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Basic" panose="020B0604020202020204" charset="0"/>
      <p:regular r:id="rId8"/>
    </p:embeddedFont>
    <p:embeddedFont>
      <p:font typeface="Letter-join Print Plus 2" panose="02000805000000020003" pitchFamily="50" charset="0"/>
      <p:regular r:id="rId9"/>
    </p:embeddedFont>
    <p:embeddedFont>
      <p:font typeface="Play" panose="020B060402020202020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CB320F0-190F-48EC-997E-9CB23FAADB56}">
  <a:tblStyle styleId="{ECB320F0-190F-48EC-997E-9CB23FAADB56}"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b="off" i="off"/>
      <a:tcStyle>
        <a:tcBdr/>
        <a:fill>
          <a:solidFill>
            <a:srgbClr val="CAD1D8"/>
          </a:solidFill>
        </a:fill>
      </a:tcStyle>
    </a:band1H>
    <a:band2H>
      <a:tcTxStyle b="off" i="off"/>
      <a:tcStyle>
        <a:tcBdr/>
      </a:tcStyle>
    </a:band2H>
    <a:band1V>
      <a:tcTxStyle b="off" i="off"/>
      <a:tcStyle>
        <a:tcBdr/>
        <a:fill>
          <a:solidFill>
            <a:srgbClr val="CAD1D8"/>
          </a:solidFill>
        </a:fill>
      </a:tcStyle>
    </a:band1V>
    <a:band2V>
      <a:tcTxStyle b="off" i="off"/>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814" autoAdjust="0"/>
    <p:restoredTop sz="94660"/>
  </p:normalViewPr>
  <p:slideViewPr>
    <p:cSldViewPr snapToGrid="0">
      <p:cViewPr varScale="1">
        <p:scale>
          <a:sx n="105" d="100"/>
          <a:sy n="105" d="100"/>
        </p:scale>
        <p:origin x="15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0b6f8e576c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0b6f8e576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0b6f8e576c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0b6f8e576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0b6f8e576c_0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0b6f8e576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0b6f8e576c_0_1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0b6f8e576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2369516974"/>
              </p:ext>
            </p:extLst>
          </p:nvPr>
        </p:nvGraphicFramePr>
        <p:xfrm>
          <a:off x="56149" y="0"/>
          <a:ext cx="12191999" cy="6553250"/>
        </p:xfrm>
        <a:graphic>
          <a:graphicData uri="http://schemas.openxmlformats.org/drawingml/2006/table">
            <a:tbl>
              <a:tblPr firstRow="1" bandRow="1">
                <a:noFill/>
                <a:tableStyleId>{ECB320F0-190F-48EC-997E-9CB23FAADB56}</a:tableStyleId>
              </a:tblPr>
              <a:tblGrid>
                <a:gridCol w="6070331">
                  <a:extLst>
                    <a:ext uri="{9D8B030D-6E8A-4147-A177-3AD203B41FA5}">
                      <a16:colId xmlns:a16="http://schemas.microsoft.com/office/drawing/2014/main" val="20000"/>
                    </a:ext>
                  </a:extLst>
                </a:gridCol>
                <a:gridCol w="6121668">
                  <a:extLst>
                    <a:ext uri="{9D8B030D-6E8A-4147-A177-3AD203B41FA5}">
                      <a16:colId xmlns:a16="http://schemas.microsoft.com/office/drawing/2014/main" val="20001"/>
                    </a:ext>
                  </a:extLst>
                </a:gridCol>
              </a:tblGrid>
              <a:tr h="2297551">
                <a:tc>
                  <a:txBody>
                    <a:bodyPr/>
                    <a:lstStyle/>
                    <a:p>
                      <a:r>
                        <a:rPr lang="en-GB" sz="1400" b="1" i="0" u="sng" strike="noStrike" cap="none" dirty="0">
                          <a:solidFill>
                            <a:schemeClr val="tx1"/>
                          </a:solidFill>
                          <a:effectLst/>
                          <a:latin typeface="Letter-join Print Plus 2" panose="02000805000000020003" pitchFamily="50" charset="0"/>
                          <a:ea typeface="Aptos"/>
                          <a:cs typeface="Aptos"/>
                          <a:sym typeface="Arial"/>
                        </a:rPr>
                        <a:t>R.E</a:t>
                      </a:r>
                      <a:endParaRPr lang="en-GB" sz="1400" b="1" i="0" u="none" strike="noStrike" cap="none" dirty="0">
                        <a:solidFill>
                          <a:schemeClr val="tx1"/>
                        </a:solidFill>
                        <a:effectLst/>
                        <a:latin typeface="Letter-join Print Plus 2" panose="02000805000000020003" pitchFamily="50" charset="0"/>
                        <a:ea typeface="Aptos"/>
                        <a:cs typeface="Aptos"/>
                        <a:sym typeface="Arial"/>
                      </a:endParaRPr>
                    </a:p>
                    <a:p>
                      <a:r>
                        <a:rPr lang="en-GB" sz="1400" b="1" i="0" u="none" strike="noStrike" cap="none" dirty="0">
                          <a:solidFill>
                            <a:schemeClr val="tx1"/>
                          </a:solidFill>
                          <a:effectLst/>
                          <a:latin typeface="Letter-join Print Plus 2" panose="02000805000000020003" pitchFamily="50" charset="0"/>
                          <a:ea typeface="Aptos"/>
                          <a:cs typeface="Aptos"/>
                          <a:sym typeface="Arial"/>
                        </a:rPr>
                        <a:t>This half term in Spring 2, Year 1 will be exploring Branch 4: Desert to Garden. In this topic, the children will learn about the story of Easter and what it means to Christians. We will listen to and talk about key parts of the story, including Palm Sunday, the Last Supper, Good Friday and Easter Sunday.</a:t>
                      </a:r>
                      <a:endParaRPr lang="en-GB" sz="1400" b="0" i="0" u="none" strike="noStrike" cap="none" dirty="0">
                        <a:solidFill>
                          <a:schemeClr val="tx1"/>
                        </a:solidFill>
                        <a:effectLst/>
                        <a:latin typeface="Letter-join Print Plus 2" panose="02000805000000020003" pitchFamily="50" charset="0"/>
                        <a:ea typeface="Aptos"/>
                        <a:cs typeface="Aptos"/>
                        <a:sym typeface="Arial"/>
                      </a:endParaRPr>
                    </a:p>
                    <a:p>
                      <a:r>
                        <a:rPr lang="en-GB" sz="1400" b="1" i="0" u="none" strike="noStrike" cap="none" dirty="0">
                          <a:solidFill>
                            <a:schemeClr val="tx1"/>
                          </a:solidFill>
                          <a:effectLst/>
                          <a:latin typeface="Letter-join Print Plus 2" panose="02000805000000020003" pitchFamily="50" charset="0"/>
                          <a:ea typeface="Aptos"/>
                          <a:cs typeface="Aptos"/>
                          <a:sym typeface="Arial"/>
                        </a:rPr>
                        <a:t>Through discussion, storytelling and creative activities, the children will begin to understand how the sadness of Good Friday changes into the joy and hope of Easter Sunday. We will think about how the desert can be a place that feels empty or sad, and how a garden can be a place full of new life and happiness.</a:t>
                      </a:r>
                      <a:endParaRPr lang="en-GB" sz="1400" b="0" i="0" u="none" strike="noStrike" cap="none" dirty="0">
                        <a:solidFill>
                          <a:schemeClr val="tx1"/>
                        </a:solidFill>
                        <a:effectLst/>
                        <a:latin typeface="Letter-join Print Plus 2" panose="02000805000000020003" pitchFamily="50" charset="0"/>
                        <a:ea typeface="Aptos"/>
                        <a:cs typeface="Aptos"/>
                        <a:sym typeface="Arial"/>
                      </a:endParaRPr>
                    </a:p>
                    <a:p>
                      <a:pPr marL="171450" marR="0" lvl="0" indent="-107950" algn="l"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AE2D5"/>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solidFill>
                            <a:schemeClr val="dk1"/>
                          </a:solidFill>
                          <a:latin typeface="Letter-join Print Plus 2" panose="02000805000000020003" pitchFamily="50" charset="0"/>
                          <a:ea typeface="Ole"/>
                          <a:cs typeface="Ole"/>
                          <a:sym typeface="Ole"/>
                        </a:rPr>
                        <a:t>Writing</a:t>
                      </a:r>
                    </a:p>
                    <a:p>
                      <a:pPr marL="0" marR="0" lvl="0" indent="0" algn="l" rtl="0">
                        <a:lnSpc>
                          <a:spcPct val="100000"/>
                        </a:lnSpc>
                        <a:spcBef>
                          <a:spcPts val="0"/>
                        </a:spcBef>
                        <a:spcAft>
                          <a:spcPts val="0"/>
                        </a:spcAft>
                        <a:buClr>
                          <a:srgbClr val="000000"/>
                        </a:buClr>
                        <a:buSzPts val="1400"/>
                        <a:buFont typeface="Arial"/>
                        <a:buNone/>
                      </a:pPr>
                      <a:endParaRPr sz="1400" b="0" u="none" strike="noStrike" cap="none" dirty="0">
                        <a:solidFill>
                          <a:schemeClr val="dk1"/>
                        </a:solidFill>
                        <a:latin typeface="Letter-join Print Plus 2" panose="02000805000000020003" pitchFamily="50" charset="0"/>
                        <a:ea typeface="Ole"/>
                        <a:cs typeface="Ole"/>
                        <a:sym typeface="Ole"/>
                      </a:endParaRPr>
                    </a:p>
                    <a:p>
                      <a:r>
                        <a:rPr lang="en-GB" sz="1400" b="1" i="0" u="none" strike="noStrike" cap="none" dirty="0">
                          <a:solidFill>
                            <a:schemeClr val="tx1"/>
                          </a:solidFill>
                          <a:effectLst/>
                          <a:latin typeface="Letter-join Print Plus 2" panose="02000805000000020003" pitchFamily="50" charset="0"/>
                          <a:ea typeface="Aptos"/>
                          <a:cs typeface="Aptos"/>
                          <a:sym typeface="Arial"/>
                        </a:rPr>
                        <a:t>In English this half term, we will be working with the story </a:t>
                      </a:r>
                      <a:r>
                        <a:rPr lang="en-GB" sz="1400" b="1" i="1" u="none" strike="noStrike" cap="none" dirty="0">
                          <a:solidFill>
                            <a:schemeClr val="tx1"/>
                          </a:solidFill>
                          <a:effectLst/>
                          <a:latin typeface="Letter-join Print Plus 2" panose="02000805000000020003" pitchFamily="50" charset="0"/>
                          <a:ea typeface="Aptos"/>
                          <a:cs typeface="Aptos"/>
                          <a:sym typeface="Arial"/>
                        </a:rPr>
                        <a:t>The Curious Case of the Missing Mammoth</a:t>
                      </a:r>
                      <a:r>
                        <a:rPr lang="en-GB" sz="1400" b="1" i="0" u="none" strike="noStrike" cap="none" dirty="0">
                          <a:solidFill>
                            <a:schemeClr val="tx1"/>
                          </a:solidFill>
                          <a:effectLst/>
                          <a:latin typeface="Letter-join Print Plus 2" panose="02000805000000020003" pitchFamily="50" charset="0"/>
                          <a:ea typeface="Aptos"/>
                          <a:cs typeface="Aptos"/>
                          <a:sym typeface="Arial"/>
                        </a:rPr>
                        <a:t> by Ellie Hattie. The children will enjoy reading and exploring this fun and imaginative story while developing their early writing skills.</a:t>
                      </a:r>
                      <a:endParaRPr lang="en-GB" sz="1400" b="0" i="0" u="none" strike="noStrike" cap="none" dirty="0">
                        <a:solidFill>
                          <a:schemeClr val="tx1"/>
                        </a:solidFill>
                        <a:effectLst/>
                        <a:latin typeface="Letter-join Print Plus 2" panose="02000805000000020003" pitchFamily="50" charset="0"/>
                        <a:ea typeface="Aptos"/>
                        <a:cs typeface="Aptos"/>
                        <a:sym typeface="Arial"/>
                      </a:endParaRPr>
                    </a:p>
                    <a:p>
                      <a:r>
                        <a:rPr lang="en-GB" sz="1400" b="1" i="0" u="none" strike="noStrike" cap="none" dirty="0">
                          <a:solidFill>
                            <a:schemeClr val="tx1"/>
                          </a:solidFill>
                          <a:effectLst/>
                          <a:latin typeface="Letter-join Print Plus 2" panose="02000805000000020003" pitchFamily="50" charset="0"/>
                          <a:ea typeface="Aptos"/>
                          <a:cs typeface="Aptos"/>
                          <a:sym typeface="Arial"/>
                        </a:rPr>
                        <a:t>Our focus will be on building strong sentence writing. The children will practise using capital letters at the beginning of sentences, full stops at the end, and remembering to leave finger spaces between words. We will also be encouraging the children to say their sentences out loud before writing them to help them organise their ideas.</a:t>
                      </a:r>
                      <a:endParaRPr lang="en-GB" sz="1400" b="0" i="0" u="none" strike="noStrike" cap="none" dirty="0">
                        <a:solidFill>
                          <a:schemeClr val="tx1"/>
                        </a:solidFill>
                        <a:effectLst/>
                        <a:latin typeface="Letter-join Print Plus 2" panose="02000805000000020003" pitchFamily="50" charset="0"/>
                        <a:ea typeface="Aptos"/>
                        <a:cs typeface="Aptos"/>
                        <a:sym typeface="Arial"/>
                      </a:endParaRPr>
                    </a:p>
                    <a:p>
                      <a:pPr marL="0" marR="0" lvl="0" indent="0" algn="l" rtl="0">
                        <a:lnSpc>
                          <a:spcPct val="100000"/>
                        </a:lnSpc>
                        <a:spcBef>
                          <a:spcPts val="0"/>
                        </a:spcBef>
                        <a:spcAft>
                          <a:spcPts val="0"/>
                        </a:spcAft>
                        <a:buClr>
                          <a:srgbClr val="000000"/>
                        </a:buClr>
                        <a:buSzPts val="1400"/>
                        <a:buFont typeface="Arial"/>
                        <a:buNone/>
                      </a:pPr>
                      <a:endParaRPr sz="1400" u="none" strike="noStrike" cap="none" dirty="0">
                        <a:solidFill>
                          <a:schemeClr val="lt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F2CF"/>
                    </a:solidFill>
                  </a:tcPr>
                </a:tc>
                <a:extLst>
                  <a:ext uri="{0D108BD9-81ED-4DB2-BD59-A6C34878D82A}">
                    <a16:rowId xmlns:a16="http://schemas.microsoft.com/office/drawing/2014/main" val="10000"/>
                  </a:ext>
                </a:extLst>
              </a:tr>
              <a:tr h="690800">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latin typeface="Letter-join Print Plus 2" panose="02000805000000020003" pitchFamily="50" charset="0"/>
                          <a:ea typeface="Ole"/>
                          <a:cs typeface="Ole"/>
                          <a:sym typeface="Ole"/>
                        </a:rPr>
                        <a:t>History </a:t>
                      </a:r>
                    </a:p>
                    <a:p>
                      <a:pPr marL="0" marR="0" lvl="0" indent="0" algn="l" rtl="0">
                        <a:lnSpc>
                          <a:spcPct val="100000"/>
                        </a:lnSpc>
                        <a:spcBef>
                          <a:spcPts val="0"/>
                        </a:spcBef>
                        <a:spcAft>
                          <a:spcPts val="0"/>
                        </a:spcAft>
                        <a:buClr>
                          <a:srgbClr val="000000"/>
                        </a:buClr>
                        <a:buSzPts val="1400"/>
                        <a:buFont typeface="Arial"/>
                        <a:buNone/>
                      </a:pPr>
                      <a:r>
                        <a:rPr lang="en-GB" sz="1400" b="1" i="0" u="none" strike="noStrike" cap="none" dirty="0">
                          <a:solidFill>
                            <a:schemeClr val="dk1"/>
                          </a:solidFill>
                          <a:effectLst/>
                          <a:latin typeface="Letter-join Print Plus 2" panose="02000805000000020003" pitchFamily="50" charset="0"/>
                          <a:ea typeface="Aptos"/>
                          <a:cs typeface="Aptos"/>
                          <a:sym typeface="Arial"/>
                        </a:rPr>
                        <a:t>In History, we will be learning about the lives of significant people, focusing on Mary Anning and David Attenborough. The children will discover who they were, why they are important and how they helped us learn more about the natural world.</a:t>
                      </a:r>
                      <a:endParaRPr sz="1400" b="1"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7EDFC"/>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GB" sz="1800" u="sng" strike="noStrike" cap="none" dirty="0">
                          <a:latin typeface="Letter-join Print Plus 2" panose="02000805000000020003" pitchFamily="50" charset="0"/>
                          <a:ea typeface="Ole"/>
                          <a:cs typeface="Ole"/>
                          <a:sym typeface="Ole"/>
                        </a:rPr>
                        <a:t>DT</a:t>
                      </a:r>
                      <a:endParaRPr sz="1400" u="none" strike="noStrike" cap="none" dirty="0">
                        <a:latin typeface="Letter-join Print Plus 2" panose="02000805000000020003" pitchFamily="50" charset="0"/>
                        <a:ea typeface="Ole"/>
                        <a:cs typeface="Ole"/>
                        <a:sym typeface="Ole"/>
                      </a:endParaRPr>
                    </a:p>
                    <a:p>
                      <a:r>
                        <a:rPr lang="en-GB" sz="1200" dirty="0">
                          <a:latin typeface="Letter-join Print Plus 2" panose="02000805000000020003" pitchFamily="50" charset="0"/>
                        </a:rPr>
                        <a:t>The children will explore a variety of textiles using a “textile tree”, helping them identify and describe different fabrics, compare their textures, and begin to understand how materials are used. This will develop their sensory vocabulary and introduce simple designing and making skills.</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FFCC"/>
                    </a:solidFill>
                  </a:tcPr>
                </a:tc>
                <a:extLst>
                  <a:ext uri="{0D108BD9-81ED-4DB2-BD59-A6C34878D82A}">
                    <a16:rowId xmlns:a16="http://schemas.microsoft.com/office/drawing/2014/main" val="10001"/>
                  </a:ext>
                </a:extLst>
              </a:tr>
              <a:tr h="1312525">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solidFill>
                            <a:schemeClr val="dk1"/>
                          </a:solidFill>
                          <a:latin typeface="Letter-join Print Plus 2" panose="02000805000000020003" pitchFamily="50" charset="0"/>
                          <a:ea typeface="Ole"/>
                          <a:cs typeface="Ole"/>
                          <a:sym typeface="Ole"/>
                        </a:rPr>
                        <a:t>Maths</a:t>
                      </a:r>
                      <a:endParaRPr dirty="0">
                        <a:latin typeface="Letter-join Print Plus 2" panose="02000805000000020003" pitchFamily="50" charset="0"/>
                      </a:endParaRPr>
                    </a:p>
                    <a:p>
                      <a:pPr marL="0" marR="0" lvl="0" indent="0" algn="l" rtl="0">
                        <a:lnSpc>
                          <a:spcPct val="100000"/>
                        </a:lnSpc>
                        <a:spcBef>
                          <a:spcPts val="0"/>
                        </a:spcBef>
                        <a:spcAft>
                          <a:spcPts val="0"/>
                        </a:spcAft>
                        <a:buClr>
                          <a:srgbClr val="000000"/>
                        </a:buClr>
                        <a:buSzPts val="1000"/>
                        <a:buFont typeface="Arial"/>
                        <a:buNone/>
                      </a:pPr>
                      <a:r>
                        <a:rPr lang="en-GB" sz="1400" b="1" i="0" u="none" strike="noStrike" cap="none" dirty="0">
                          <a:solidFill>
                            <a:schemeClr val="dk1"/>
                          </a:solidFill>
                          <a:effectLst/>
                          <a:latin typeface="Letter-join Print Plus 2" panose="02000805000000020003" pitchFamily="50" charset="0"/>
                          <a:ea typeface="Aptos"/>
                          <a:cs typeface="Aptos"/>
                          <a:sym typeface="Arial"/>
                        </a:rPr>
                        <a:t>In Maths this half term, the children will be developing their understanding of addition and subtraction through word problems. They will practise reading simple problems and deciding which operation they need to use to find the answer.</a:t>
                      </a:r>
                      <a:endParaRPr lang="en-GB" sz="1000" b="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FF"/>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n-GB" sz="1200" b="1" u="sng" strike="noStrike" cap="none" dirty="0">
                          <a:solidFill>
                            <a:schemeClr val="dk1"/>
                          </a:solidFill>
                          <a:latin typeface="Letter-join Print Plus 2" panose="02000805000000020003" pitchFamily="50" charset="0"/>
                          <a:ea typeface="Ole"/>
                          <a:cs typeface="Ole"/>
                          <a:sym typeface="Ole"/>
                        </a:rPr>
                        <a:t>Reading </a:t>
                      </a:r>
                      <a:endParaRPr sz="1400" b="1" u="none"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100"/>
                        <a:buFont typeface="Arial"/>
                        <a:buNone/>
                      </a:pPr>
                      <a:r>
                        <a:rPr lang="en-GB" sz="1400" b="1" i="0" u="none" strike="noStrike" cap="none" dirty="0">
                          <a:solidFill>
                            <a:schemeClr val="dk1"/>
                          </a:solidFill>
                          <a:effectLst/>
                          <a:latin typeface="Letter-join Print Plus 2" panose="02000805000000020003" pitchFamily="50" charset="0"/>
                          <a:ea typeface="Aptos"/>
                          <a:cs typeface="Aptos"/>
                          <a:sym typeface="Arial"/>
                        </a:rPr>
                        <a:t>At our school, reading is at the heart of learning. We believe it is the key that unlocks so many opportunities. To help every child grow into a confident reader, we ask that each child reads at home for 10 minutes every night using their phonics book, which will be sent home every Friday.</a:t>
                      </a:r>
                      <a:endParaRPr sz="110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93DCF8"/>
                    </a:solidFill>
                  </a:tcPr>
                </a:tc>
                <a:extLst>
                  <a:ext uri="{0D108BD9-81ED-4DB2-BD59-A6C34878D82A}">
                    <a16:rowId xmlns:a16="http://schemas.microsoft.com/office/drawing/2014/main" val="10002"/>
                  </a:ext>
                </a:extLst>
              </a:tr>
              <a:tr h="529625">
                <a:tc rowSpan="2">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solidFill>
                            <a:schemeClr val="dk1"/>
                          </a:solidFill>
                          <a:latin typeface="Letter-join Print Plus 2" panose="02000805000000020003" pitchFamily="50" charset="0"/>
                          <a:ea typeface="Ole"/>
                          <a:cs typeface="Ole"/>
                          <a:sym typeface="Ole"/>
                        </a:rPr>
                        <a:t>Science </a:t>
                      </a:r>
                    </a:p>
                    <a:p>
                      <a:pPr marL="0" marR="0" lvl="0" indent="0" algn="l" rtl="0">
                        <a:lnSpc>
                          <a:spcPct val="100000"/>
                        </a:lnSpc>
                        <a:spcBef>
                          <a:spcPts val="0"/>
                        </a:spcBef>
                        <a:spcAft>
                          <a:spcPts val="0"/>
                        </a:spcAft>
                        <a:buClr>
                          <a:srgbClr val="000000"/>
                        </a:buClr>
                        <a:buSzPts val="1400"/>
                        <a:buFont typeface="Arial"/>
                        <a:buNone/>
                      </a:pPr>
                      <a:r>
                        <a:rPr lang="en-GB" sz="1400" b="1" i="0" u="none" strike="noStrike" cap="none" dirty="0">
                          <a:solidFill>
                            <a:schemeClr val="dk1"/>
                          </a:solidFill>
                          <a:effectLst/>
                          <a:latin typeface="Letter-join Print Plus 2" panose="02000805000000020003" pitchFamily="50" charset="0"/>
                          <a:ea typeface="Aptos"/>
                          <a:cs typeface="Aptos"/>
                          <a:sym typeface="Arial"/>
                        </a:rPr>
                        <a:t>we will be exploring Everyday Materials in Science. The children will learn to identify and name different materials such as wood, plastic, metal and glass. We will also investigate the properties of materials and think about why certain materials are used to make different objects.</a:t>
                      </a:r>
                      <a:endParaRPr sz="1000" b="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99"/>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GB" sz="1600" u="sng" strike="noStrike" cap="none" dirty="0">
                          <a:solidFill>
                            <a:schemeClr val="dk1"/>
                          </a:solidFill>
                          <a:latin typeface="Letter-join Print Plus 2" panose="02000805000000020003" pitchFamily="50" charset="0"/>
                          <a:ea typeface="Ole"/>
                          <a:cs typeface="Ole"/>
                          <a:sym typeface="Ole"/>
                        </a:rPr>
                        <a:t>PE and Forest School. </a:t>
                      </a:r>
                      <a:endParaRPr sz="1400" u="none"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dirty="0">
                          <a:solidFill>
                            <a:schemeClr val="dk1"/>
                          </a:solidFill>
                          <a:latin typeface="Letter-join Print Plus 2" panose="02000805000000020003" pitchFamily="50" charset="0"/>
                          <a:ea typeface="Ole"/>
                          <a:cs typeface="Ole"/>
                          <a:sym typeface="Ole"/>
                        </a:rPr>
                        <a:t>Year 1 will take part in </a:t>
                      </a:r>
                      <a:r>
                        <a:rPr lang="en-GB" sz="1200" u="none" strike="noStrike" cap="none" dirty="0">
                          <a:latin typeface="Letter-join Print Plus 2" panose="02000805000000020003" pitchFamily="50" charset="0"/>
                          <a:ea typeface="Ole"/>
                          <a:cs typeface="Ole"/>
                          <a:sym typeface="Ole"/>
                        </a:rPr>
                        <a:t>Net and wall ball game skills </a:t>
                      </a:r>
                      <a:r>
                        <a:rPr lang="en-GB" sz="1200" u="none" strike="noStrike" cap="none" dirty="0">
                          <a:solidFill>
                            <a:schemeClr val="dk1"/>
                          </a:solidFill>
                          <a:latin typeface="Letter-join Print Plus 2" panose="02000805000000020003" pitchFamily="50" charset="0"/>
                          <a:ea typeface="Ole"/>
                          <a:cs typeface="Ole"/>
                          <a:sym typeface="Ole"/>
                        </a:rPr>
                        <a:t>as part of their PE learning. Forest School will be on a Thursday. </a:t>
                      </a:r>
                      <a:endParaRPr sz="1200" u="none" strike="noStrike" cap="none" dirty="0">
                        <a:solidFill>
                          <a:schemeClr val="dk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CCCFF"/>
                    </a:solidFill>
                  </a:tcPr>
                </a:tc>
                <a:extLst>
                  <a:ext uri="{0D108BD9-81ED-4DB2-BD59-A6C34878D82A}">
                    <a16:rowId xmlns:a16="http://schemas.microsoft.com/office/drawing/2014/main" val="10003"/>
                  </a:ext>
                </a:extLst>
              </a:tr>
              <a:tr h="529625">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600"/>
                        <a:buFont typeface="Arial"/>
                        <a:buNone/>
                      </a:pPr>
                      <a:r>
                        <a:rPr lang="en-GB" sz="1600" u="sng" strike="noStrike" cap="none" dirty="0">
                          <a:solidFill>
                            <a:schemeClr val="dk1"/>
                          </a:solidFill>
                          <a:latin typeface="Letter-join Print Plus 2" panose="02000805000000020003" pitchFamily="50" charset="0"/>
                          <a:ea typeface="Ole"/>
                          <a:cs typeface="Ole"/>
                          <a:sym typeface="Ole"/>
                        </a:rPr>
                        <a:t>Weekly reading books. </a:t>
                      </a:r>
                      <a:endParaRPr sz="1800" u="sng" strike="noStrike" cap="none" dirty="0">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dirty="0">
                          <a:solidFill>
                            <a:schemeClr val="dk1"/>
                          </a:solidFill>
                          <a:latin typeface="Letter-join Print Plus 2" panose="02000805000000020003" pitchFamily="50" charset="0"/>
                          <a:ea typeface="Ole"/>
                          <a:cs typeface="Ole"/>
                          <a:sym typeface="Ole"/>
                        </a:rPr>
                        <a:t>Children are expected to read daily at home and return their reading books weekly in order to progress through the reading scheme. </a:t>
                      </a:r>
                      <a:endParaRPr sz="140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00">
                        <a:alpha val="35686"/>
                      </a:srgbClr>
                    </a:solidFill>
                  </a:tcPr>
                </a:tc>
                <a:extLst>
                  <a:ext uri="{0D108BD9-81ED-4DB2-BD59-A6C34878D82A}">
                    <a16:rowId xmlns:a16="http://schemas.microsoft.com/office/drawing/2014/main" val="10004"/>
                  </a:ext>
                </a:extLst>
              </a:tr>
            </a:tbl>
          </a:graphicData>
        </a:graphic>
      </p:graphicFrame>
      <p:sp>
        <p:nvSpPr>
          <p:cNvPr id="85" name="Google Shape;85;p13"/>
          <p:cNvSpPr txBox="1"/>
          <p:nvPr/>
        </p:nvSpPr>
        <p:spPr>
          <a:xfrm>
            <a:off x="8512993" y="-73152"/>
            <a:ext cx="3881459"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dirty="0">
                <a:solidFill>
                  <a:schemeClr val="dk1"/>
                </a:solidFill>
                <a:latin typeface="Basic"/>
                <a:ea typeface="Basic"/>
                <a:cs typeface="Basic"/>
                <a:sym typeface="Basic"/>
              </a:rPr>
              <a:t>Year 1 Spring 2 Curriculum Overview</a:t>
            </a:r>
            <a:endParaRPr sz="1400" b="0" i="0" u="none" strike="noStrike" cap="none" dirty="0">
              <a:solidFill>
                <a:srgbClr val="000000"/>
              </a:solidFill>
              <a:latin typeface="Arial"/>
              <a:ea typeface="Arial"/>
              <a:cs typeface="Arial"/>
              <a:sym typeface="Arial"/>
            </a:endParaRPr>
          </a:p>
        </p:txBody>
      </p:sp>
      <p:pic>
        <p:nvPicPr>
          <p:cNvPr id="86" name="Google Shape;86;p13"/>
          <p:cNvPicPr preferRelativeResize="0"/>
          <p:nvPr/>
        </p:nvPicPr>
        <p:blipFill rotWithShape="1">
          <a:blip r:embed="rId3">
            <a:alphaModFix/>
          </a:blip>
          <a:srcRect/>
          <a:stretch/>
        </p:blipFill>
        <p:spPr>
          <a:xfrm>
            <a:off x="4389120" y="2157983"/>
            <a:ext cx="568452" cy="75474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2" name="Google Shape;92;p1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8" name="Google Shape;98;p15"/>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04" name="Google Shape;104;p1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10" name="Google Shape;110;p17"/>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2603</TotalTime>
  <Words>551</Words>
  <Application>Microsoft Office PowerPoint</Application>
  <PresentationFormat>Widescreen</PresentationFormat>
  <Paragraphs>22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Letter-join Print Plus 2</vt:lpstr>
      <vt:lpstr>Arial</vt:lpstr>
      <vt:lpstr>Play</vt:lpstr>
      <vt:lpstr>Basic</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 Hitchen</dc:creator>
  <cp:lastModifiedBy>Emily Whitley</cp:lastModifiedBy>
  <cp:revision>3</cp:revision>
  <dcterms:modified xsi:type="dcterms:W3CDTF">2026-03-06T16:26:39Z</dcterms:modified>
</cp:coreProperties>
</file>