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12192000" cy="6858000"/>
  <p:notesSz cx="6794500" cy="9931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CCFF"/>
    <a:srgbClr val="FFCC00"/>
    <a:srgbClr val="CCCCFF"/>
    <a:srgbClr val="FFCC99"/>
    <a:srgbClr val="99FFCC"/>
    <a:srgbClr val="FFCCFF"/>
    <a:srgbClr val="FFFFC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980" autoAdjust="0"/>
    <p:restoredTop sz="94660"/>
  </p:normalViewPr>
  <p:slideViewPr>
    <p:cSldViewPr snapToGrid="0">
      <p:cViewPr>
        <p:scale>
          <a:sx n="78" d="100"/>
          <a:sy n="78" d="100"/>
        </p:scale>
        <p:origin x="140" y="-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4283" cy="498295"/>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48645" y="0"/>
            <a:ext cx="2944283" cy="498295"/>
          </a:xfrm>
          <a:prstGeom prst="rect">
            <a:avLst/>
          </a:prstGeom>
        </p:spPr>
        <p:txBody>
          <a:bodyPr vert="horz" lIns="91440" tIns="45720" rIns="91440" bIns="45720" rtlCol="0"/>
          <a:lstStyle>
            <a:lvl1pPr algn="r">
              <a:defRPr sz="1200"/>
            </a:lvl1pPr>
          </a:lstStyle>
          <a:p>
            <a:fld id="{7A31AFE9-E039-4AF7-97F2-4B32812693E9}" type="datetimeFigureOut">
              <a:rPr lang="en-GB" smtClean="0"/>
              <a:t>17/12/2025</a:t>
            </a:fld>
            <a:endParaRPr lang="en-GB"/>
          </a:p>
        </p:txBody>
      </p:sp>
      <p:sp>
        <p:nvSpPr>
          <p:cNvPr id="4" name="Slide Image Placeholder 3"/>
          <p:cNvSpPr>
            <a:spLocks noGrp="1" noRot="1" noChangeAspect="1"/>
          </p:cNvSpPr>
          <p:nvPr>
            <p:ph type="sldImg" idx="2"/>
          </p:nvPr>
        </p:nvSpPr>
        <p:spPr>
          <a:xfrm>
            <a:off x="419100" y="1241425"/>
            <a:ext cx="5956300" cy="3351213"/>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79450" y="4779486"/>
            <a:ext cx="5435600" cy="3910489"/>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433107"/>
            <a:ext cx="2944283" cy="498294"/>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48645" y="9433107"/>
            <a:ext cx="2944283" cy="498294"/>
          </a:xfrm>
          <a:prstGeom prst="rect">
            <a:avLst/>
          </a:prstGeom>
        </p:spPr>
        <p:txBody>
          <a:bodyPr vert="horz" lIns="91440" tIns="45720" rIns="91440" bIns="45720" rtlCol="0" anchor="b"/>
          <a:lstStyle>
            <a:lvl1pPr algn="r">
              <a:defRPr sz="1200"/>
            </a:lvl1pPr>
          </a:lstStyle>
          <a:p>
            <a:fld id="{48B2D07C-B6C5-4325-BF93-E691B7CF7289}" type="slidenum">
              <a:rPr lang="en-GB" smtClean="0"/>
              <a:t>‹#›</a:t>
            </a:fld>
            <a:endParaRPr lang="en-GB"/>
          </a:p>
        </p:txBody>
      </p:sp>
    </p:spTree>
    <p:extLst>
      <p:ext uri="{BB962C8B-B14F-4D97-AF65-F5344CB8AC3E}">
        <p14:creationId xmlns:p14="http://schemas.microsoft.com/office/powerpoint/2010/main" val="2865972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48B2D07C-B6C5-4325-BF93-E691B7CF7289}" type="slidenum">
              <a:rPr lang="en-GB" smtClean="0"/>
              <a:t>1</a:t>
            </a:fld>
            <a:endParaRPr lang="en-GB"/>
          </a:p>
        </p:txBody>
      </p:sp>
    </p:spTree>
    <p:extLst>
      <p:ext uri="{BB962C8B-B14F-4D97-AF65-F5344CB8AC3E}">
        <p14:creationId xmlns:p14="http://schemas.microsoft.com/office/powerpoint/2010/main" val="69014713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B70E77-98F3-1555-26BC-021994F1CFC7}"/>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AB507CD0-8825-58C3-EAC4-A14AA65C9B5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7EF96F4F-9D37-CF96-617A-9EC43E9529C3}"/>
              </a:ext>
            </a:extLst>
          </p:cNvPr>
          <p:cNvSpPr>
            <a:spLocks noGrp="1"/>
          </p:cNvSpPr>
          <p:nvPr>
            <p:ph type="dt" sz="half" idx="10"/>
          </p:nvPr>
        </p:nvSpPr>
        <p:spPr/>
        <p:txBody>
          <a:bodyPr/>
          <a:lstStyle/>
          <a:p>
            <a:fld id="{94586E5C-043D-4F89-B28D-90EC241E3D2F}" type="datetimeFigureOut">
              <a:rPr lang="en-GB" smtClean="0"/>
              <a:t>17/12/2025</a:t>
            </a:fld>
            <a:endParaRPr lang="en-GB"/>
          </a:p>
        </p:txBody>
      </p:sp>
      <p:sp>
        <p:nvSpPr>
          <p:cNvPr id="5" name="Footer Placeholder 4">
            <a:extLst>
              <a:ext uri="{FF2B5EF4-FFF2-40B4-BE49-F238E27FC236}">
                <a16:creationId xmlns:a16="http://schemas.microsoft.com/office/drawing/2014/main" id="{60350679-3133-930B-5934-8AFEA22CF79B}"/>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2E17EADF-D87D-6DA2-C0ED-37554707E361}"/>
              </a:ext>
            </a:extLst>
          </p:cNvPr>
          <p:cNvSpPr>
            <a:spLocks noGrp="1"/>
          </p:cNvSpPr>
          <p:nvPr>
            <p:ph type="sldNum" sz="quarter" idx="12"/>
          </p:nvPr>
        </p:nvSpPr>
        <p:spPr/>
        <p:txBody>
          <a:bodyPr/>
          <a:lstStyle/>
          <a:p>
            <a:fld id="{183C6F9E-674A-4FA4-A89A-50A1D7B80EA0}" type="slidenum">
              <a:rPr lang="en-GB" smtClean="0"/>
              <a:t>‹#›</a:t>
            </a:fld>
            <a:endParaRPr lang="en-GB"/>
          </a:p>
        </p:txBody>
      </p:sp>
    </p:spTree>
    <p:extLst>
      <p:ext uri="{BB962C8B-B14F-4D97-AF65-F5344CB8AC3E}">
        <p14:creationId xmlns:p14="http://schemas.microsoft.com/office/powerpoint/2010/main" val="289103947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AB8CE2-AAC7-DA91-D2E6-D7F811A0DB6D}"/>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5E7205C7-5099-4350-8D99-52382215B5D6}"/>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4D389E5E-7E12-CEF5-E380-FC7049534306}"/>
              </a:ext>
            </a:extLst>
          </p:cNvPr>
          <p:cNvSpPr>
            <a:spLocks noGrp="1"/>
          </p:cNvSpPr>
          <p:nvPr>
            <p:ph type="dt" sz="half" idx="10"/>
          </p:nvPr>
        </p:nvSpPr>
        <p:spPr/>
        <p:txBody>
          <a:bodyPr/>
          <a:lstStyle/>
          <a:p>
            <a:fld id="{94586E5C-043D-4F89-B28D-90EC241E3D2F}" type="datetimeFigureOut">
              <a:rPr lang="en-GB" smtClean="0"/>
              <a:t>17/12/2025</a:t>
            </a:fld>
            <a:endParaRPr lang="en-GB"/>
          </a:p>
        </p:txBody>
      </p:sp>
      <p:sp>
        <p:nvSpPr>
          <p:cNvPr id="5" name="Footer Placeholder 4">
            <a:extLst>
              <a:ext uri="{FF2B5EF4-FFF2-40B4-BE49-F238E27FC236}">
                <a16:creationId xmlns:a16="http://schemas.microsoft.com/office/drawing/2014/main" id="{C5CAFB7C-C8F7-E239-375D-7CB45A4A59AF}"/>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DDE88AE8-CDEC-C536-5AC1-82B0F32EEE5F}"/>
              </a:ext>
            </a:extLst>
          </p:cNvPr>
          <p:cNvSpPr>
            <a:spLocks noGrp="1"/>
          </p:cNvSpPr>
          <p:nvPr>
            <p:ph type="sldNum" sz="quarter" idx="12"/>
          </p:nvPr>
        </p:nvSpPr>
        <p:spPr/>
        <p:txBody>
          <a:bodyPr/>
          <a:lstStyle/>
          <a:p>
            <a:fld id="{183C6F9E-674A-4FA4-A89A-50A1D7B80EA0}" type="slidenum">
              <a:rPr lang="en-GB" smtClean="0"/>
              <a:t>‹#›</a:t>
            </a:fld>
            <a:endParaRPr lang="en-GB"/>
          </a:p>
        </p:txBody>
      </p:sp>
    </p:spTree>
    <p:extLst>
      <p:ext uri="{BB962C8B-B14F-4D97-AF65-F5344CB8AC3E}">
        <p14:creationId xmlns:p14="http://schemas.microsoft.com/office/powerpoint/2010/main" val="395141381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BBA880A-FCBB-DE20-5256-731683828605}"/>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AE207E1C-2CDF-CEDD-EC24-DCCB64AFE174}"/>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0C7E2356-351B-55DA-F79B-39036C15FB68}"/>
              </a:ext>
            </a:extLst>
          </p:cNvPr>
          <p:cNvSpPr>
            <a:spLocks noGrp="1"/>
          </p:cNvSpPr>
          <p:nvPr>
            <p:ph type="dt" sz="half" idx="10"/>
          </p:nvPr>
        </p:nvSpPr>
        <p:spPr/>
        <p:txBody>
          <a:bodyPr/>
          <a:lstStyle/>
          <a:p>
            <a:fld id="{94586E5C-043D-4F89-B28D-90EC241E3D2F}" type="datetimeFigureOut">
              <a:rPr lang="en-GB" smtClean="0"/>
              <a:t>17/12/2025</a:t>
            </a:fld>
            <a:endParaRPr lang="en-GB"/>
          </a:p>
        </p:txBody>
      </p:sp>
      <p:sp>
        <p:nvSpPr>
          <p:cNvPr id="5" name="Footer Placeholder 4">
            <a:extLst>
              <a:ext uri="{FF2B5EF4-FFF2-40B4-BE49-F238E27FC236}">
                <a16:creationId xmlns:a16="http://schemas.microsoft.com/office/drawing/2014/main" id="{6493C7E1-14EA-BE49-EAD7-D46763C8119A}"/>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F80098D0-AFB2-8A99-10E3-753B9809FC0E}"/>
              </a:ext>
            </a:extLst>
          </p:cNvPr>
          <p:cNvSpPr>
            <a:spLocks noGrp="1"/>
          </p:cNvSpPr>
          <p:nvPr>
            <p:ph type="sldNum" sz="quarter" idx="12"/>
          </p:nvPr>
        </p:nvSpPr>
        <p:spPr/>
        <p:txBody>
          <a:bodyPr/>
          <a:lstStyle/>
          <a:p>
            <a:fld id="{183C6F9E-674A-4FA4-A89A-50A1D7B80EA0}" type="slidenum">
              <a:rPr lang="en-GB" smtClean="0"/>
              <a:t>‹#›</a:t>
            </a:fld>
            <a:endParaRPr lang="en-GB"/>
          </a:p>
        </p:txBody>
      </p:sp>
    </p:spTree>
    <p:extLst>
      <p:ext uri="{BB962C8B-B14F-4D97-AF65-F5344CB8AC3E}">
        <p14:creationId xmlns:p14="http://schemas.microsoft.com/office/powerpoint/2010/main" val="353950221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A4787F-10E0-60E4-BBBB-EC2004ADC378}"/>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010325CC-D5F8-E86C-0D50-73918127E77E}"/>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04E74BC0-56E6-9121-6BC6-F092B87ED91D}"/>
              </a:ext>
            </a:extLst>
          </p:cNvPr>
          <p:cNvSpPr>
            <a:spLocks noGrp="1"/>
          </p:cNvSpPr>
          <p:nvPr>
            <p:ph type="dt" sz="half" idx="10"/>
          </p:nvPr>
        </p:nvSpPr>
        <p:spPr/>
        <p:txBody>
          <a:bodyPr/>
          <a:lstStyle/>
          <a:p>
            <a:fld id="{94586E5C-043D-4F89-B28D-90EC241E3D2F}" type="datetimeFigureOut">
              <a:rPr lang="en-GB" smtClean="0"/>
              <a:t>17/12/2025</a:t>
            </a:fld>
            <a:endParaRPr lang="en-GB"/>
          </a:p>
        </p:txBody>
      </p:sp>
      <p:sp>
        <p:nvSpPr>
          <p:cNvPr id="5" name="Footer Placeholder 4">
            <a:extLst>
              <a:ext uri="{FF2B5EF4-FFF2-40B4-BE49-F238E27FC236}">
                <a16:creationId xmlns:a16="http://schemas.microsoft.com/office/drawing/2014/main" id="{380856CE-376F-CE80-7543-35E46C1F0030}"/>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060202D8-DAE9-13AC-C351-3C78C2209855}"/>
              </a:ext>
            </a:extLst>
          </p:cNvPr>
          <p:cNvSpPr>
            <a:spLocks noGrp="1"/>
          </p:cNvSpPr>
          <p:nvPr>
            <p:ph type="sldNum" sz="quarter" idx="12"/>
          </p:nvPr>
        </p:nvSpPr>
        <p:spPr/>
        <p:txBody>
          <a:bodyPr/>
          <a:lstStyle/>
          <a:p>
            <a:fld id="{183C6F9E-674A-4FA4-A89A-50A1D7B80EA0}" type="slidenum">
              <a:rPr lang="en-GB" smtClean="0"/>
              <a:t>‹#›</a:t>
            </a:fld>
            <a:endParaRPr lang="en-GB"/>
          </a:p>
        </p:txBody>
      </p:sp>
    </p:spTree>
    <p:extLst>
      <p:ext uri="{BB962C8B-B14F-4D97-AF65-F5344CB8AC3E}">
        <p14:creationId xmlns:p14="http://schemas.microsoft.com/office/powerpoint/2010/main" val="291592023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BD9705-B8BA-D9C3-D0BD-F5BA48641235}"/>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520225FB-ABFF-E4F6-EED6-CB9C83D59C5D}"/>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3B6279A1-9E68-6447-4977-14FEA644F880}"/>
              </a:ext>
            </a:extLst>
          </p:cNvPr>
          <p:cNvSpPr>
            <a:spLocks noGrp="1"/>
          </p:cNvSpPr>
          <p:nvPr>
            <p:ph type="dt" sz="half" idx="10"/>
          </p:nvPr>
        </p:nvSpPr>
        <p:spPr/>
        <p:txBody>
          <a:bodyPr/>
          <a:lstStyle/>
          <a:p>
            <a:fld id="{94586E5C-043D-4F89-B28D-90EC241E3D2F}" type="datetimeFigureOut">
              <a:rPr lang="en-GB" smtClean="0"/>
              <a:t>17/12/2025</a:t>
            </a:fld>
            <a:endParaRPr lang="en-GB"/>
          </a:p>
        </p:txBody>
      </p:sp>
      <p:sp>
        <p:nvSpPr>
          <p:cNvPr id="5" name="Footer Placeholder 4">
            <a:extLst>
              <a:ext uri="{FF2B5EF4-FFF2-40B4-BE49-F238E27FC236}">
                <a16:creationId xmlns:a16="http://schemas.microsoft.com/office/drawing/2014/main" id="{CE115EB3-A4A1-40FA-A9DD-C79BA3EC646D}"/>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575FB7C2-1282-235A-7297-41EE00E3798C}"/>
              </a:ext>
            </a:extLst>
          </p:cNvPr>
          <p:cNvSpPr>
            <a:spLocks noGrp="1"/>
          </p:cNvSpPr>
          <p:nvPr>
            <p:ph type="sldNum" sz="quarter" idx="12"/>
          </p:nvPr>
        </p:nvSpPr>
        <p:spPr/>
        <p:txBody>
          <a:bodyPr/>
          <a:lstStyle/>
          <a:p>
            <a:fld id="{183C6F9E-674A-4FA4-A89A-50A1D7B80EA0}" type="slidenum">
              <a:rPr lang="en-GB" smtClean="0"/>
              <a:t>‹#›</a:t>
            </a:fld>
            <a:endParaRPr lang="en-GB"/>
          </a:p>
        </p:txBody>
      </p:sp>
    </p:spTree>
    <p:extLst>
      <p:ext uri="{BB962C8B-B14F-4D97-AF65-F5344CB8AC3E}">
        <p14:creationId xmlns:p14="http://schemas.microsoft.com/office/powerpoint/2010/main" val="151239267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D19802-68A8-4BDC-6DC8-834C11D013EA}"/>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F0E839E3-D81E-4E7F-D305-4FE0FD8FE28A}"/>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BC51CDE0-47CE-E7B5-0F59-1A0B461BED30}"/>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FA6C279A-198F-F0C6-1346-AFF2B18315CA}"/>
              </a:ext>
            </a:extLst>
          </p:cNvPr>
          <p:cNvSpPr>
            <a:spLocks noGrp="1"/>
          </p:cNvSpPr>
          <p:nvPr>
            <p:ph type="dt" sz="half" idx="10"/>
          </p:nvPr>
        </p:nvSpPr>
        <p:spPr/>
        <p:txBody>
          <a:bodyPr/>
          <a:lstStyle/>
          <a:p>
            <a:fld id="{94586E5C-043D-4F89-B28D-90EC241E3D2F}" type="datetimeFigureOut">
              <a:rPr lang="en-GB" smtClean="0"/>
              <a:t>17/12/2025</a:t>
            </a:fld>
            <a:endParaRPr lang="en-GB"/>
          </a:p>
        </p:txBody>
      </p:sp>
      <p:sp>
        <p:nvSpPr>
          <p:cNvPr id="6" name="Footer Placeholder 5">
            <a:extLst>
              <a:ext uri="{FF2B5EF4-FFF2-40B4-BE49-F238E27FC236}">
                <a16:creationId xmlns:a16="http://schemas.microsoft.com/office/drawing/2014/main" id="{4D2B1852-19D5-5849-EFF7-6B4476DEAD35}"/>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06331343-497C-E354-EA4A-1B8D27EB5716}"/>
              </a:ext>
            </a:extLst>
          </p:cNvPr>
          <p:cNvSpPr>
            <a:spLocks noGrp="1"/>
          </p:cNvSpPr>
          <p:nvPr>
            <p:ph type="sldNum" sz="quarter" idx="12"/>
          </p:nvPr>
        </p:nvSpPr>
        <p:spPr/>
        <p:txBody>
          <a:bodyPr/>
          <a:lstStyle/>
          <a:p>
            <a:fld id="{183C6F9E-674A-4FA4-A89A-50A1D7B80EA0}" type="slidenum">
              <a:rPr lang="en-GB" smtClean="0"/>
              <a:t>‹#›</a:t>
            </a:fld>
            <a:endParaRPr lang="en-GB"/>
          </a:p>
        </p:txBody>
      </p:sp>
    </p:spTree>
    <p:extLst>
      <p:ext uri="{BB962C8B-B14F-4D97-AF65-F5344CB8AC3E}">
        <p14:creationId xmlns:p14="http://schemas.microsoft.com/office/powerpoint/2010/main" val="19155732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67B071-B745-FDDF-5A49-98DF1560D599}"/>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91F55DB5-C6A4-3C8B-BAB7-3F56AA173CF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6B2DF4B0-87C9-168A-0042-19D50E1659AA}"/>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F2E43000-13D6-2A66-E7D5-81272701890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7A130782-C275-90E5-D541-7B2CE4467623}"/>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99ACDDC4-CB45-F04A-A342-9C5712A45A0C}"/>
              </a:ext>
            </a:extLst>
          </p:cNvPr>
          <p:cNvSpPr>
            <a:spLocks noGrp="1"/>
          </p:cNvSpPr>
          <p:nvPr>
            <p:ph type="dt" sz="half" idx="10"/>
          </p:nvPr>
        </p:nvSpPr>
        <p:spPr/>
        <p:txBody>
          <a:bodyPr/>
          <a:lstStyle/>
          <a:p>
            <a:fld id="{94586E5C-043D-4F89-B28D-90EC241E3D2F}" type="datetimeFigureOut">
              <a:rPr lang="en-GB" smtClean="0"/>
              <a:t>17/12/2025</a:t>
            </a:fld>
            <a:endParaRPr lang="en-GB"/>
          </a:p>
        </p:txBody>
      </p:sp>
      <p:sp>
        <p:nvSpPr>
          <p:cNvPr id="8" name="Footer Placeholder 7">
            <a:extLst>
              <a:ext uri="{FF2B5EF4-FFF2-40B4-BE49-F238E27FC236}">
                <a16:creationId xmlns:a16="http://schemas.microsoft.com/office/drawing/2014/main" id="{927580B0-2071-BD17-29CD-7578A2A8E53E}"/>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4537F257-EE30-952B-2E81-BDC964667594}"/>
              </a:ext>
            </a:extLst>
          </p:cNvPr>
          <p:cNvSpPr>
            <a:spLocks noGrp="1"/>
          </p:cNvSpPr>
          <p:nvPr>
            <p:ph type="sldNum" sz="quarter" idx="12"/>
          </p:nvPr>
        </p:nvSpPr>
        <p:spPr/>
        <p:txBody>
          <a:bodyPr/>
          <a:lstStyle/>
          <a:p>
            <a:fld id="{183C6F9E-674A-4FA4-A89A-50A1D7B80EA0}" type="slidenum">
              <a:rPr lang="en-GB" smtClean="0"/>
              <a:t>‹#›</a:t>
            </a:fld>
            <a:endParaRPr lang="en-GB"/>
          </a:p>
        </p:txBody>
      </p:sp>
    </p:spTree>
    <p:extLst>
      <p:ext uri="{BB962C8B-B14F-4D97-AF65-F5344CB8AC3E}">
        <p14:creationId xmlns:p14="http://schemas.microsoft.com/office/powerpoint/2010/main" val="16263963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FB1DAF-5761-22D0-3103-41AD202A37E5}"/>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B96E8FEB-8A46-EDA6-E0F2-F269D6E18A01}"/>
              </a:ext>
            </a:extLst>
          </p:cNvPr>
          <p:cNvSpPr>
            <a:spLocks noGrp="1"/>
          </p:cNvSpPr>
          <p:nvPr>
            <p:ph type="dt" sz="half" idx="10"/>
          </p:nvPr>
        </p:nvSpPr>
        <p:spPr/>
        <p:txBody>
          <a:bodyPr/>
          <a:lstStyle/>
          <a:p>
            <a:fld id="{94586E5C-043D-4F89-B28D-90EC241E3D2F}" type="datetimeFigureOut">
              <a:rPr lang="en-GB" smtClean="0"/>
              <a:t>17/12/2025</a:t>
            </a:fld>
            <a:endParaRPr lang="en-GB"/>
          </a:p>
        </p:txBody>
      </p:sp>
      <p:sp>
        <p:nvSpPr>
          <p:cNvPr id="4" name="Footer Placeholder 3">
            <a:extLst>
              <a:ext uri="{FF2B5EF4-FFF2-40B4-BE49-F238E27FC236}">
                <a16:creationId xmlns:a16="http://schemas.microsoft.com/office/drawing/2014/main" id="{ABAB4EC6-8D8F-A3F9-688B-F04DB82D8C51}"/>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30B779BC-FF87-CA42-B030-B3D1C67155AD}"/>
              </a:ext>
            </a:extLst>
          </p:cNvPr>
          <p:cNvSpPr>
            <a:spLocks noGrp="1"/>
          </p:cNvSpPr>
          <p:nvPr>
            <p:ph type="sldNum" sz="quarter" idx="12"/>
          </p:nvPr>
        </p:nvSpPr>
        <p:spPr/>
        <p:txBody>
          <a:bodyPr/>
          <a:lstStyle/>
          <a:p>
            <a:fld id="{183C6F9E-674A-4FA4-A89A-50A1D7B80EA0}" type="slidenum">
              <a:rPr lang="en-GB" smtClean="0"/>
              <a:t>‹#›</a:t>
            </a:fld>
            <a:endParaRPr lang="en-GB"/>
          </a:p>
        </p:txBody>
      </p:sp>
    </p:spTree>
    <p:extLst>
      <p:ext uri="{BB962C8B-B14F-4D97-AF65-F5344CB8AC3E}">
        <p14:creationId xmlns:p14="http://schemas.microsoft.com/office/powerpoint/2010/main" val="39943866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714CB8A-2066-54F6-865E-D00495870635}"/>
              </a:ext>
            </a:extLst>
          </p:cNvPr>
          <p:cNvSpPr>
            <a:spLocks noGrp="1"/>
          </p:cNvSpPr>
          <p:nvPr>
            <p:ph type="dt" sz="half" idx="10"/>
          </p:nvPr>
        </p:nvSpPr>
        <p:spPr/>
        <p:txBody>
          <a:bodyPr/>
          <a:lstStyle/>
          <a:p>
            <a:fld id="{94586E5C-043D-4F89-B28D-90EC241E3D2F}" type="datetimeFigureOut">
              <a:rPr lang="en-GB" smtClean="0"/>
              <a:t>17/12/2025</a:t>
            </a:fld>
            <a:endParaRPr lang="en-GB"/>
          </a:p>
        </p:txBody>
      </p:sp>
      <p:sp>
        <p:nvSpPr>
          <p:cNvPr id="3" name="Footer Placeholder 2">
            <a:extLst>
              <a:ext uri="{FF2B5EF4-FFF2-40B4-BE49-F238E27FC236}">
                <a16:creationId xmlns:a16="http://schemas.microsoft.com/office/drawing/2014/main" id="{D4F468CE-4434-E9CE-8880-2EB5BEB08FCE}"/>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FC73B756-80DF-8572-AAF3-C212B8F5E601}"/>
              </a:ext>
            </a:extLst>
          </p:cNvPr>
          <p:cNvSpPr>
            <a:spLocks noGrp="1"/>
          </p:cNvSpPr>
          <p:nvPr>
            <p:ph type="sldNum" sz="quarter" idx="12"/>
          </p:nvPr>
        </p:nvSpPr>
        <p:spPr/>
        <p:txBody>
          <a:bodyPr/>
          <a:lstStyle/>
          <a:p>
            <a:fld id="{183C6F9E-674A-4FA4-A89A-50A1D7B80EA0}" type="slidenum">
              <a:rPr lang="en-GB" smtClean="0"/>
              <a:t>‹#›</a:t>
            </a:fld>
            <a:endParaRPr lang="en-GB"/>
          </a:p>
        </p:txBody>
      </p:sp>
    </p:spTree>
    <p:extLst>
      <p:ext uri="{BB962C8B-B14F-4D97-AF65-F5344CB8AC3E}">
        <p14:creationId xmlns:p14="http://schemas.microsoft.com/office/powerpoint/2010/main" val="41958743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914100-7282-F355-837F-4718BFC7D2D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107FAF32-6FC0-2241-C1AC-47CE8C02682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06F0B981-3335-769B-336C-49B43CAD7C4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B6E51B8-1C5A-E1B4-5E56-872446A0C32C}"/>
              </a:ext>
            </a:extLst>
          </p:cNvPr>
          <p:cNvSpPr>
            <a:spLocks noGrp="1"/>
          </p:cNvSpPr>
          <p:nvPr>
            <p:ph type="dt" sz="half" idx="10"/>
          </p:nvPr>
        </p:nvSpPr>
        <p:spPr/>
        <p:txBody>
          <a:bodyPr/>
          <a:lstStyle/>
          <a:p>
            <a:fld id="{94586E5C-043D-4F89-B28D-90EC241E3D2F}" type="datetimeFigureOut">
              <a:rPr lang="en-GB" smtClean="0"/>
              <a:t>17/12/2025</a:t>
            </a:fld>
            <a:endParaRPr lang="en-GB"/>
          </a:p>
        </p:txBody>
      </p:sp>
      <p:sp>
        <p:nvSpPr>
          <p:cNvPr id="6" name="Footer Placeholder 5">
            <a:extLst>
              <a:ext uri="{FF2B5EF4-FFF2-40B4-BE49-F238E27FC236}">
                <a16:creationId xmlns:a16="http://schemas.microsoft.com/office/drawing/2014/main" id="{20BE2547-809C-608A-C5C0-DD85CF3B40A8}"/>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540E6491-F857-622D-06A5-A87B7E758E40}"/>
              </a:ext>
            </a:extLst>
          </p:cNvPr>
          <p:cNvSpPr>
            <a:spLocks noGrp="1"/>
          </p:cNvSpPr>
          <p:nvPr>
            <p:ph type="sldNum" sz="quarter" idx="12"/>
          </p:nvPr>
        </p:nvSpPr>
        <p:spPr/>
        <p:txBody>
          <a:bodyPr/>
          <a:lstStyle/>
          <a:p>
            <a:fld id="{183C6F9E-674A-4FA4-A89A-50A1D7B80EA0}" type="slidenum">
              <a:rPr lang="en-GB" smtClean="0"/>
              <a:t>‹#›</a:t>
            </a:fld>
            <a:endParaRPr lang="en-GB"/>
          </a:p>
        </p:txBody>
      </p:sp>
    </p:spTree>
    <p:extLst>
      <p:ext uri="{BB962C8B-B14F-4D97-AF65-F5344CB8AC3E}">
        <p14:creationId xmlns:p14="http://schemas.microsoft.com/office/powerpoint/2010/main" val="216543809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B9AB8D-E556-8D27-D526-FAA2912B5CB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5B2258DF-F6A9-B925-87B4-E6BB86889DA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18849351-79E2-4AE8-50B2-127397041D4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4B17AEC-6901-9834-1315-12630FB03418}"/>
              </a:ext>
            </a:extLst>
          </p:cNvPr>
          <p:cNvSpPr>
            <a:spLocks noGrp="1"/>
          </p:cNvSpPr>
          <p:nvPr>
            <p:ph type="dt" sz="half" idx="10"/>
          </p:nvPr>
        </p:nvSpPr>
        <p:spPr/>
        <p:txBody>
          <a:bodyPr/>
          <a:lstStyle/>
          <a:p>
            <a:fld id="{94586E5C-043D-4F89-B28D-90EC241E3D2F}" type="datetimeFigureOut">
              <a:rPr lang="en-GB" smtClean="0"/>
              <a:t>17/12/2025</a:t>
            </a:fld>
            <a:endParaRPr lang="en-GB"/>
          </a:p>
        </p:txBody>
      </p:sp>
      <p:sp>
        <p:nvSpPr>
          <p:cNvPr id="6" name="Footer Placeholder 5">
            <a:extLst>
              <a:ext uri="{FF2B5EF4-FFF2-40B4-BE49-F238E27FC236}">
                <a16:creationId xmlns:a16="http://schemas.microsoft.com/office/drawing/2014/main" id="{82E2EE53-BA5B-7868-3514-C15AF0E064D2}"/>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50CA51A7-B915-5408-250D-2F6D14B0BDA1}"/>
              </a:ext>
            </a:extLst>
          </p:cNvPr>
          <p:cNvSpPr>
            <a:spLocks noGrp="1"/>
          </p:cNvSpPr>
          <p:nvPr>
            <p:ph type="sldNum" sz="quarter" idx="12"/>
          </p:nvPr>
        </p:nvSpPr>
        <p:spPr/>
        <p:txBody>
          <a:bodyPr/>
          <a:lstStyle/>
          <a:p>
            <a:fld id="{183C6F9E-674A-4FA4-A89A-50A1D7B80EA0}" type="slidenum">
              <a:rPr lang="en-GB" smtClean="0"/>
              <a:t>‹#›</a:t>
            </a:fld>
            <a:endParaRPr lang="en-GB"/>
          </a:p>
        </p:txBody>
      </p:sp>
    </p:spTree>
    <p:extLst>
      <p:ext uri="{BB962C8B-B14F-4D97-AF65-F5344CB8AC3E}">
        <p14:creationId xmlns:p14="http://schemas.microsoft.com/office/powerpoint/2010/main" val="39121969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4A1E9FE-C034-6CDA-1F11-B285366B06D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2C3314E7-DFE2-6DE4-2DDE-07C00B288E0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9BDE05DA-FA0A-1DFC-FC64-C9BDD03C323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94586E5C-043D-4F89-B28D-90EC241E3D2F}" type="datetimeFigureOut">
              <a:rPr lang="en-GB" smtClean="0"/>
              <a:t>17/12/2025</a:t>
            </a:fld>
            <a:endParaRPr lang="en-GB"/>
          </a:p>
        </p:txBody>
      </p:sp>
      <p:sp>
        <p:nvSpPr>
          <p:cNvPr id="5" name="Footer Placeholder 4">
            <a:extLst>
              <a:ext uri="{FF2B5EF4-FFF2-40B4-BE49-F238E27FC236}">
                <a16:creationId xmlns:a16="http://schemas.microsoft.com/office/drawing/2014/main" id="{831F8C91-F092-3353-0047-5B515522D8E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GB"/>
          </a:p>
        </p:txBody>
      </p:sp>
      <p:sp>
        <p:nvSpPr>
          <p:cNvPr id="6" name="Slide Number Placeholder 5">
            <a:extLst>
              <a:ext uri="{FF2B5EF4-FFF2-40B4-BE49-F238E27FC236}">
                <a16:creationId xmlns:a16="http://schemas.microsoft.com/office/drawing/2014/main" id="{70B3AA9F-BF6A-88AA-D9A4-3FC4701B434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183C6F9E-674A-4FA4-A89A-50A1D7B80EA0}" type="slidenum">
              <a:rPr lang="en-GB" smtClean="0"/>
              <a:t>‹#›</a:t>
            </a:fld>
            <a:endParaRPr lang="en-GB"/>
          </a:p>
        </p:txBody>
      </p:sp>
    </p:spTree>
    <p:extLst>
      <p:ext uri="{BB962C8B-B14F-4D97-AF65-F5344CB8AC3E}">
        <p14:creationId xmlns:p14="http://schemas.microsoft.com/office/powerpoint/2010/main" val="365501941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7.xml"/><Relationship Id="rId5" Type="http://schemas.openxmlformats.org/officeDocument/2006/relationships/image" Target="../media/image2.png"/><Relationship Id="rId4" Type="http://schemas.openxmlformats.org/officeDocument/2006/relationships/hyperlink" Target="https://despertaresmorir.blogspot.com/2006/12/golondrina-enamorada_20.html"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 name="Picture 11" descr="A bird flying over a hand&#10;&#10;AI-generated content may be incorrect.">
            <a:extLst>
              <a:ext uri="{FF2B5EF4-FFF2-40B4-BE49-F238E27FC236}">
                <a16:creationId xmlns:a16="http://schemas.microsoft.com/office/drawing/2014/main" id="{68F4C0B7-A0BF-CDC0-16E5-D668A1ED20AD}"/>
              </a:ext>
            </a:extLst>
          </p:cNvPr>
          <p:cNvPicPr>
            <a:picLocks noChangeAspect="1"/>
          </p:cNvPicPr>
          <p:nvPr/>
        </p:nvPicPr>
        <p:blipFill>
          <a:blip r:embed="rId3">
            <a:extLst>
              <a:ext uri="{28A0092B-C50C-407E-A947-70E740481C1C}">
                <a14:useLocalDpi xmlns:a14="http://schemas.microsoft.com/office/drawing/2010/main" val="0"/>
              </a:ext>
              <a:ext uri="{837473B0-CC2E-450A-ABE3-18F120FF3D39}">
                <a1611:picAttrSrcUrl xmlns:a1611="http://schemas.microsoft.com/office/drawing/2016/11/main" r:id="rId4"/>
              </a:ext>
            </a:extLst>
          </a:blip>
          <a:stretch>
            <a:fillRect/>
          </a:stretch>
        </p:blipFill>
        <p:spPr>
          <a:xfrm>
            <a:off x="6096000" y="2702439"/>
            <a:ext cx="1015268" cy="1328707"/>
          </a:xfrm>
          <a:prstGeom prst="rect">
            <a:avLst/>
          </a:prstGeom>
        </p:spPr>
      </p:pic>
      <p:graphicFrame>
        <p:nvGraphicFramePr>
          <p:cNvPr id="4" name="Table 3">
            <a:extLst>
              <a:ext uri="{FF2B5EF4-FFF2-40B4-BE49-F238E27FC236}">
                <a16:creationId xmlns:a16="http://schemas.microsoft.com/office/drawing/2014/main" id="{6BC221CA-26E0-2571-FD1B-699903AF7A20}"/>
              </a:ext>
            </a:extLst>
          </p:cNvPr>
          <p:cNvGraphicFramePr>
            <a:graphicFrameLocks noGrp="1"/>
          </p:cNvGraphicFramePr>
          <p:nvPr>
            <p:extLst>
              <p:ext uri="{D42A27DB-BD31-4B8C-83A1-F6EECF244321}">
                <p14:modId xmlns:p14="http://schemas.microsoft.com/office/powerpoint/2010/main" val="452482741"/>
              </p:ext>
            </p:extLst>
          </p:nvPr>
        </p:nvGraphicFramePr>
        <p:xfrm>
          <a:off x="65314" y="490605"/>
          <a:ext cx="11938604" cy="5045271"/>
        </p:xfrm>
        <a:graphic>
          <a:graphicData uri="http://schemas.openxmlformats.org/drawingml/2006/table">
            <a:tbl>
              <a:tblPr firstRow="1" bandRow="1">
                <a:tableStyleId>{5C22544A-7EE6-4342-B048-85BDC9FD1C3A}</a:tableStyleId>
              </a:tblPr>
              <a:tblGrid>
                <a:gridCol w="5969302">
                  <a:extLst>
                    <a:ext uri="{9D8B030D-6E8A-4147-A177-3AD203B41FA5}">
                      <a16:colId xmlns:a16="http://schemas.microsoft.com/office/drawing/2014/main" val="1655572650"/>
                    </a:ext>
                  </a:extLst>
                </a:gridCol>
                <a:gridCol w="5969302">
                  <a:extLst>
                    <a:ext uri="{9D8B030D-6E8A-4147-A177-3AD203B41FA5}">
                      <a16:colId xmlns:a16="http://schemas.microsoft.com/office/drawing/2014/main" val="2249159543"/>
                    </a:ext>
                  </a:extLst>
                </a:gridCol>
              </a:tblGrid>
              <a:tr h="2035811">
                <a:tc>
                  <a:txBody>
                    <a:bodyPr/>
                    <a:lstStyle/>
                    <a:p>
                      <a:r>
                        <a:rPr lang="en-GB" u="sng" dirty="0">
                          <a:solidFill>
                            <a:schemeClr val="tx1"/>
                          </a:solidFill>
                          <a:latin typeface="Letter-join Basic 36" panose="02000505000000020003" pitchFamily="50" charset="0"/>
                        </a:rPr>
                        <a:t>RE</a:t>
                      </a:r>
                      <a:endParaRPr lang="en-GB" u="sng" dirty="0">
                        <a:solidFill>
                          <a:schemeClr val="tx1"/>
                        </a:solidFill>
                        <a:latin typeface="Arial" panose="020B0604020202020204" pitchFamily="34" charset="0"/>
                        <a:cs typeface="Arial" panose="020B0604020202020204" pitchFamily="34" charset="0"/>
                      </a:endParaRPr>
                    </a:p>
                    <a:p>
                      <a:r>
                        <a:rPr lang="en-GB" sz="1200" b="0" u="none" dirty="0">
                          <a:solidFill>
                            <a:schemeClr val="tx1"/>
                          </a:solidFill>
                          <a:latin typeface="Arial" panose="020B0604020202020204" pitchFamily="34" charset="0"/>
                          <a:cs typeface="Arial" panose="020B0604020202020204" pitchFamily="34" charset="0"/>
                        </a:rPr>
                        <a:t>This term, children explore the Local Church (Community) and Eucharist (Relating) through scripture, discussion, and reflection. They learn how the Church is a community where people serve, belong, and celebrate together. The Eucharist teaches them about sacrifice, thanksgiving, and sharing, deepening their relationship with God and others. Through the story of the Last Supper, they reflect on Jesus' presence in Holy Communion. At home, families can discuss how they participate in the Church and what the Eucharist means in their faith journey.</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r>
                        <a:rPr lang="en-GB" b="0" u="sng" dirty="0">
                          <a:solidFill>
                            <a:schemeClr val="tx1"/>
                          </a:solidFill>
                          <a:latin typeface="Letter-join Basic 36" panose="02000505000000020003" pitchFamily="50" charset="0"/>
                        </a:rPr>
                        <a:t>Writing</a:t>
                      </a:r>
                    </a:p>
                    <a:p>
                      <a:r>
                        <a:rPr lang="en-GB" sz="1200" b="0" dirty="0">
                          <a:solidFill>
                            <a:schemeClr val="tx1"/>
                          </a:solidFill>
                          <a:latin typeface="Arial" panose="020B0604020202020204" pitchFamily="34" charset="0"/>
                          <a:cs typeface="Arial" panose="020B0604020202020204" pitchFamily="34" charset="0"/>
                        </a:rPr>
                        <a:t>Year 6 will explore formal writing through Oscar </a:t>
                      </a:r>
                    </a:p>
                    <a:p>
                      <a:r>
                        <a:rPr lang="en-GB" sz="1200" b="0" dirty="0">
                          <a:solidFill>
                            <a:schemeClr val="tx1"/>
                          </a:solidFill>
                          <a:latin typeface="Arial" panose="020B0604020202020204" pitchFamily="34" charset="0"/>
                          <a:cs typeface="Arial" panose="020B0604020202020204" pitchFamily="34" charset="0"/>
                        </a:rPr>
                        <a:t>Wilde’s The Selfish Giant. They will develop rich </a:t>
                      </a:r>
                    </a:p>
                    <a:p>
                      <a:r>
                        <a:rPr lang="en-GB" sz="1200" b="0" dirty="0">
                          <a:solidFill>
                            <a:schemeClr val="tx1"/>
                          </a:solidFill>
                          <a:latin typeface="Arial" panose="020B0604020202020204" pitchFamily="34" charset="0"/>
                          <a:cs typeface="Arial" panose="020B0604020202020204" pitchFamily="34" charset="0"/>
                        </a:rPr>
                        <a:t>descriptions using expanded noun phrases and enhanced </a:t>
                      </a:r>
                    </a:p>
                    <a:p>
                      <a:r>
                        <a:rPr lang="en-GB" sz="1200" b="0" dirty="0">
                          <a:solidFill>
                            <a:schemeClr val="tx1"/>
                          </a:solidFill>
                          <a:latin typeface="Arial" panose="020B0604020202020204" pitchFamily="34" charset="0"/>
                          <a:cs typeface="Arial" panose="020B0604020202020204" pitchFamily="34" charset="0"/>
                        </a:rPr>
                        <a:t>sentence structure with semi-colons. Pupils have also </a:t>
                      </a:r>
                    </a:p>
                    <a:p>
                      <a:r>
                        <a:rPr lang="en-GB" sz="1200" b="0" dirty="0">
                          <a:solidFill>
                            <a:schemeClr val="tx1"/>
                          </a:solidFill>
                          <a:latin typeface="Arial" panose="020B0604020202020204" pitchFamily="34" charset="0"/>
                          <a:cs typeface="Arial" panose="020B0604020202020204" pitchFamily="34" charset="0"/>
                        </a:rPr>
                        <a:t>practised using passive voice to create an impersonal tone </a:t>
                      </a:r>
                    </a:p>
                    <a:p>
                      <a:r>
                        <a:rPr lang="en-GB" sz="1200" b="0" dirty="0">
                          <a:solidFill>
                            <a:schemeClr val="tx1"/>
                          </a:solidFill>
                          <a:latin typeface="Arial" panose="020B0604020202020204" pitchFamily="34" charset="0"/>
                          <a:cs typeface="Arial" panose="020B0604020202020204" pitchFamily="34" charset="0"/>
                        </a:rPr>
                        <a:t>and subjunctive form for formal effect. Their final piece—</a:t>
                      </a:r>
                    </a:p>
                    <a:p>
                      <a:r>
                        <a:rPr lang="en-GB" sz="1200" b="0" dirty="0">
                          <a:solidFill>
                            <a:schemeClr val="tx1"/>
                          </a:solidFill>
                          <a:latin typeface="Arial" panose="020B0604020202020204" pitchFamily="34" charset="0"/>
                          <a:cs typeface="Arial" panose="020B0604020202020204" pitchFamily="34" charset="0"/>
                        </a:rPr>
                        <a:t>a newspaper report on the missing boy—demonstrates their </a:t>
                      </a:r>
                    </a:p>
                    <a:p>
                      <a:r>
                        <a:rPr lang="en-GB" sz="1200" b="0" dirty="0">
                          <a:solidFill>
                            <a:schemeClr val="tx1"/>
                          </a:solidFill>
                          <a:latin typeface="Arial" panose="020B0604020202020204" pitchFamily="34" charset="0"/>
                          <a:cs typeface="Arial" panose="020B0604020202020204" pitchFamily="34" charset="0"/>
                        </a:rPr>
                        <a:t>ability to write with precision, structure, and sophisticated </a:t>
                      </a:r>
                    </a:p>
                    <a:p>
                      <a:r>
                        <a:rPr lang="en-GB" sz="1200" b="0" dirty="0">
                          <a:solidFill>
                            <a:schemeClr val="tx1"/>
                          </a:solidFill>
                          <a:latin typeface="Arial" panose="020B0604020202020204" pitchFamily="34" charset="0"/>
                          <a:cs typeface="Arial" panose="020B0604020202020204" pitchFamily="34" charset="0"/>
                        </a:rPr>
                        <a:t>language choices.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extLst>
                  <a:ext uri="{0D108BD9-81ED-4DB2-BD59-A6C34878D82A}">
                    <a16:rowId xmlns:a16="http://schemas.microsoft.com/office/drawing/2014/main" val="491993705"/>
                  </a:ext>
                </a:extLst>
              </a:tr>
              <a:tr h="1504730">
                <a:tc>
                  <a:txBody>
                    <a:bodyPr/>
                    <a:lstStyle/>
                    <a:p>
                      <a:r>
                        <a:rPr lang="en-GB" u="sng" dirty="0">
                          <a:solidFill>
                            <a:schemeClr val="tx1"/>
                          </a:solidFill>
                          <a:latin typeface="Letter-join Basic 36" panose="02000505000000020003" pitchFamily="50" charset="0"/>
                        </a:rPr>
                        <a:t>Maths</a:t>
                      </a:r>
                    </a:p>
                    <a:p>
                      <a:r>
                        <a:rPr lang="en-GB" sz="1200" dirty="0">
                          <a:solidFill>
                            <a:schemeClr val="tx1"/>
                          </a:solidFill>
                          <a:latin typeface="Arial" panose="020B0604020202020204" pitchFamily="34" charset="0"/>
                          <a:cs typeface="Arial" panose="020B0604020202020204" pitchFamily="34" charset="0"/>
                        </a:rPr>
                        <a:t>We will develop skills in converting units of measure, ratio, area and perimeter. Children will learn to confidently convert between metric units (e.g., grams to kilograms, centimetres to metres) and apply this knowledge in problem-solving contexts. Pupils will explore ratios to compare quantities and solve real-life challenges. In geometry, they will calculated area and perimeter of various shapes.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CCFF"/>
                    </a:solidFill>
                  </a:tcPr>
                </a:tc>
                <a:tc>
                  <a:txBody>
                    <a:bodyPr/>
                    <a:lstStyle/>
                    <a:p>
                      <a:r>
                        <a:rPr lang="en-GB" sz="1600" u="sng" dirty="0">
                          <a:solidFill>
                            <a:schemeClr val="tx1"/>
                          </a:solidFill>
                          <a:latin typeface="Letter-join Basic 36" panose="02000505000000020003" pitchFamily="50" charset="0"/>
                        </a:rPr>
                        <a:t>Reading</a:t>
                      </a:r>
                      <a:endParaRPr lang="en-GB" sz="1200" u="sng" dirty="0">
                        <a:solidFill>
                          <a:schemeClr val="tx1"/>
                        </a:solidFill>
                        <a:latin typeface="Letter-join Basic 36" panose="02000505000000020003" pitchFamily="50" charset="0"/>
                      </a:endParaRPr>
                    </a:p>
                    <a:p>
                      <a:r>
                        <a:rPr lang="en-GB" sz="1200" dirty="0">
                          <a:solidFill>
                            <a:schemeClr val="tx1"/>
                          </a:solidFill>
                          <a:latin typeface="Arial" panose="020B0604020202020204" pitchFamily="34" charset="0"/>
                          <a:cs typeface="Arial" panose="020B0604020202020204" pitchFamily="34" charset="0"/>
                        </a:rPr>
                        <a:t>                        We will develop inference skills by exploring Oscar Wilde’s The Happy                Prince. Through close reading, children will analyse character emotions, themes of sacrifice, and the deeper meanings behind the prince’s actions. By using textual evidence, pupils will learn to read between the lines and interpret hidden messages in the story.</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alpha val="23000"/>
                      </a:schemeClr>
                    </a:solidFill>
                  </a:tcPr>
                </a:tc>
                <a:extLst>
                  <a:ext uri="{0D108BD9-81ED-4DB2-BD59-A6C34878D82A}">
                    <a16:rowId xmlns:a16="http://schemas.microsoft.com/office/drawing/2014/main" val="2320093191"/>
                  </a:ext>
                </a:extLst>
              </a:tr>
              <a:tr h="1504730">
                <a:tc>
                  <a:txBody>
                    <a:bodyPr/>
                    <a:lstStyle/>
                    <a:p>
                      <a:endParaRPr lang="en-GB" sz="12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CCFF"/>
                    </a:solidFill>
                  </a:tcPr>
                </a:tc>
                <a:tc>
                  <a:txBody>
                    <a:bodyPr/>
                    <a:lstStyle/>
                    <a:p>
                      <a:endParaRPr lang="en-GB" sz="12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alpha val="23000"/>
                      </a:schemeClr>
                    </a:solidFill>
                  </a:tcPr>
                </a:tc>
                <a:extLst>
                  <a:ext uri="{0D108BD9-81ED-4DB2-BD59-A6C34878D82A}">
                    <a16:rowId xmlns:a16="http://schemas.microsoft.com/office/drawing/2014/main" val="1589423218"/>
                  </a:ext>
                </a:extLst>
              </a:tr>
            </a:tbl>
          </a:graphicData>
        </a:graphic>
      </p:graphicFrame>
      <p:sp>
        <p:nvSpPr>
          <p:cNvPr id="9" name="TextBox 8">
            <a:extLst>
              <a:ext uri="{FF2B5EF4-FFF2-40B4-BE49-F238E27FC236}">
                <a16:creationId xmlns:a16="http://schemas.microsoft.com/office/drawing/2014/main" id="{93FD9033-A1C3-CDA0-CD43-4EE96EF5D7E1}"/>
              </a:ext>
            </a:extLst>
          </p:cNvPr>
          <p:cNvSpPr txBox="1"/>
          <p:nvPr/>
        </p:nvSpPr>
        <p:spPr>
          <a:xfrm>
            <a:off x="277586" y="89642"/>
            <a:ext cx="11584213" cy="369332"/>
          </a:xfrm>
          <a:prstGeom prst="rect">
            <a:avLst/>
          </a:prstGeom>
          <a:noFill/>
        </p:spPr>
        <p:txBody>
          <a:bodyPr wrap="square" rtlCol="0">
            <a:spAutoFit/>
          </a:bodyPr>
          <a:lstStyle/>
          <a:p>
            <a:pPr algn="ctr"/>
            <a:r>
              <a:rPr lang="en-GB" b="1" dirty="0">
                <a:latin typeface="Letter-join Basic 36" panose="02000505000000020003" pitchFamily="50" charset="0"/>
              </a:rPr>
              <a:t>Year 6 Spring 1 Curriculum Overview</a:t>
            </a:r>
          </a:p>
        </p:txBody>
      </p:sp>
      <p:graphicFrame>
        <p:nvGraphicFramePr>
          <p:cNvPr id="5" name="Table 4">
            <a:extLst>
              <a:ext uri="{FF2B5EF4-FFF2-40B4-BE49-F238E27FC236}">
                <a16:creationId xmlns:a16="http://schemas.microsoft.com/office/drawing/2014/main" id="{0AF1211F-549C-CA02-AA6D-55A02AA48292}"/>
              </a:ext>
            </a:extLst>
          </p:cNvPr>
          <p:cNvGraphicFramePr>
            <a:graphicFrameLocks noGrp="1"/>
          </p:cNvGraphicFramePr>
          <p:nvPr>
            <p:extLst>
              <p:ext uri="{D42A27DB-BD31-4B8C-83A1-F6EECF244321}">
                <p14:modId xmlns:p14="http://schemas.microsoft.com/office/powerpoint/2010/main" val="15373581"/>
              </p:ext>
            </p:extLst>
          </p:nvPr>
        </p:nvGraphicFramePr>
        <p:xfrm>
          <a:off x="65314" y="4031146"/>
          <a:ext cx="11938604" cy="1180170"/>
        </p:xfrm>
        <a:graphic>
          <a:graphicData uri="http://schemas.openxmlformats.org/drawingml/2006/table">
            <a:tbl>
              <a:tblPr firstRow="1" bandRow="1">
                <a:tableStyleId>{5C22544A-7EE6-4342-B048-85BDC9FD1C3A}</a:tableStyleId>
              </a:tblPr>
              <a:tblGrid>
                <a:gridCol w="5969302">
                  <a:extLst>
                    <a:ext uri="{9D8B030D-6E8A-4147-A177-3AD203B41FA5}">
                      <a16:colId xmlns:a16="http://schemas.microsoft.com/office/drawing/2014/main" val="4026048045"/>
                    </a:ext>
                  </a:extLst>
                </a:gridCol>
                <a:gridCol w="5969302">
                  <a:extLst>
                    <a:ext uri="{9D8B030D-6E8A-4147-A177-3AD203B41FA5}">
                      <a16:colId xmlns:a16="http://schemas.microsoft.com/office/drawing/2014/main" val="569779709"/>
                    </a:ext>
                  </a:extLst>
                </a:gridCol>
              </a:tblGrid>
              <a:tr h="1180170">
                <a:tc>
                  <a:txBody>
                    <a:bodyPr/>
                    <a:lstStyle/>
                    <a:p>
                      <a:r>
                        <a:rPr lang="en-GB" b="0" u="sng" dirty="0">
                          <a:solidFill>
                            <a:schemeClr val="tx1"/>
                          </a:solidFill>
                          <a:latin typeface="Letter-join Basic 36" panose="02000505000000020003" pitchFamily="50" charset="0"/>
                        </a:rPr>
                        <a:t>History</a:t>
                      </a:r>
                    </a:p>
                    <a:p>
                      <a:r>
                        <a:rPr lang="en-GB" sz="1200" b="0" u="none" dirty="0">
                          <a:solidFill>
                            <a:schemeClr val="tx1"/>
                          </a:solidFill>
                          <a:latin typeface="Arial" panose="020B0604020202020204" pitchFamily="34" charset="0"/>
                          <a:cs typeface="Arial" panose="020B0604020202020204" pitchFamily="34" charset="0"/>
                        </a:rPr>
                        <a:t>This term, we will explore the contributions and challenges of the Windrush Generation. We will learn how Caribbean migrants helped rebuild post-war Britain: enriching society through culture, work, and resilience. Pupils will also explore the discrimination and hardships they faced.</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r>
                        <a:rPr lang="en-GB" b="0" u="sng" dirty="0">
                          <a:solidFill>
                            <a:schemeClr val="tx1"/>
                          </a:solidFill>
                          <a:latin typeface="Letter-join Basic 36" panose="02000505000000020003" pitchFamily="50" charset="0"/>
                        </a:rPr>
                        <a:t>Art</a:t>
                      </a:r>
                    </a:p>
                    <a:p>
                      <a:r>
                        <a:rPr lang="en-GB" sz="1200" b="0" u="none" dirty="0">
                          <a:solidFill>
                            <a:schemeClr val="tx1"/>
                          </a:solidFill>
                          <a:latin typeface="Arial" panose="020B0604020202020204" pitchFamily="34" charset="0"/>
                          <a:cs typeface="Arial" panose="020B0604020202020204" pitchFamily="34" charset="0"/>
                        </a:rPr>
                        <a:t>We have explored the vibrant colours, patterns, and culture of Caribbean art. Inspired by traditional and modern artists, they will create tropical landscapes, carnival masks, and bold geometric prints, using various materials. This creative session celebrates the rich artistic heritage of the Caribbean.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CC"/>
                    </a:solidFill>
                  </a:tcPr>
                </a:tc>
                <a:extLst>
                  <a:ext uri="{0D108BD9-81ED-4DB2-BD59-A6C34878D82A}">
                    <a16:rowId xmlns:a16="http://schemas.microsoft.com/office/drawing/2014/main" val="3103969381"/>
                  </a:ext>
                </a:extLst>
              </a:tr>
            </a:tbl>
          </a:graphicData>
        </a:graphic>
      </p:graphicFrame>
      <p:graphicFrame>
        <p:nvGraphicFramePr>
          <p:cNvPr id="7" name="Table 6">
            <a:extLst>
              <a:ext uri="{FF2B5EF4-FFF2-40B4-BE49-F238E27FC236}">
                <a16:creationId xmlns:a16="http://schemas.microsoft.com/office/drawing/2014/main" id="{AE75E27C-3753-C623-667D-B9F25D2F6F26}"/>
              </a:ext>
            </a:extLst>
          </p:cNvPr>
          <p:cNvGraphicFramePr>
            <a:graphicFrameLocks noGrp="1"/>
          </p:cNvGraphicFramePr>
          <p:nvPr>
            <p:extLst>
              <p:ext uri="{D42A27DB-BD31-4B8C-83A1-F6EECF244321}">
                <p14:modId xmlns:p14="http://schemas.microsoft.com/office/powerpoint/2010/main" val="3351467003"/>
              </p:ext>
            </p:extLst>
          </p:nvPr>
        </p:nvGraphicFramePr>
        <p:xfrm>
          <a:off x="65314" y="5211316"/>
          <a:ext cx="12061372" cy="1760618"/>
        </p:xfrm>
        <a:graphic>
          <a:graphicData uri="http://schemas.openxmlformats.org/drawingml/2006/table">
            <a:tbl>
              <a:tblPr firstRow="1" bandRow="1">
                <a:tableStyleId>{5C22544A-7EE6-4342-B048-85BDC9FD1C3A}</a:tableStyleId>
              </a:tblPr>
              <a:tblGrid>
                <a:gridCol w="5976257">
                  <a:extLst>
                    <a:ext uri="{9D8B030D-6E8A-4147-A177-3AD203B41FA5}">
                      <a16:colId xmlns:a16="http://schemas.microsoft.com/office/drawing/2014/main" val="1441458510"/>
                    </a:ext>
                  </a:extLst>
                </a:gridCol>
                <a:gridCol w="6085115">
                  <a:extLst>
                    <a:ext uri="{9D8B030D-6E8A-4147-A177-3AD203B41FA5}">
                      <a16:colId xmlns:a16="http://schemas.microsoft.com/office/drawing/2014/main" val="641854952"/>
                    </a:ext>
                  </a:extLst>
                </a:gridCol>
              </a:tblGrid>
              <a:tr h="783342">
                <a:tc rowSpan="2">
                  <a:txBody>
                    <a:bodyPr/>
                    <a:lstStyle/>
                    <a:p>
                      <a:r>
                        <a:rPr lang="en-GB" sz="1200" b="0" u="sng" dirty="0">
                          <a:solidFill>
                            <a:schemeClr val="tx1"/>
                          </a:solidFill>
                          <a:latin typeface="Arial" panose="020B0604020202020204" pitchFamily="34" charset="0"/>
                          <a:cs typeface="Arial" panose="020B0604020202020204" pitchFamily="34" charset="0"/>
                        </a:rPr>
                        <a:t>Science</a:t>
                      </a:r>
                    </a:p>
                    <a:p>
                      <a:r>
                        <a:rPr lang="en-GB" sz="1200" b="0" dirty="0">
                          <a:solidFill>
                            <a:schemeClr val="tx1"/>
                          </a:solidFill>
                          <a:latin typeface="Arial" panose="020B0604020202020204" pitchFamily="34" charset="0"/>
                          <a:cs typeface="Arial" panose="020B0604020202020204" pitchFamily="34" charset="0"/>
                        </a:rPr>
                        <a:t>In this unit, pupils learn about evolution and inheritance through the work of Charles Darwin. They explore how living things change over time and how offspring inherit characteristics with natural variation. Pupils learn how some features help organisms survive and reproduce through natural selection, and how fossils provide evidence for evolution. The unit develops pupils’ use of scientific vocabulary, explanation skills, and evidence-based thinking.</a:t>
                      </a:r>
                      <a:endParaRPr lang="en-GB" sz="1200" b="0" u="sng"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CC99"/>
                    </a:solidFill>
                  </a:tcPr>
                </a:tc>
                <a:tc>
                  <a:txBody>
                    <a:bodyPr/>
                    <a:lstStyle/>
                    <a:p>
                      <a:r>
                        <a:rPr lang="en-GB" sz="1600" u="sng" dirty="0">
                          <a:solidFill>
                            <a:schemeClr val="tx1"/>
                          </a:solidFill>
                          <a:latin typeface="Letter-join Basic 36" panose="02000505000000020003" pitchFamily="50" charset="0"/>
                        </a:rPr>
                        <a:t>PE</a:t>
                      </a:r>
                    </a:p>
                    <a:p>
                      <a:r>
                        <a:rPr lang="en-GB" sz="1200" b="0" dirty="0">
                          <a:solidFill>
                            <a:schemeClr val="tx1"/>
                          </a:solidFill>
                          <a:latin typeface="Arial" panose="020B0604020202020204" pitchFamily="34" charset="0"/>
                          <a:cs typeface="Arial" panose="020B0604020202020204" pitchFamily="34" charset="0"/>
                        </a:rPr>
                        <a:t>This term, Year 6 will continue to learn more about teamwork, passing, and movement skills in netball. They have learned key rules, positions, and strategies, so will be improving their coordination, communication, and accuracy while playing in small-sided games.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CCCFF"/>
                    </a:solidFill>
                  </a:tcPr>
                </a:tc>
                <a:extLst>
                  <a:ext uri="{0D108BD9-81ED-4DB2-BD59-A6C34878D82A}">
                    <a16:rowId xmlns:a16="http://schemas.microsoft.com/office/drawing/2014/main" val="2414901243"/>
                  </a:ext>
                </a:extLst>
              </a:tr>
              <a:tr h="693818">
                <a:tc vMerge="1">
                  <a:txBody>
                    <a:bodyPr/>
                    <a:lstStyle/>
                    <a:p>
                      <a:endParaRPr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GB" sz="1600" u="sng" dirty="0">
                          <a:solidFill>
                            <a:schemeClr val="tx1"/>
                          </a:solidFill>
                          <a:latin typeface="Letter-join Basic 36" panose="02000505000000020003" pitchFamily="50" charset="0"/>
                        </a:rPr>
                        <a:t>Homework</a:t>
                      </a:r>
                      <a:endParaRPr lang="en-GB" u="sng" dirty="0">
                        <a:solidFill>
                          <a:schemeClr val="tx1"/>
                        </a:solidFill>
                        <a:latin typeface="Letter-join Basic 36" panose="02000505000000020003" pitchFamily="50"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CC00">
                        <a:alpha val="36078"/>
                      </a:srgbClr>
                    </a:solidFill>
                  </a:tcPr>
                </a:tc>
                <a:extLst>
                  <a:ext uri="{0D108BD9-81ED-4DB2-BD59-A6C34878D82A}">
                    <a16:rowId xmlns:a16="http://schemas.microsoft.com/office/drawing/2014/main" val="1883272686"/>
                  </a:ext>
                </a:extLst>
              </a:tr>
            </a:tbl>
          </a:graphicData>
        </a:graphic>
      </p:graphicFrame>
      <p:pic>
        <p:nvPicPr>
          <p:cNvPr id="10" name="Picture 9" descr="A book cover of a castle&#10;&#10;AI-generated content may be incorrect.">
            <a:extLst>
              <a:ext uri="{FF2B5EF4-FFF2-40B4-BE49-F238E27FC236}">
                <a16:creationId xmlns:a16="http://schemas.microsoft.com/office/drawing/2014/main" id="{B139F8A6-6810-3DD4-23FF-70819D7BBE53}"/>
              </a:ext>
            </a:extLst>
          </p:cNvPr>
          <p:cNvPicPr>
            <a:picLocks noChangeAspect="1"/>
          </p:cNvPicPr>
          <p:nvPr/>
        </p:nvPicPr>
        <p:blipFill>
          <a:blip r:embed="rId5"/>
          <a:stretch>
            <a:fillRect/>
          </a:stretch>
        </p:blipFill>
        <p:spPr>
          <a:xfrm>
            <a:off x="10338026" y="663022"/>
            <a:ext cx="1353231" cy="1653208"/>
          </a:xfrm>
          <a:prstGeom prst="rect">
            <a:avLst/>
          </a:prstGeom>
        </p:spPr>
      </p:pic>
    </p:spTree>
    <p:extLst>
      <p:ext uri="{BB962C8B-B14F-4D97-AF65-F5344CB8AC3E}">
        <p14:creationId xmlns:p14="http://schemas.microsoft.com/office/powerpoint/2010/main" val="388210562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130</TotalTime>
  <Words>543</Words>
  <Application>Microsoft Office PowerPoint</Application>
  <PresentationFormat>Widescreen</PresentationFormat>
  <Paragraphs>27</Paragraphs>
  <Slides>1</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Aptos</vt:lpstr>
      <vt:lpstr>Aptos Display</vt:lpstr>
      <vt:lpstr>Arial</vt:lpstr>
      <vt:lpstr>Letter-join Basic 36</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Melissa Callender</dc:creator>
  <cp:lastModifiedBy>Melissa Callender</cp:lastModifiedBy>
  <cp:revision>5</cp:revision>
  <cp:lastPrinted>2025-02-11T14:31:21Z</cp:lastPrinted>
  <dcterms:created xsi:type="dcterms:W3CDTF">2024-10-07T19:07:28Z</dcterms:created>
  <dcterms:modified xsi:type="dcterms:W3CDTF">2025-12-17T19:26:58Z</dcterms:modified>
</cp:coreProperties>
</file>