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6858000" cx="12192000"/>
  <p:notesSz cx="6858000" cy="9144000"/>
  <p:embeddedFontLst>
    <p:embeddedFont>
      <p:font typeface="Play"/>
      <p:regular r:id="rId7"/>
      <p:bold r:id="rId8"/>
    </p:embeddedFont>
    <p:embeddedFont>
      <p:font typeface="Basic"/>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i6LZdGyWX7thPPPXTdsEg6rIV3M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2876F9B-0D3F-42D9-9FCC-A1AE5EADE7F6}">
  <a:tblStyle styleId="{B2876F9B-0D3F-42D9-9FCC-A1AE5EADE7F6}"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b="off" i="off"/>
      <a:tcStyle>
        <a:fill>
          <a:solidFill>
            <a:srgbClr val="CAD1D8"/>
          </a:solidFill>
        </a:fill>
      </a:tcStyle>
    </a:band1H>
    <a:band2H>
      <a:tcTxStyle b="off" i="off"/>
    </a:band2H>
    <a:band1V>
      <a:tcTxStyle b="off" i="off"/>
      <a:tcStyle>
        <a:fill>
          <a:solidFill>
            <a:srgbClr val="CAD1D8"/>
          </a:solidFill>
        </a:fill>
      </a:tcStyle>
    </a:band1V>
    <a:band2V>
      <a:tcTxStyle b="off" i="off"/>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0" Type="http://customschemas.google.com/relationships/presentationmetadata" Target="metadata"/><Relationship Id="rId9" Type="http://schemas.openxmlformats.org/officeDocument/2006/relationships/font" Target="fonts/Basic-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4" name="Google Shape;34;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p:nvPr>
            <p:ph idx="2" type="pic"/>
          </p:nvPr>
        </p:nvSpPr>
        <p:spPr>
          <a:xfrm>
            <a:off x="5183188" y="987425"/>
            <a:ext cx="6172200" cy="4873625"/>
          </a:xfrm>
          <a:prstGeom prst="rect">
            <a:avLst/>
          </a:prstGeom>
          <a:noFill/>
          <a:ln>
            <a:noFill/>
          </a:ln>
        </p:spPr>
      </p:sp>
      <p:sp>
        <p:nvSpPr>
          <p:cNvPr id="68" name="Google Shape;68;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aphicFrame>
        <p:nvGraphicFramePr>
          <p:cNvPr id="89" name="Google Shape;89;p1"/>
          <p:cNvGraphicFramePr/>
          <p:nvPr/>
        </p:nvGraphicFramePr>
        <p:xfrm>
          <a:off x="65314" y="311180"/>
          <a:ext cx="3000000" cy="3000000"/>
        </p:xfrm>
        <a:graphic>
          <a:graphicData uri="http://schemas.openxmlformats.org/drawingml/2006/table">
            <a:tbl>
              <a:tblPr bandRow="1" firstRow="1">
                <a:noFill/>
                <a:tableStyleId>{B2876F9B-0D3F-42D9-9FCC-A1AE5EADE7F6}</a:tableStyleId>
              </a:tblPr>
              <a:tblGrid>
                <a:gridCol w="5969300"/>
                <a:gridCol w="5969300"/>
              </a:tblGrid>
              <a:tr h="1536325">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RE</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AE2D5"/>
                    </a:solidFill>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Writing</a:t>
                      </a:r>
                      <a:endParaRPr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Using the text </a:t>
                      </a:r>
                      <a:r>
                        <a:rPr b="0" i="1" lang="en-GB" sz="1300">
                          <a:solidFill>
                            <a:schemeClr val="dk1"/>
                          </a:solidFill>
                          <a:latin typeface="Arial"/>
                          <a:ea typeface="Arial"/>
                          <a:cs typeface="Arial"/>
                          <a:sym typeface="Arial"/>
                        </a:rPr>
                        <a:t>The Lost Happy Endings</a:t>
                      </a:r>
                      <a:r>
                        <a:rPr b="0" lang="en-GB" sz="1300">
                          <a:solidFill>
                            <a:schemeClr val="dk1"/>
                          </a:solidFill>
                          <a:latin typeface="Arial"/>
                          <a:ea typeface="Arial"/>
                          <a:cs typeface="Arial"/>
                          <a:sym typeface="Arial"/>
                        </a:rPr>
                        <a:t>, children will continue developing their use of cohesive devices to link ideas in writing. They will practise using fronted adverbials (e.g. later that evening, without warning) and subordinate clauses (e.g. although, because) to build vivid, well-connected sentences. Pupils will also explore figurative language and dialogue to create atmosphere and develop character.</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D8F2CF"/>
                    </a:solidFill>
                  </a:tcPr>
                </a:tc>
              </a:tr>
              <a:tr h="1341025">
                <a:tc>
                  <a:txBody>
                    <a:bodyPr/>
                    <a:lstStyle/>
                    <a:p>
                      <a:pPr indent="0" lvl="0" marL="0" marR="0" rtl="0" algn="l">
                        <a:lnSpc>
                          <a:spcPct val="100000"/>
                        </a:lnSpc>
                        <a:spcBef>
                          <a:spcPts val="0"/>
                        </a:spcBef>
                        <a:spcAft>
                          <a:spcPts val="0"/>
                        </a:spcAft>
                        <a:buClr>
                          <a:srgbClr val="000000"/>
                        </a:buClr>
                        <a:buSzPts val="1800"/>
                        <a:buFont typeface="Arial"/>
                        <a:buNone/>
                      </a:pPr>
                      <a:r>
                        <a:rPr b="1" lang="en-GB" sz="1300" u="sng" cap="none" strike="noStrike">
                          <a:solidFill>
                            <a:schemeClr val="dk1"/>
                          </a:solidFill>
                          <a:latin typeface="Arial"/>
                          <a:ea typeface="Arial"/>
                          <a:cs typeface="Arial"/>
                          <a:sym typeface="Arial"/>
                        </a:rPr>
                        <a:t>Maths</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a:latin typeface="Arial"/>
                          <a:ea typeface="Arial"/>
                          <a:cs typeface="Arial"/>
                          <a:sym typeface="Arial"/>
                        </a:rPr>
                        <a:t>This term in Year 5 Maths, pupils will deepen their understanding of multiplication and division using formal written methods and apply these skills to solve multi-step word problems. They’ll use bar models to visualise problems and develop reasoning strategies. In our data unit, pupils will read, interpret, and construct line graphs, using real-world contexts to analyse trends and make predictions.</a:t>
                      </a:r>
                      <a:endParaRPr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FF"/>
                    </a:solidFill>
                  </a:tcPr>
                </a:tc>
                <a:tc>
                  <a:txBody>
                    <a:bodyPr/>
                    <a:lstStyle/>
                    <a:p>
                      <a:pPr indent="0" lvl="0" marL="0" marR="0" rtl="0" algn="l">
                        <a:lnSpc>
                          <a:spcPct val="100000"/>
                        </a:lnSpc>
                        <a:spcBef>
                          <a:spcPts val="0"/>
                        </a:spcBef>
                        <a:spcAft>
                          <a:spcPts val="0"/>
                        </a:spcAft>
                        <a:buClr>
                          <a:srgbClr val="000000"/>
                        </a:buClr>
                        <a:buSzPts val="1600"/>
                        <a:buFont typeface="Arial"/>
                        <a:buNone/>
                      </a:pPr>
                      <a:r>
                        <a:rPr b="1" lang="en-GB" sz="1300" u="sng" cap="none" strike="noStrike">
                          <a:solidFill>
                            <a:schemeClr val="dk1"/>
                          </a:solidFill>
                          <a:latin typeface="Arial"/>
                          <a:ea typeface="Arial"/>
                          <a:cs typeface="Arial"/>
                          <a:sym typeface="Arial"/>
                        </a:rPr>
                        <a:t>Reading</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a:latin typeface="Arial"/>
                          <a:ea typeface="Arial"/>
                          <a:cs typeface="Arial"/>
                          <a:sym typeface="Arial"/>
                        </a:rPr>
                        <a:t>Using the text </a:t>
                      </a:r>
                      <a:r>
                        <a:rPr i="1" lang="en-GB" sz="1300">
                          <a:latin typeface="Arial"/>
                          <a:ea typeface="Arial"/>
                          <a:cs typeface="Arial"/>
                          <a:sym typeface="Arial"/>
                        </a:rPr>
                        <a:t>Hansel and Gretel</a:t>
                      </a:r>
                      <a:r>
                        <a:rPr lang="en-GB" sz="1300">
                          <a:latin typeface="Arial"/>
                          <a:ea typeface="Arial"/>
                          <a:cs typeface="Arial"/>
                          <a:sym typeface="Arial"/>
                        </a:rPr>
                        <a:t> by Neil Gaiman, children will explore traditional tale conventions and develop key reading skills. They will practise prediction, retrieval, vocabulary and inference—reading between the lines to understand character motives, themes, and the author’s language choices.</a:t>
                      </a:r>
                      <a:endParaRPr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93DCF8"/>
                    </a:solidFill>
                  </a:tcPr>
                </a:tc>
              </a:tr>
            </a:tbl>
          </a:graphicData>
        </a:graphic>
      </p:graphicFrame>
      <p:sp>
        <p:nvSpPr>
          <p:cNvPr id="90" name="Google Shape;90;p1"/>
          <p:cNvSpPr txBox="1"/>
          <p:nvPr/>
        </p:nvSpPr>
        <p:spPr>
          <a:xfrm>
            <a:off x="419724" y="-8"/>
            <a:ext cx="115842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dk1"/>
                </a:solidFill>
                <a:latin typeface="Basic"/>
                <a:ea typeface="Basic"/>
                <a:cs typeface="Basic"/>
                <a:sym typeface="Basic"/>
              </a:rPr>
              <a:t>Year 5 Autumn </a:t>
            </a:r>
            <a:r>
              <a:rPr b="1" lang="en-GB" sz="1800">
                <a:solidFill>
                  <a:schemeClr val="dk1"/>
                </a:solidFill>
                <a:latin typeface="Basic"/>
                <a:ea typeface="Basic"/>
                <a:cs typeface="Basic"/>
                <a:sym typeface="Basic"/>
              </a:rPr>
              <a:t>2 </a:t>
            </a:r>
            <a:r>
              <a:rPr b="1" i="0" lang="en-GB" sz="1800" u="none" cap="none" strike="noStrike">
                <a:solidFill>
                  <a:schemeClr val="dk1"/>
                </a:solidFill>
                <a:latin typeface="Basic"/>
                <a:ea typeface="Basic"/>
                <a:cs typeface="Basic"/>
                <a:sym typeface="Basic"/>
              </a:rPr>
              <a:t>Curriculum Overview</a:t>
            </a:r>
            <a:endParaRPr b="0" i="0" sz="1400" u="none" cap="none" strike="noStrike">
              <a:solidFill>
                <a:srgbClr val="000000"/>
              </a:solidFill>
              <a:latin typeface="Arial"/>
              <a:ea typeface="Arial"/>
              <a:cs typeface="Arial"/>
              <a:sym typeface="Arial"/>
            </a:endParaRPr>
          </a:p>
        </p:txBody>
      </p:sp>
      <p:pic>
        <p:nvPicPr>
          <p:cNvPr descr="A heart with a cross in it" id="91" name="Google Shape;91;p1"/>
          <p:cNvPicPr preferRelativeResize="0"/>
          <p:nvPr/>
        </p:nvPicPr>
        <p:blipFill rotWithShape="1">
          <a:blip r:embed="rId3">
            <a:alphaModFix amt="22000"/>
          </a:blip>
          <a:srcRect b="0" l="0" r="0" t="0"/>
          <a:stretch/>
        </p:blipFill>
        <p:spPr>
          <a:xfrm>
            <a:off x="65332" y="467148"/>
            <a:ext cx="5828999" cy="1380355"/>
          </a:xfrm>
          <a:prstGeom prst="rect">
            <a:avLst/>
          </a:prstGeom>
          <a:noFill/>
          <a:ln>
            <a:noFill/>
          </a:ln>
        </p:spPr>
      </p:pic>
      <p:graphicFrame>
        <p:nvGraphicFramePr>
          <p:cNvPr id="92" name="Google Shape;92;p1"/>
          <p:cNvGraphicFramePr/>
          <p:nvPr/>
        </p:nvGraphicFramePr>
        <p:xfrm>
          <a:off x="65314" y="3325774"/>
          <a:ext cx="3000000" cy="3000000"/>
        </p:xfrm>
        <a:graphic>
          <a:graphicData uri="http://schemas.openxmlformats.org/drawingml/2006/table">
            <a:tbl>
              <a:tblPr bandRow="1" firstRow="1">
                <a:noFill/>
                <a:tableStyleId>{B2876F9B-0D3F-42D9-9FCC-A1AE5EADE7F6}</a:tableStyleId>
              </a:tblPr>
              <a:tblGrid>
                <a:gridCol w="5969300"/>
                <a:gridCol w="5969300"/>
              </a:tblGrid>
              <a:tr h="1539900">
                <a:tc>
                  <a:txBody>
                    <a:bodyPr/>
                    <a:lstStyle/>
                    <a:p>
                      <a:pPr indent="0" lvl="0" marL="0" marR="0" rtl="0" algn="l">
                        <a:lnSpc>
                          <a:spcPct val="100000"/>
                        </a:lnSpc>
                        <a:spcBef>
                          <a:spcPts val="0"/>
                        </a:spcBef>
                        <a:spcAft>
                          <a:spcPts val="0"/>
                        </a:spcAft>
                        <a:buClr>
                          <a:srgbClr val="000000"/>
                        </a:buClr>
                        <a:buSzPts val="1800"/>
                        <a:buFont typeface="Arial"/>
                        <a:buNone/>
                      </a:pPr>
                      <a:r>
                        <a:rPr lang="en-GB" sz="1300" u="sng">
                          <a:solidFill>
                            <a:schemeClr val="dk1"/>
                          </a:solidFill>
                          <a:latin typeface="Arial"/>
                          <a:ea typeface="Arial"/>
                          <a:cs typeface="Arial"/>
                          <a:sym typeface="Arial"/>
                        </a:rPr>
                        <a:t>History</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This term in History, Year 5 pupils will explore the fascinating world of Ancient Greece, a civilisation that flourished over 2,500 years ago in southeastern Europe. We'll learn how the Greeks shaped modern life through their beliefs in gods and goddesses, their invention of democracy in Athens, and their love of theatre and the Olympic Games. Pupils will compare the strict, military-focused society of Sparta with the more creative and democratic Athens. We'll discover why theatre was central to Greek life—not just for entertainment, but for sharing stories, politics, and moral lessons.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7EDFC"/>
                    </a:solidFill>
                  </a:tcPr>
                </a:tc>
                <a:tc>
                  <a:txBody>
                    <a:bodyPr/>
                    <a:lstStyle/>
                    <a:p>
                      <a:pPr indent="0" lvl="0" marL="0" rtl="0" algn="l">
                        <a:spcBef>
                          <a:spcPts val="0"/>
                        </a:spcBef>
                        <a:spcAft>
                          <a:spcPts val="0"/>
                        </a:spcAft>
                        <a:buClr>
                          <a:schemeClr val="dk1"/>
                        </a:buClr>
                        <a:buSzPts val="1800"/>
                        <a:buFont typeface="Arial"/>
                        <a:buNone/>
                      </a:pPr>
                      <a:r>
                        <a:rPr lang="en-GB" sz="1300" u="sng">
                          <a:solidFill>
                            <a:schemeClr val="dk1"/>
                          </a:solidFill>
                          <a:latin typeface="Arial"/>
                          <a:ea typeface="Arial"/>
                          <a:cs typeface="Arial"/>
                          <a:sym typeface="Arial"/>
                        </a:rPr>
                        <a:t>Science</a:t>
                      </a:r>
                      <a:endParaRPr sz="1300">
                        <a:latin typeface="Arial"/>
                        <a:ea typeface="Arial"/>
                        <a:cs typeface="Arial"/>
                        <a:sym typeface="Arial"/>
                      </a:endParaRPr>
                    </a:p>
                    <a:p>
                      <a:pPr indent="0" lvl="0" marL="0" rtl="0" algn="l">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In our unit on forces, children will begin the topic learning about gravity. The children will use newton meters to measure objects in newtons. They will also explore how friction acts on different materials and create paper helicopters to test the effects of air resistance. The children will complete the unit by exploring how different shapes objects can have an effect on water resistance. </a:t>
                      </a:r>
                      <a:endParaRPr b="0" i="1"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CC"/>
                    </a:solidFill>
                  </a:tcPr>
                </a:tc>
              </a:tr>
            </a:tbl>
          </a:graphicData>
        </a:graphic>
      </p:graphicFrame>
      <p:graphicFrame>
        <p:nvGraphicFramePr>
          <p:cNvPr id="93" name="Google Shape;93;p1"/>
          <p:cNvGraphicFramePr/>
          <p:nvPr/>
        </p:nvGraphicFramePr>
        <p:xfrm>
          <a:off x="65314" y="5200309"/>
          <a:ext cx="3000000" cy="3000000"/>
        </p:xfrm>
        <a:graphic>
          <a:graphicData uri="http://schemas.openxmlformats.org/drawingml/2006/table">
            <a:tbl>
              <a:tblPr bandRow="1" firstRow="1">
                <a:noFill/>
                <a:tableStyleId>{B2876F9B-0D3F-42D9-9FCC-A1AE5EADE7F6}</a:tableStyleId>
              </a:tblPr>
              <a:tblGrid>
                <a:gridCol w="4250850"/>
                <a:gridCol w="7687750"/>
              </a:tblGrid>
              <a:tr h="622650">
                <a:tc rowSpan="2">
                  <a:txBody>
                    <a:bodyPr/>
                    <a:lstStyle/>
                    <a:p>
                      <a:pPr indent="0" lvl="0" marL="0" marR="0" rtl="0" algn="l">
                        <a:lnSpc>
                          <a:spcPct val="100000"/>
                        </a:lnSpc>
                        <a:spcBef>
                          <a:spcPts val="0"/>
                        </a:spcBef>
                        <a:spcAft>
                          <a:spcPts val="0"/>
                        </a:spcAft>
                        <a:buClr>
                          <a:srgbClr val="000000"/>
                        </a:buClr>
                        <a:buSzPts val="1200"/>
                        <a:buFont typeface="Arial"/>
                        <a:buNone/>
                      </a:pPr>
                      <a:r>
                        <a:t/>
                      </a:r>
                      <a:endParaRPr b="0" sz="1300" u="none" cap="none" strike="noStrike">
                        <a:solidFill>
                          <a:schemeClr val="dk1"/>
                        </a:solidFill>
                        <a:latin typeface="Arial"/>
                        <a:ea typeface="Arial"/>
                        <a:cs typeface="Arial"/>
                        <a:sym typeface="Arial"/>
                      </a:endParaRPr>
                    </a:p>
                    <a:p>
                      <a:pPr indent="0" lvl="0" marL="0" rtl="0" algn="l">
                        <a:spcBef>
                          <a:spcPts val="0"/>
                        </a:spcBef>
                        <a:spcAft>
                          <a:spcPts val="0"/>
                        </a:spcAft>
                        <a:buClr>
                          <a:schemeClr val="dk1"/>
                        </a:buClr>
                        <a:buSzPts val="1800"/>
                        <a:buFont typeface="Arial"/>
                        <a:buNone/>
                      </a:pPr>
                      <a:r>
                        <a:rPr lang="en-GB" sz="1300" u="sng">
                          <a:solidFill>
                            <a:schemeClr val="dk1"/>
                          </a:solidFill>
                          <a:latin typeface="Arial"/>
                          <a:ea typeface="Arial"/>
                          <a:cs typeface="Arial"/>
                          <a:sym typeface="Arial"/>
                        </a:rPr>
                        <a:t>DT</a:t>
                      </a:r>
                      <a:endParaRPr sz="1300">
                        <a:latin typeface="Arial"/>
                        <a:ea typeface="Arial"/>
                        <a:cs typeface="Arial"/>
                        <a:sym typeface="Arial"/>
                      </a:endParaRPr>
                    </a:p>
                    <a:p>
                      <a:pPr indent="0" lvl="0" marL="0" rtl="0" algn="l">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This term in DT, Year 5 will explore speed and design through the Kapow unit </a:t>
                      </a:r>
                      <a:r>
                        <a:rPr b="0" i="1" lang="en-GB" sz="1300">
                          <a:solidFill>
                            <a:schemeClr val="dk1"/>
                          </a:solidFill>
                          <a:latin typeface="Arial"/>
                          <a:ea typeface="Arial"/>
                          <a:cs typeface="Arial"/>
                          <a:sym typeface="Arial"/>
                        </a:rPr>
                        <a:t>How Fast Should Your Buggy Be?</a:t>
                      </a:r>
                      <a:r>
                        <a:rPr b="0" lang="en-GB" sz="1300">
                          <a:solidFill>
                            <a:schemeClr val="dk1"/>
                          </a:solidFill>
                          <a:latin typeface="Arial"/>
                          <a:ea typeface="Arial"/>
                          <a:cs typeface="Arial"/>
                          <a:sym typeface="Arial"/>
                        </a:rPr>
                        <a:t>. Pupils will build and test battery-powered buggies, investigating how design choices affect speed.</a:t>
                      </a:r>
                      <a:endParaRPr b="0" i="1" sz="1300">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sz="1300">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99"/>
                    </a:solidFill>
                  </a:tcPr>
                </a:tc>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PE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u="none" cap="none" strike="noStrike">
                          <a:solidFill>
                            <a:schemeClr val="dk1"/>
                          </a:solidFill>
                          <a:latin typeface="Arial"/>
                          <a:ea typeface="Arial"/>
                          <a:cs typeface="Arial"/>
                          <a:sym typeface="Arial"/>
                        </a:rPr>
                        <a:t>This term we will be </a:t>
                      </a:r>
                      <a:r>
                        <a:rPr b="0" lang="en-GB" sz="1300">
                          <a:solidFill>
                            <a:schemeClr val="dk1"/>
                          </a:solidFill>
                          <a:latin typeface="Arial"/>
                          <a:ea typeface="Arial"/>
                          <a:cs typeface="Arial"/>
                          <a:sym typeface="Arial"/>
                        </a:rPr>
                        <a:t>attending swimming sessions on a Thursday morning where they will practice an important life skill. </a:t>
                      </a:r>
                      <a:r>
                        <a:rPr b="0" lang="en-GB" sz="1300" u="none" cap="none" strike="noStrike">
                          <a:solidFill>
                            <a:schemeClr val="dk1"/>
                          </a:solidFill>
                          <a:latin typeface="Arial"/>
                          <a:ea typeface="Arial"/>
                          <a:cs typeface="Arial"/>
                          <a:sym typeface="Arial"/>
                        </a:rPr>
                        <a:t>. Children will also be expected to participate in the daily mile.</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CCCFF"/>
                    </a:solidFill>
                  </a:tcPr>
                </a:tc>
              </a:tr>
              <a:tr h="715150">
                <a:tc vMerge="1"/>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Homework</a:t>
                      </a:r>
                      <a:endParaRPr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u="none" cap="none" strike="noStrike">
                          <a:solidFill>
                            <a:schemeClr val="dk1"/>
                          </a:solidFill>
                          <a:latin typeface="Arial"/>
                          <a:ea typeface="Arial"/>
                          <a:cs typeface="Arial"/>
                          <a:sym typeface="Arial"/>
                        </a:rPr>
                        <a:t>Children will be given spellings practice and maths homework each week. They will also occasionally receive a topic or English piece of homework. Children should also aim to read for 15 minutes per day. Homework is given pout on a Friday and is expected in on a Thursday.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00">
                        <a:alpha val="35294"/>
                      </a:srgbClr>
                    </a:solidFill>
                  </a:tcPr>
                </a:tc>
              </a:tr>
            </a:tbl>
          </a:graphicData>
        </a:graphic>
      </p:graphicFrame>
      <p:sp>
        <p:nvSpPr>
          <p:cNvPr id="94" name="Google Shape;94;p1"/>
          <p:cNvSpPr txBox="1"/>
          <p:nvPr/>
        </p:nvSpPr>
        <p:spPr>
          <a:xfrm>
            <a:off x="65325" y="649426"/>
            <a:ext cx="5829000" cy="1015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Basic"/>
                <a:ea typeface="Basic"/>
                <a:cs typeface="Basic"/>
                <a:sym typeface="Basic"/>
              </a:rPr>
              <a:t>This term, pupils will explore: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Basic"/>
                <a:ea typeface="Basic"/>
                <a:cs typeface="Basic"/>
                <a:sym typeface="Basic"/>
              </a:rPr>
              <a:t>Belonging &amp; Commitment - </a:t>
            </a:r>
            <a:r>
              <a:rPr b="0" i="0" lang="en-GB" sz="1200" u="none" cap="none" strike="noStrike">
                <a:solidFill>
                  <a:schemeClr val="dk1"/>
                </a:solidFill>
                <a:latin typeface="Basic"/>
                <a:ea typeface="Basic"/>
                <a:cs typeface="Basic"/>
                <a:sym typeface="Basic"/>
              </a:rPr>
              <a:t>Exploring Baptism, Confirmation, and life choices such as marriage and service, with a focus on the importance of belonging and commitment.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Basic"/>
                <a:ea typeface="Basic"/>
                <a:cs typeface="Basic"/>
                <a:sym typeface="Basic"/>
              </a:rPr>
              <a:t>Advent &amp; Christmas – </a:t>
            </a:r>
            <a:r>
              <a:rPr b="0" i="0" lang="en-GB" sz="1200" u="none" cap="none" strike="noStrike">
                <a:solidFill>
                  <a:schemeClr val="dk1"/>
                </a:solidFill>
                <a:latin typeface="Basic"/>
                <a:ea typeface="Basic"/>
                <a:cs typeface="Basic"/>
                <a:sym typeface="Basic"/>
              </a:rPr>
              <a:t>Loving Hope. Reflecting on what it means to live in hope as we wait in joyful expectation for Jesus, the promised one.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2024-10-07T19:07:28Z</dcterms:created>
  <dc:creator>Melissa Callender</dc:creator>
</cp:coreProperties>
</file>