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7"/>
  </p:notesMasterIdLst>
  <p:sldIdLst>
    <p:sldId id="256" r:id="rId2"/>
    <p:sldId id="257" r:id="rId3"/>
    <p:sldId id="258" r:id="rId4"/>
    <p:sldId id="259" r:id="rId5"/>
    <p:sldId id="260" r:id="rId6"/>
  </p:sldIdLst>
  <p:sldSz cx="12192000" cy="6858000"/>
  <p:notesSz cx="6858000" cy="9144000"/>
  <p:embeddedFontLst>
    <p:embeddedFont>
      <p:font typeface="Basic" panose="020B0604020202020204" charset="0"/>
      <p:regular r:id="rId8"/>
    </p:embeddedFont>
    <p:embeddedFont>
      <p:font typeface="Ole" panose="020B0604020202020204" charset="0"/>
      <p:regular r:id="rId9"/>
    </p:embeddedFont>
    <p:embeddedFont>
      <p:font typeface="Play" panose="020B0604020202020204" charset="0"/>
      <p:regular r:id="rId10"/>
      <p:bold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CB320F0-190F-48EC-997E-9CB23FAADB56}">
  <a:tblStyle styleId="{ECB320F0-190F-48EC-997E-9CB23FAADB56}" styleName="Table_0">
    <a:wholeTbl>
      <a:tcTxStyle b="off" i="off">
        <a:font>
          <a:latin typeface="Aptos"/>
          <a:ea typeface="Aptos"/>
          <a:cs typeface="Aptos"/>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7E9EC"/>
          </a:solidFill>
        </a:fill>
      </a:tcStyle>
    </a:wholeTbl>
    <a:band1H>
      <a:tcTxStyle b="off" i="off"/>
      <a:tcStyle>
        <a:tcBdr/>
        <a:fill>
          <a:solidFill>
            <a:srgbClr val="CAD1D8"/>
          </a:solidFill>
        </a:fill>
      </a:tcStyle>
    </a:band1H>
    <a:band2H>
      <a:tcTxStyle b="off" i="off"/>
      <a:tcStyle>
        <a:tcBdr/>
      </a:tcStyle>
    </a:band2H>
    <a:band1V>
      <a:tcTxStyle b="off" i="off"/>
      <a:tcStyle>
        <a:tcBdr/>
        <a:fill>
          <a:solidFill>
            <a:srgbClr val="CAD1D8"/>
          </a:solidFill>
        </a:fill>
      </a:tcStyle>
    </a:band1V>
    <a:band2V>
      <a:tcTxStyle b="off" i="off"/>
      <a:tcStyle>
        <a:tcBdr/>
      </a:tcStyle>
    </a:band2V>
    <a:lastCol>
      <a:tcTxStyle b="on" i="off">
        <a:font>
          <a:latin typeface="Aptos"/>
          <a:ea typeface="Aptos"/>
          <a:cs typeface="Aptos"/>
        </a:font>
        <a:schemeClr val="lt1"/>
      </a:tcTxStyle>
      <a:tcStyle>
        <a:tcBdr/>
        <a:fill>
          <a:solidFill>
            <a:schemeClr val="accent1"/>
          </a:solidFill>
        </a:fill>
      </a:tcStyle>
    </a:lastCol>
    <a:firstCol>
      <a:tcTxStyle b="on" i="off">
        <a:font>
          <a:latin typeface="Aptos"/>
          <a:ea typeface="Aptos"/>
          <a:cs typeface="Aptos"/>
        </a:font>
        <a:schemeClr val="lt1"/>
      </a:tcTxStyle>
      <a:tcStyle>
        <a:tcBdr/>
        <a:fill>
          <a:solidFill>
            <a:schemeClr val="accent1"/>
          </a:solidFill>
        </a:fill>
      </a:tcStyle>
    </a:firstCol>
    <a:lastRow>
      <a:tcTxStyle b="on" i="off">
        <a:font>
          <a:latin typeface="Aptos"/>
          <a:ea typeface="Aptos"/>
          <a:cs typeface="Aptos"/>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Aptos"/>
          <a:ea typeface="Aptos"/>
          <a:cs typeface="Aptos"/>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30b6f8e576c_0_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30b6f8e576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30b6f8e576c_0_5: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30b6f8e576c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30b6f8e576c_0_1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30b6f8e576c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30b6f8e576c_0_15: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30b6f8e576c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 name="Google Shape;14;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757575"/>
              </a:buClr>
              <a:buSzPts val="2400"/>
              <a:buNone/>
              <a:defRPr sz="2400">
                <a:solidFill>
                  <a:srgbClr val="757575"/>
                </a:solidFill>
              </a:defRPr>
            </a:lvl1pPr>
            <a:lvl2pPr marL="914400" lvl="1" indent="-228600" algn="l">
              <a:lnSpc>
                <a:spcPct val="90000"/>
              </a:lnSpc>
              <a:spcBef>
                <a:spcPts val="500"/>
              </a:spcBef>
              <a:spcAft>
                <a:spcPts val="0"/>
              </a:spcAft>
              <a:buClr>
                <a:srgbClr val="757575"/>
              </a:buClr>
              <a:buSzPts val="2000"/>
              <a:buNone/>
              <a:defRPr sz="2000">
                <a:solidFill>
                  <a:srgbClr val="757575"/>
                </a:solidFill>
              </a:defRPr>
            </a:lvl2pPr>
            <a:lvl3pPr marL="1371600" lvl="2" indent="-228600" algn="l">
              <a:lnSpc>
                <a:spcPct val="90000"/>
              </a:lnSpc>
              <a:spcBef>
                <a:spcPts val="500"/>
              </a:spcBef>
              <a:spcAft>
                <a:spcPts val="0"/>
              </a:spcAft>
              <a:buClr>
                <a:srgbClr val="757575"/>
              </a:buClr>
              <a:buSzPts val="1800"/>
              <a:buNone/>
              <a:defRPr sz="1800">
                <a:solidFill>
                  <a:srgbClr val="757575"/>
                </a:solidFill>
              </a:defRPr>
            </a:lvl3pPr>
            <a:lvl4pPr marL="1828800" lvl="3" indent="-228600" algn="l">
              <a:lnSpc>
                <a:spcPct val="90000"/>
              </a:lnSpc>
              <a:spcBef>
                <a:spcPts val="500"/>
              </a:spcBef>
              <a:spcAft>
                <a:spcPts val="0"/>
              </a:spcAft>
              <a:buClr>
                <a:srgbClr val="757575"/>
              </a:buClr>
              <a:buSzPts val="1600"/>
              <a:buNone/>
              <a:defRPr sz="1600">
                <a:solidFill>
                  <a:srgbClr val="757575"/>
                </a:solidFill>
              </a:defRPr>
            </a:lvl4pPr>
            <a:lvl5pPr marL="2286000" lvl="4" indent="-228600" algn="l">
              <a:lnSpc>
                <a:spcPct val="90000"/>
              </a:lnSpc>
              <a:spcBef>
                <a:spcPts val="500"/>
              </a:spcBef>
              <a:spcAft>
                <a:spcPts val="0"/>
              </a:spcAft>
              <a:buClr>
                <a:srgbClr val="757575"/>
              </a:buClr>
              <a:buSzPts val="1600"/>
              <a:buNone/>
              <a:defRPr sz="1600">
                <a:solidFill>
                  <a:srgbClr val="757575"/>
                </a:solidFill>
              </a:defRPr>
            </a:lvl5pPr>
            <a:lvl6pPr marL="2743200" lvl="5" indent="-228600" algn="l">
              <a:lnSpc>
                <a:spcPct val="90000"/>
              </a:lnSpc>
              <a:spcBef>
                <a:spcPts val="500"/>
              </a:spcBef>
              <a:spcAft>
                <a:spcPts val="0"/>
              </a:spcAft>
              <a:buClr>
                <a:srgbClr val="757575"/>
              </a:buClr>
              <a:buSzPts val="1600"/>
              <a:buNone/>
              <a:defRPr sz="1600">
                <a:solidFill>
                  <a:srgbClr val="757575"/>
                </a:solidFill>
              </a:defRPr>
            </a:lvl6pPr>
            <a:lvl7pPr marL="3200400" lvl="6" indent="-228600" algn="l">
              <a:lnSpc>
                <a:spcPct val="90000"/>
              </a:lnSpc>
              <a:spcBef>
                <a:spcPts val="500"/>
              </a:spcBef>
              <a:spcAft>
                <a:spcPts val="0"/>
              </a:spcAft>
              <a:buClr>
                <a:srgbClr val="757575"/>
              </a:buClr>
              <a:buSzPts val="1600"/>
              <a:buNone/>
              <a:defRPr sz="1600">
                <a:solidFill>
                  <a:srgbClr val="757575"/>
                </a:solidFill>
              </a:defRPr>
            </a:lvl7pPr>
            <a:lvl8pPr marL="3657600" lvl="7" indent="-228600" algn="l">
              <a:lnSpc>
                <a:spcPct val="90000"/>
              </a:lnSpc>
              <a:spcBef>
                <a:spcPts val="500"/>
              </a:spcBef>
              <a:spcAft>
                <a:spcPts val="0"/>
              </a:spcAft>
              <a:buClr>
                <a:srgbClr val="757575"/>
              </a:buClr>
              <a:buSzPts val="1600"/>
              <a:buNone/>
              <a:defRPr sz="1600">
                <a:solidFill>
                  <a:srgbClr val="757575"/>
                </a:solidFill>
              </a:defRPr>
            </a:lvl8pPr>
            <a:lvl9pPr marL="4114800" lvl="8" indent="-228600" algn="l">
              <a:lnSpc>
                <a:spcPct val="90000"/>
              </a:lnSpc>
              <a:spcBef>
                <a:spcPts val="500"/>
              </a:spcBef>
              <a:spcAft>
                <a:spcPts val="0"/>
              </a:spcAft>
              <a:buClr>
                <a:srgbClr val="757575"/>
              </a:buClr>
              <a:buSzPts val="1600"/>
              <a:buNone/>
              <a:defRPr sz="1600">
                <a:solidFill>
                  <a:srgbClr val="757575"/>
                </a:solidFill>
              </a:defRPr>
            </a:lvl9pPr>
          </a:lstStyle>
          <a:p>
            <a:endParaRPr/>
          </a:p>
        </p:txBody>
      </p:sp>
      <p:sp>
        <p:nvSpPr>
          <p:cNvPr id="30" name="Google Shape;30;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0"/>
          <p:cNvSpPr>
            <a:spLocks noGrp="1"/>
          </p:cNvSpPr>
          <p:nvPr>
            <p:ph type="pic" idx="2"/>
          </p:nvPr>
        </p:nvSpPr>
        <p:spPr>
          <a:xfrm>
            <a:off x="5183188" y="987425"/>
            <a:ext cx="6172200" cy="4873625"/>
          </a:xfrm>
          <a:prstGeom prst="rect">
            <a:avLst/>
          </a:prstGeom>
          <a:noFill/>
          <a:ln>
            <a:noFill/>
          </a:ln>
        </p:spPr>
      </p:sp>
      <p:sp>
        <p:nvSpPr>
          <p:cNvPr id="64" name="Google Shape;64;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Play"/>
              <a:buNone/>
              <a:defRPr sz="4400" b="0" i="0" u="none" strike="noStrike" cap="none">
                <a:solidFill>
                  <a:schemeClr val="dk1"/>
                </a:solidFill>
                <a:latin typeface="Play"/>
                <a:ea typeface="Play"/>
                <a:cs typeface="Play"/>
                <a:sym typeface="Play"/>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757575"/>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757575"/>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graphicFrame>
        <p:nvGraphicFramePr>
          <p:cNvPr id="84" name="Google Shape;84;p13"/>
          <p:cNvGraphicFramePr/>
          <p:nvPr>
            <p:extLst>
              <p:ext uri="{D42A27DB-BD31-4B8C-83A1-F6EECF244321}">
                <p14:modId xmlns:p14="http://schemas.microsoft.com/office/powerpoint/2010/main" val="2436981925"/>
              </p:ext>
            </p:extLst>
          </p:nvPr>
        </p:nvGraphicFramePr>
        <p:xfrm>
          <a:off x="56149" y="0"/>
          <a:ext cx="12191999" cy="7216240"/>
        </p:xfrm>
        <a:graphic>
          <a:graphicData uri="http://schemas.openxmlformats.org/drawingml/2006/table">
            <a:tbl>
              <a:tblPr firstRow="1" bandRow="1">
                <a:noFill/>
                <a:tableStyleId>{ECB320F0-190F-48EC-997E-9CB23FAADB56}</a:tableStyleId>
              </a:tblPr>
              <a:tblGrid>
                <a:gridCol w="5865733">
                  <a:extLst>
                    <a:ext uri="{9D8B030D-6E8A-4147-A177-3AD203B41FA5}">
                      <a16:colId xmlns:a16="http://schemas.microsoft.com/office/drawing/2014/main" val="20000"/>
                    </a:ext>
                  </a:extLst>
                </a:gridCol>
                <a:gridCol w="6326266">
                  <a:extLst>
                    <a:ext uri="{9D8B030D-6E8A-4147-A177-3AD203B41FA5}">
                      <a16:colId xmlns:a16="http://schemas.microsoft.com/office/drawing/2014/main" val="20001"/>
                    </a:ext>
                  </a:extLst>
                </a:gridCol>
              </a:tblGrid>
              <a:tr h="2297551">
                <a:tc>
                  <a:txBody>
                    <a:bodyPr/>
                    <a:lstStyle/>
                    <a:p>
                      <a:pPr marL="0" marR="0" lvl="0" indent="0" algn="l" rtl="0">
                        <a:lnSpc>
                          <a:spcPct val="100000"/>
                        </a:lnSpc>
                        <a:spcBef>
                          <a:spcPts val="0"/>
                        </a:spcBef>
                        <a:spcAft>
                          <a:spcPts val="0"/>
                        </a:spcAft>
                        <a:buClr>
                          <a:srgbClr val="000000"/>
                        </a:buClr>
                        <a:buSzPts val="1400"/>
                        <a:buFont typeface="Arial"/>
                        <a:buNone/>
                      </a:pPr>
                      <a:r>
                        <a:rPr lang="en-GB" sz="1400" u="sng" strike="noStrike" cap="none" dirty="0">
                          <a:solidFill>
                            <a:schemeClr val="dk1"/>
                          </a:solidFill>
                          <a:latin typeface="Ole"/>
                          <a:ea typeface="Ole"/>
                          <a:cs typeface="Ole"/>
                          <a:sym typeface="Ole"/>
                        </a:rPr>
                        <a:t>RE – To Know You More Clearly. </a:t>
                      </a:r>
                      <a:endParaRPr sz="1400" u="sng" strike="noStrike" cap="none" dirty="0">
                        <a:solidFill>
                          <a:schemeClr val="dk1"/>
                        </a:solidFill>
                        <a:latin typeface="Ole"/>
                        <a:ea typeface="Ole"/>
                        <a:cs typeface="Ole"/>
                        <a:sym typeface="Ole"/>
                      </a:endParaRPr>
                    </a:p>
                    <a:p>
                      <a:pPr marL="0" marR="0" lvl="0" indent="0" algn="l" rtl="0">
                        <a:lnSpc>
                          <a:spcPct val="100000"/>
                        </a:lnSpc>
                        <a:spcBef>
                          <a:spcPts val="0"/>
                        </a:spcBef>
                        <a:spcAft>
                          <a:spcPts val="0"/>
                        </a:spcAft>
                        <a:buClr>
                          <a:srgbClr val="000000"/>
                        </a:buClr>
                        <a:buSzPts val="1400"/>
                        <a:buFont typeface="Arial"/>
                        <a:buNone/>
                      </a:pPr>
                      <a:r>
                        <a:rPr lang="en-GB" sz="1400" b="0" u="none" strike="noStrike" cap="none" dirty="0">
                          <a:solidFill>
                            <a:schemeClr val="dk1"/>
                          </a:solidFill>
                          <a:latin typeface="Ole"/>
                          <a:ea typeface="Ole"/>
                          <a:cs typeface="Ole"/>
                          <a:sym typeface="Ole"/>
                        </a:rPr>
                        <a:t>Our first Branch is Creation and Covenant. </a:t>
                      </a:r>
                      <a:endParaRPr dirty="0"/>
                    </a:p>
                    <a:p>
                      <a:pPr marL="0" marR="0" lvl="0" indent="0" algn="l" rtl="0">
                        <a:lnSpc>
                          <a:spcPct val="100000"/>
                        </a:lnSpc>
                        <a:spcBef>
                          <a:spcPts val="0"/>
                        </a:spcBef>
                        <a:spcAft>
                          <a:spcPts val="0"/>
                        </a:spcAft>
                        <a:buClr>
                          <a:srgbClr val="000000"/>
                        </a:buClr>
                        <a:buSzPts val="1400"/>
                        <a:buFont typeface="Arial"/>
                        <a:buNone/>
                      </a:pPr>
                      <a:endParaRPr sz="1400" b="0" u="none" strike="noStrike" cap="none" dirty="0">
                        <a:solidFill>
                          <a:schemeClr val="dk1"/>
                        </a:solidFill>
                        <a:latin typeface="Ole"/>
                        <a:ea typeface="Ole"/>
                        <a:cs typeface="Ole"/>
                        <a:sym typeface="Ole"/>
                      </a:endParaRPr>
                    </a:p>
                    <a:p>
                      <a:pPr marL="0" marR="0" lvl="0" indent="0" algn="l" rtl="0">
                        <a:lnSpc>
                          <a:spcPct val="100000"/>
                        </a:lnSpc>
                        <a:spcBef>
                          <a:spcPts val="0"/>
                        </a:spcBef>
                        <a:spcAft>
                          <a:spcPts val="0"/>
                        </a:spcAft>
                        <a:buNone/>
                      </a:pPr>
                      <a:r>
                        <a:rPr lang="en-GB" sz="1000" b="1" i="0" u="sng" strike="noStrike" cap="none" dirty="0">
                          <a:solidFill>
                            <a:schemeClr val="dk1"/>
                          </a:solidFill>
                          <a:latin typeface="Ole"/>
                          <a:ea typeface="Ole"/>
                          <a:cs typeface="Ole"/>
                          <a:sym typeface="Ole"/>
                        </a:rPr>
                        <a:t>Hear – What  scripture will we hear?</a:t>
                      </a:r>
                      <a:endParaRPr sz="1000" b="1" i="0" u="none" strike="noStrike" cap="none" dirty="0">
                        <a:solidFill>
                          <a:schemeClr val="dk1"/>
                        </a:solidFill>
                        <a:latin typeface="Ole"/>
                        <a:ea typeface="Ole"/>
                        <a:cs typeface="Ole"/>
                        <a:sym typeface="Ole"/>
                      </a:endParaRPr>
                    </a:p>
                    <a:p>
                      <a:pPr marL="171450" marR="0" lvl="0" indent="-171450" algn="l" rtl="0">
                        <a:lnSpc>
                          <a:spcPct val="100000"/>
                        </a:lnSpc>
                        <a:spcBef>
                          <a:spcPts val="0"/>
                        </a:spcBef>
                        <a:spcAft>
                          <a:spcPts val="0"/>
                        </a:spcAft>
                        <a:buClr>
                          <a:srgbClr val="000000"/>
                        </a:buClr>
                        <a:buSzPts val="1000"/>
                        <a:buFont typeface="Arial"/>
                        <a:buChar char="•"/>
                      </a:pPr>
                      <a:r>
                        <a:rPr lang="en-GB" sz="1000" b="0" i="0" u="none" strike="noStrike" cap="none" dirty="0">
                          <a:solidFill>
                            <a:schemeClr val="dk1"/>
                          </a:solidFill>
                          <a:latin typeface="Ole"/>
                          <a:ea typeface="Ole"/>
                          <a:cs typeface="Ole"/>
                          <a:sym typeface="Ole"/>
                        </a:rPr>
                        <a:t>The Creation story in Genesis 1:1-4, 24-26.</a:t>
                      </a:r>
                      <a:endParaRPr dirty="0"/>
                    </a:p>
                    <a:p>
                      <a:pPr marL="171450" marR="0" lvl="0" indent="-171450" algn="l" rtl="0">
                        <a:lnSpc>
                          <a:spcPct val="100000"/>
                        </a:lnSpc>
                        <a:spcBef>
                          <a:spcPts val="0"/>
                        </a:spcBef>
                        <a:spcAft>
                          <a:spcPts val="0"/>
                        </a:spcAft>
                        <a:buClr>
                          <a:srgbClr val="000000"/>
                        </a:buClr>
                        <a:buSzPts val="1000"/>
                        <a:buFont typeface="Arial"/>
                        <a:buChar char="•"/>
                      </a:pPr>
                      <a:r>
                        <a:rPr lang="en-GB" sz="1000" b="0" i="0" u="none" strike="noStrike" cap="none" dirty="0">
                          <a:solidFill>
                            <a:schemeClr val="dk1"/>
                          </a:solidFill>
                          <a:latin typeface="Ole"/>
                          <a:ea typeface="Ole"/>
                          <a:cs typeface="Ole"/>
                          <a:sym typeface="Ole"/>
                        </a:rPr>
                        <a:t>The opening of the Nicene Creed ‘I believe in one God, the Father almighty, maker of heaven and earth, of all things visible and invisible’.</a:t>
                      </a:r>
                      <a:endParaRPr dirty="0"/>
                    </a:p>
                    <a:p>
                      <a:pPr marL="171450" marR="0" lvl="0" indent="-171450" algn="l" rtl="0">
                        <a:lnSpc>
                          <a:spcPct val="100000"/>
                        </a:lnSpc>
                        <a:spcBef>
                          <a:spcPts val="0"/>
                        </a:spcBef>
                        <a:spcAft>
                          <a:spcPts val="0"/>
                        </a:spcAft>
                        <a:buClr>
                          <a:srgbClr val="000000"/>
                        </a:buClr>
                        <a:buSzPts val="1000"/>
                        <a:buFont typeface="Arial"/>
                        <a:buChar char="•"/>
                      </a:pPr>
                      <a:r>
                        <a:rPr lang="en-GB" sz="1000" b="0" i="0" u="none" strike="noStrike" cap="none" dirty="0">
                          <a:solidFill>
                            <a:schemeClr val="dk1"/>
                          </a:solidFill>
                          <a:latin typeface="Ole"/>
                          <a:ea typeface="Ole"/>
                          <a:cs typeface="Ole"/>
                          <a:sym typeface="Ole"/>
                        </a:rPr>
                        <a:t>An introduction to the ideas presented in Laudato Si’ 13.</a:t>
                      </a:r>
                      <a:endParaRPr dirty="0"/>
                    </a:p>
                    <a:p>
                      <a:pPr marL="0" marR="0" lvl="0" indent="0" algn="l" rtl="0">
                        <a:lnSpc>
                          <a:spcPct val="100000"/>
                        </a:lnSpc>
                        <a:spcBef>
                          <a:spcPts val="0"/>
                        </a:spcBef>
                        <a:spcAft>
                          <a:spcPts val="0"/>
                        </a:spcAft>
                        <a:buNone/>
                      </a:pPr>
                      <a:r>
                        <a:rPr lang="en-GB" sz="1000" b="1" i="0" u="sng" strike="noStrike" cap="none" dirty="0">
                          <a:solidFill>
                            <a:schemeClr val="dk1"/>
                          </a:solidFill>
                          <a:latin typeface="Ole"/>
                          <a:ea typeface="Ole"/>
                          <a:cs typeface="Ole"/>
                          <a:sym typeface="Ole"/>
                        </a:rPr>
                        <a:t>Believe – What do Christians believe?</a:t>
                      </a:r>
                      <a:endParaRPr dirty="0"/>
                    </a:p>
                    <a:p>
                      <a:pPr marL="171450" marR="0" lvl="0" indent="-171450" algn="l" rtl="0">
                        <a:lnSpc>
                          <a:spcPct val="100000"/>
                        </a:lnSpc>
                        <a:spcBef>
                          <a:spcPts val="0"/>
                        </a:spcBef>
                        <a:spcAft>
                          <a:spcPts val="0"/>
                        </a:spcAft>
                        <a:buClr>
                          <a:srgbClr val="000000"/>
                        </a:buClr>
                        <a:buSzPts val="1000"/>
                        <a:buFont typeface="Arial"/>
                        <a:buChar char="•"/>
                      </a:pPr>
                      <a:r>
                        <a:rPr lang="en-GB" sz="1000" b="0" i="0" u="none" strike="noStrike" cap="none" dirty="0">
                          <a:solidFill>
                            <a:schemeClr val="dk1"/>
                          </a:solidFill>
                          <a:latin typeface="Ole"/>
                          <a:ea typeface="Ole"/>
                          <a:cs typeface="Ole"/>
                          <a:sym typeface="Ole"/>
                        </a:rPr>
                        <a:t>That all that is comes from God.</a:t>
                      </a:r>
                      <a:endParaRPr dirty="0"/>
                    </a:p>
                    <a:p>
                      <a:pPr marL="171450" marR="0" lvl="0" indent="-171450" algn="l" rtl="0">
                        <a:lnSpc>
                          <a:spcPct val="100000"/>
                        </a:lnSpc>
                        <a:spcBef>
                          <a:spcPts val="0"/>
                        </a:spcBef>
                        <a:spcAft>
                          <a:spcPts val="0"/>
                        </a:spcAft>
                        <a:buClr>
                          <a:srgbClr val="000000"/>
                        </a:buClr>
                        <a:buSzPts val="1000"/>
                        <a:buFont typeface="Arial"/>
                        <a:buChar char="•"/>
                      </a:pPr>
                      <a:r>
                        <a:rPr lang="en-GB" sz="1000" b="0" i="0" u="none" strike="noStrike" cap="none" dirty="0">
                          <a:solidFill>
                            <a:schemeClr val="dk1"/>
                          </a:solidFill>
                          <a:latin typeface="Ole"/>
                          <a:ea typeface="Ole"/>
                          <a:cs typeface="Ole"/>
                          <a:sym typeface="Ole"/>
                        </a:rPr>
                        <a:t>God is our Father.</a:t>
                      </a:r>
                      <a:endParaRPr dirty="0"/>
                    </a:p>
                    <a:p>
                      <a:pPr marL="171450" marR="0" lvl="0" indent="-171450" algn="l" rtl="0">
                        <a:lnSpc>
                          <a:spcPct val="100000"/>
                        </a:lnSpc>
                        <a:spcBef>
                          <a:spcPts val="0"/>
                        </a:spcBef>
                        <a:spcAft>
                          <a:spcPts val="0"/>
                        </a:spcAft>
                        <a:buClr>
                          <a:srgbClr val="000000"/>
                        </a:buClr>
                        <a:buSzPts val="1000"/>
                        <a:buFont typeface="Arial"/>
                        <a:buChar char="•"/>
                      </a:pPr>
                      <a:r>
                        <a:rPr lang="en-GB" sz="1000" b="0" i="0" u="none" strike="noStrike" cap="none" dirty="0">
                          <a:solidFill>
                            <a:schemeClr val="dk1"/>
                          </a:solidFill>
                          <a:latin typeface="Ole"/>
                          <a:ea typeface="Ole"/>
                          <a:cs typeface="Ole"/>
                          <a:sym typeface="Ole"/>
                        </a:rPr>
                        <a:t>-God’s love and care for humanity is experienced through the beauty and order of Creation.</a:t>
                      </a:r>
                      <a:endParaRPr dirty="0"/>
                    </a:p>
                    <a:p>
                      <a:pPr marL="171450" marR="0" lvl="0" indent="-171450" algn="l" rtl="0">
                        <a:lnSpc>
                          <a:spcPct val="100000"/>
                        </a:lnSpc>
                        <a:spcBef>
                          <a:spcPts val="0"/>
                        </a:spcBef>
                        <a:spcAft>
                          <a:spcPts val="0"/>
                        </a:spcAft>
                        <a:buClr>
                          <a:srgbClr val="000000"/>
                        </a:buClr>
                        <a:buSzPts val="1000"/>
                        <a:buFont typeface="Arial"/>
                        <a:buChar char="•"/>
                      </a:pPr>
                      <a:r>
                        <a:rPr lang="en-GB" sz="1000" b="0" i="0" u="none" strike="noStrike" cap="none" dirty="0">
                          <a:solidFill>
                            <a:schemeClr val="dk1"/>
                          </a:solidFill>
                          <a:latin typeface="Ole"/>
                          <a:ea typeface="Ole"/>
                          <a:cs typeface="Ole"/>
                          <a:sym typeface="Ole"/>
                        </a:rPr>
                        <a:t>-Prayer is a way we draw closer to God.</a:t>
                      </a:r>
                      <a:endParaRPr dirty="0"/>
                    </a:p>
                    <a:p>
                      <a:pPr marL="0" marR="0" lvl="0" indent="0" algn="l" rtl="0">
                        <a:lnSpc>
                          <a:spcPct val="100000"/>
                        </a:lnSpc>
                        <a:spcBef>
                          <a:spcPts val="0"/>
                        </a:spcBef>
                        <a:spcAft>
                          <a:spcPts val="0"/>
                        </a:spcAft>
                        <a:buNone/>
                      </a:pPr>
                      <a:r>
                        <a:rPr lang="en-GB" sz="1000" b="1" i="0" u="sng" strike="noStrike" cap="none" dirty="0">
                          <a:solidFill>
                            <a:schemeClr val="dk1"/>
                          </a:solidFill>
                          <a:latin typeface="Ole"/>
                          <a:ea typeface="Ole"/>
                          <a:cs typeface="Ole"/>
                          <a:sym typeface="Ole"/>
                        </a:rPr>
                        <a:t>Celebrate – How we celebrate the Good News</a:t>
                      </a:r>
                      <a:endParaRPr sz="1000" b="1" i="0" u="none" strike="noStrike" cap="none" dirty="0">
                        <a:solidFill>
                          <a:schemeClr val="lt1"/>
                        </a:solidFill>
                        <a:latin typeface="Ole"/>
                        <a:ea typeface="Ole"/>
                        <a:cs typeface="Ole"/>
                        <a:sym typeface="Ole"/>
                      </a:endParaRPr>
                    </a:p>
                    <a:p>
                      <a:pPr marL="171450" marR="0" lvl="0" indent="-171450" algn="l" rtl="0">
                        <a:lnSpc>
                          <a:spcPct val="100000"/>
                        </a:lnSpc>
                        <a:spcBef>
                          <a:spcPts val="0"/>
                        </a:spcBef>
                        <a:spcAft>
                          <a:spcPts val="0"/>
                        </a:spcAft>
                        <a:buClr>
                          <a:srgbClr val="000000"/>
                        </a:buClr>
                        <a:buSzPts val="1000"/>
                        <a:buFont typeface="Arial"/>
                        <a:buChar char="•"/>
                      </a:pPr>
                      <a:r>
                        <a:rPr lang="en-GB" sz="1000" b="0" i="0" u="none" strike="noStrike" cap="none" dirty="0">
                          <a:solidFill>
                            <a:schemeClr val="dk1"/>
                          </a:solidFill>
                          <a:latin typeface="Ole"/>
                          <a:ea typeface="Ole"/>
                          <a:cs typeface="Ole"/>
                          <a:sym typeface="Ole"/>
                        </a:rPr>
                        <a:t>That praying is a way people draw close to God.</a:t>
                      </a:r>
                      <a:endParaRPr dirty="0"/>
                    </a:p>
                    <a:p>
                      <a:pPr marL="171450" marR="0" lvl="0" indent="-171450" algn="l" rtl="0">
                        <a:lnSpc>
                          <a:spcPct val="100000"/>
                        </a:lnSpc>
                        <a:spcBef>
                          <a:spcPts val="0"/>
                        </a:spcBef>
                        <a:spcAft>
                          <a:spcPts val="0"/>
                        </a:spcAft>
                        <a:buClr>
                          <a:srgbClr val="000000"/>
                        </a:buClr>
                        <a:buSzPts val="1000"/>
                        <a:buFont typeface="Arial"/>
                        <a:buChar char="•"/>
                      </a:pPr>
                      <a:r>
                        <a:rPr lang="en-GB" sz="1000" b="0" i="0" u="none" strike="noStrike" cap="none" dirty="0">
                          <a:solidFill>
                            <a:schemeClr val="dk1"/>
                          </a:solidFill>
                          <a:latin typeface="Ole"/>
                          <a:ea typeface="Ole"/>
                          <a:cs typeface="Ole"/>
                          <a:sym typeface="Ole"/>
                        </a:rPr>
                        <a:t>That, as a community, the Church prays the Creed and the Our Father to pray to God and worship him.</a:t>
                      </a:r>
                      <a:endParaRPr dirty="0"/>
                    </a:p>
                    <a:p>
                      <a:pPr marL="0" marR="0" lvl="0" indent="0" algn="l" rtl="0">
                        <a:lnSpc>
                          <a:spcPct val="100000"/>
                        </a:lnSpc>
                        <a:spcBef>
                          <a:spcPts val="0"/>
                        </a:spcBef>
                        <a:spcAft>
                          <a:spcPts val="0"/>
                        </a:spcAft>
                        <a:buNone/>
                      </a:pPr>
                      <a:r>
                        <a:rPr lang="en-GB" sz="1200" b="1" i="0" u="sng" strike="noStrike" cap="none" dirty="0">
                          <a:solidFill>
                            <a:schemeClr val="dk1"/>
                          </a:solidFill>
                          <a:latin typeface="Ole"/>
                          <a:ea typeface="Ole"/>
                          <a:cs typeface="Ole"/>
                          <a:sym typeface="Ole"/>
                        </a:rPr>
                        <a:t>Live – How we act as Christians</a:t>
                      </a:r>
                      <a:endParaRPr dirty="0"/>
                    </a:p>
                    <a:p>
                      <a:pPr marL="0" marR="0" lvl="0" indent="0" algn="l" rtl="0">
                        <a:lnSpc>
                          <a:spcPct val="100000"/>
                        </a:lnSpc>
                        <a:spcBef>
                          <a:spcPts val="0"/>
                        </a:spcBef>
                        <a:spcAft>
                          <a:spcPts val="0"/>
                        </a:spcAft>
                        <a:buNone/>
                      </a:pPr>
                      <a:endParaRPr sz="1200" b="0" i="0" u="none" strike="noStrike" cap="none" dirty="0">
                        <a:solidFill>
                          <a:schemeClr val="dk1"/>
                        </a:solidFill>
                        <a:latin typeface="Ole"/>
                        <a:ea typeface="Ole"/>
                        <a:cs typeface="Ole"/>
                        <a:sym typeface="Ole"/>
                      </a:endParaRPr>
                    </a:p>
                    <a:p>
                      <a:pPr marL="171450" marR="0" lvl="0" indent="-171450" algn="l" rtl="0">
                        <a:lnSpc>
                          <a:spcPct val="100000"/>
                        </a:lnSpc>
                        <a:spcBef>
                          <a:spcPts val="0"/>
                        </a:spcBef>
                        <a:spcAft>
                          <a:spcPts val="0"/>
                        </a:spcAft>
                        <a:buClr>
                          <a:srgbClr val="000000"/>
                        </a:buClr>
                        <a:buSzPts val="1000"/>
                        <a:buFont typeface="Arial"/>
                        <a:buChar char="•"/>
                      </a:pPr>
                      <a:r>
                        <a:rPr lang="en-GB" sz="1000" b="0" i="0" u="none" strike="noStrike" cap="none" dirty="0">
                          <a:solidFill>
                            <a:schemeClr val="dk1"/>
                          </a:solidFill>
                          <a:latin typeface="Ole"/>
                          <a:ea typeface="Ole"/>
                          <a:cs typeface="Ole"/>
                          <a:sym typeface="Ole"/>
                        </a:rPr>
                        <a:t>God wants us to love and care for the world because the world is God’s gift to us.</a:t>
                      </a:r>
                      <a:endParaRPr dirty="0"/>
                    </a:p>
                    <a:p>
                      <a:pPr marL="171450" marR="0" lvl="0" indent="-171450" algn="l" rtl="0">
                        <a:lnSpc>
                          <a:spcPct val="100000"/>
                        </a:lnSpc>
                        <a:spcBef>
                          <a:spcPts val="0"/>
                        </a:spcBef>
                        <a:spcAft>
                          <a:spcPts val="0"/>
                        </a:spcAft>
                        <a:buClr>
                          <a:srgbClr val="000000"/>
                        </a:buClr>
                        <a:buSzPts val="1000"/>
                        <a:buFont typeface="Arial"/>
                        <a:buChar char="•"/>
                      </a:pPr>
                      <a:r>
                        <a:rPr lang="en-GB" sz="1000" b="0" i="0" u="none" strike="noStrike" cap="none" dirty="0">
                          <a:solidFill>
                            <a:schemeClr val="dk1"/>
                          </a:solidFill>
                          <a:latin typeface="Ole"/>
                          <a:ea typeface="Ole"/>
                          <a:cs typeface="Ole"/>
                          <a:sym typeface="Ole"/>
                        </a:rPr>
                        <a:t>Caring for the world is one of the ways we love and care for each other.</a:t>
                      </a:r>
                      <a:endParaRPr dirty="0"/>
                    </a:p>
                    <a:p>
                      <a:pPr marL="171450" marR="0" lvl="0" indent="-171450" algn="l" rtl="0">
                        <a:lnSpc>
                          <a:spcPct val="100000"/>
                        </a:lnSpc>
                        <a:spcBef>
                          <a:spcPts val="0"/>
                        </a:spcBef>
                        <a:spcAft>
                          <a:spcPts val="0"/>
                        </a:spcAft>
                        <a:buClr>
                          <a:srgbClr val="000000"/>
                        </a:buClr>
                        <a:buSzPts val="1000"/>
                        <a:buFont typeface="Arial"/>
                        <a:buChar char="•"/>
                      </a:pPr>
                      <a:r>
                        <a:rPr lang="en-GB" sz="1000" b="0" i="0" u="none" strike="noStrike" cap="none" dirty="0">
                          <a:solidFill>
                            <a:schemeClr val="dk1"/>
                          </a:solidFill>
                          <a:latin typeface="Ole"/>
                          <a:ea typeface="Ole"/>
                          <a:cs typeface="Ole"/>
                          <a:sym typeface="Ole"/>
                        </a:rPr>
                        <a:t>How a community in another part of the world cares for Creation.</a:t>
                      </a:r>
                      <a:endParaRPr dirty="0"/>
                    </a:p>
                    <a:p>
                      <a:pPr marL="171450" marR="0" lvl="0" indent="-107950" algn="l" rtl="0">
                        <a:lnSpc>
                          <a:spcPct val="100000"/>
                        </a:lnSpc>
                        <a:spcBef>
                          <a:spcPts val="0"/>
                        </a:spcBef>
                        <a:spcAft>
                          <a:spcPts val="0"/>
                        </a:spcAft>
                        <a:buClr>
                          <a:srgbClr val="000000"/>
                        </a:buClr>
                        <a:buSzPts val="1000"/>
                        <a:buFont typeface="Arial"/>
                        <a:buNone/>
                      </a:pPr>
                      <a:endParaRPr sz="1000" b="0" i="0" u="none" strike="noStrike" cap="none" dirty="0">
                        <a:solidFill>
                          <a:schemeClr val="dk1"/>
                        </a:solidFill>
                        <a:latin typeface="Ole"/>
                        <a:ea typeface="Ole"/>
                        <a:cs typeface="Ole"/>
                        <a:sym typeface="Ole"/>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AE2D5"/>
                    </a:solidFill>
                  </a:tcPr>
                </a:tc>
                <a:tc>
                  <a:txBody>
                    <a:bodyPr/>
                    <a:lstStyle/>
                    <a:p>
                      <a:pPr marL="0" marR="0" lvl="0" indent="0" algn="l" rtl="0">
                        <a:lnSpc>
                          <a:spcPct val="100000"/>
                        </a:lnSpc>
                        <a:spcBef>
                          <a:spcPts val="0"/>
                        </a:spcBef>
                        <a:spcAft>
                          <a:spcPts val="0"/>
                        </a:spcAft>
                        <a:buClr>
                          <a:srgbClr val="000000"/>
                        </a:buClr>
                        <a:buSzPts val="1400"/>
                        <a:buFont typeface="Arial"/>
                        <a:buNone/>
                      </a:pPr>
                      <a:r>
                        <a:rPr lang="en-GB" sz="1400" b="1" u="sng" strike="noStrike" cap="none" dirty="0">
                          <a:solidFill>
                            <a:schemeClr val="dk1"/>
                          </a:solidFill>
                          <a:latin typeface="Ole"/>
                          <a:ea typeface="Ole"/>
                          <a:cs typeface="Ole"/>
                          <a:sym typeface="Ole"/>
                        </a:rPr>
                        <a:t>Writing</a:t>
                      </a:r>
                      <a:endParaRPr sz="1400" b="0" u="none" strike="noStrike" cap="none" dirty="0">
                        <a:solidFill>
                          <a:schemeClr val="dk1"/>
                        </a:solidFill>
                        <a:latin typeface="Ole"/>
                        <a:ea typeface="Ole"/>
                        <a:cs typeface="Ole"/>
                        <a:sym typeface="Ole"/>
                      </a:endParaRPr>
                    </a:p>
                    <a:p>
                      <a:pPr marL="0" marR="0" lvl="0" indent="0" algn="l" rtl="0">
                        <a:lnSpc>
                          <a:spcPct val="100000"/>
                        </a:lnSpc>
                        <a:spcBef>
                          <a:spcPts val="0"/>
                        </a:spcBef>
                        <a:spcAft>
                          <a:spcPts val="0"/>
                        </a:spcAft>
                        <a:buClr>
                          <a:schemeClr val="dk1"/>
                        </a:buClr>
                        <a:buSzPts val="1100"/>
                        <a:buFont typeface="Arial"/>
                        <a:buNone/>
                      </a:pPr>
                      <a:r>
                        <a:rPr lang="en-GB" sz="1400" b="0" u="none" strike="noStrike" cap="none" dirty="0">
                          <a:solidFill>
                            <a:schemeClr val="dk1"/>
                          </a:solidFill>
                          <a:latin typeface="Ole"/>
                          <a:ea typeface="Ole"/>
                          <a:cs typeface="Ole"/>
                          <a:sym typeface="Ole"/>
                        </a:rPr>
                        <a:t>This term we will focus on the following key skills. </a:t>
                      </a:r>
                      <a:endParaRPr dirty="0"/>
                    </a:p>
                    <a:p>
                      <a:pPr marL="0" marR="0" lvl="0" indent="0" algn="l" rtl="0">
                        <a:lnSpc>
                          <a:spcPct val="100000"/>
                        </a:lnSpc>
                        <a:spcBef>
                          <a:spcPts val="0"/>
                        </a:spcBef>
                        <a:spcAft>
                          <a:spcPts val="0"/>
                        </a:spcAft>
                        <a:buClr>
                          <a:srgbClr val="000000"/>
                        </a:buClr>
                        <a:buSzPts val="1400"/>
                        <a:buFont typeface="Arial"/>
                        <a:buNone/>
                      </a:pPr>
                      <a:endParaRPr sz="1400" u="none" strike="noStrike" cap="none" dirty="0">
                        <a:solidFill>
                          <a:schemeClr val="lt1"/>
                        </a:solidFill>
                        <a:latin typeface="Ole"/>
                        <a:ea typeface="Ole"/>
                        <a:cs typeface="Ole"/>
                        <a:sym typeface="Ole"/>
                      </a:endParaRPr>
                    </a:p>
                    <a:p>
                      <a:pPr marL="0" marR="0" lvl="0" indent="0" algn="l" rtl="0">
                        <a:lnSpc>
                          <a:spcPct val="100000"/>
                        </a:lnSpc>
                        <a:spcBef>
                          <a:spcPts val="0"/>
                        </a:spcBef>
                        <a:spcAft>
                          <a:spcPts val="0"/>
                        </a:spcAft>
                        <a:buClr>
                          <a:srgbClr val="000000"/>
                        </a:buClr>
                        <a:buSzPts val="1000"/>
                        <a:buFont typeface="Arial"/>
                        <a:buNone/>
                      </a:pPr>
                      <a:r>
                        <a:rPr lang="en-GB" sz="1000" u="none" strike="noStrike" cap="none" dirty="0">
                          <a:solidFill>
                            <a:schemeClr val="dk1"/>
                          </a:solidFill>
                          <a:latin typeface="Ole"/>
                          <a:ea typeface="Ole"/>
                          <a:cs typeface="Ole"/>
                          <a:sym typeface="Ole"/>
                        </a:rPr>
                        <a:t>Spoken language:</a:t>
                      </a:r>
                      <a:endParaRPr dirty="0"/>
                    </a:p>
                    <a:p>
                      <a:pPr marL="0" marR="0" lvl="0" indent="0" algn="l" rtl="0">
                        <a:lnSpc>
                          <a:spcPct val="100000"/>
                        </a:lnSpc>
                        <a:spcBef>
                          <a:spcPts val="0"/>
                        </a:spcBef>
                        <a:spcAft>
                          <a:spcPts val="0"/>
                        </a:spcAft>
                        <a:buClr>
                          <a:srgbClr val="000000"/>
                        </a:buClr>
                        <a:buSzPts val="1000"/>
                        <a:buFont typeface="Arial"/>
                        <a:buNone/>
                      </a:pPr>
                      <a:r>
                        <a:rPr lang="en-GB" sz="1000" u="none" strike="noStrike" cap="none" dirty="0">
                          <a:solidFill>
                            <a:schemeClr val="dk1"/>
                          </a:solidFill>
                          <a:latin typeface="Ole"/>
                          <a:ea typeface="Ole"/>
                          <a:cs typeface="Ole"/>
                          <a:sym typeface="Ole"/>
                        </a:rPr>
                        <a:t>• </a:t>
                      </a:r>
                      <a:r>
                        <a:rPr lang="en-GB" sz="1000" b="0" u="none" strike="noStrike" cap="none" dirty="0">
                          <a:solidFill>
                            <a:schemeClr val="dk1"/>
                          </a:solidFill>
                          <a:latin typeface="Ole"/>
                          <a:ea typeface="Ole"/>
                          <a:cs typeface="Ole"/>
                          <a:sym typeface="Ole"/>
                        </a:rPr>
                        <a:t>Listen and respond</a:t>
                      </a:r>
                      <a:endParaRPr dirty="0"/>
                    </a:p>
                    <a:p>
                      <a:pPr marL="0" marR="0" lvl="0" indent="0" algn="l" rtl="0">
                        <a:lnSpc>
                          <a:spcPct val="100000"/>
                        </a:lnSpc>
                        <a:spcBef>
                          <a:spcPts val="0"/>
                        </a:spcBef>
                        <a:spcAft>
                          <a:spcPts val="0"/>
                        </a:spcAft>
                        <a:buClr>
                          <a:srgbClr val="000000"/>
                        </a:buClr>
                        <a:buSzPts val="1000"/>
                        <a:buFont typeface="Arial"/>
                        <a:buNone/>
                      </a:pPr>
                      <a:r>
                        <a:rPr lang="en-GB" sz="1000" b="0" u="none" strike="noStrike" cap="none" dirty="0">
                          <a:solidFill>
                            <a:schemeClr val="dk1"/>
                          </a:solidFill>
                          <a:latin typeface="Ole"/>
                          <a:ea typeface="Ole"/>
                          <a:cs typeface="Ole"/>
                          <a:sym typeface="Ole"/>
                        </a:rPr>
                        <a:t>• Ask relevant questions</a:t>
                      </a:r>
                      <a:endParaRPr dirty="0"/>
                    </a:p>
                    <a:p>
                      <a:pPr marL="0" marR="0" lvl="0" indent="0" algn="l" rtl="0">
                        <a:lnSpc>
                          <a:spcPct val="100000"/>
                        </a:lnSpc>
                        <a:spcBef>
                          <a:spcPts val="0"/>
                        </a:spcBef>
                        <a:spcAft>
                          <a:spcPts val="0"/>
                        </a:spcAft>
                        <a:buClr>
                          <a:srgbClr val="000000"/>
                        </a:buClr>
                        <a:buSzPts val="1000"/>
                        <a:buFont typeface="Arial"/>
                        <a:buNone/>
                      </a:pPr>
                      <a:r>
                        <a:rPr lang="en-GB" sz="1000" b="0" u="none" strike="noStrike" cap="none" dirty="0">
                          <a:solidFill>
                            <a:schemeClr val="dk1"/>
                          </a:solidFill>
                          <a:latin typeface="Ole"/>
                          <a:ea typeface="Ole"/>
                          <a:cs typeface="Ole"/>
                          <a:sym typeface="Ole"/>
                        </a:rPr>
                        <a:t>• Build vocabulary</a:t>
                      </a:r>
                      <a:endParaRPr dirty="0"/>
                    </a:p>
                    <a:p>
                      <a:pPr marL="0" marR="0" lvl="0" indent="0" algn="l" rtl="0">
                        <a:lnSpc>
                          <a:spcPct val="100000"/>
                        </a:lnSpc>
                        <a:spcBef>
                          <a:spcPts val="0"/>
                        </a:spcBef>
                        <a:spcAft>
                          <a:spcPts val="0"/>
                        </a:spcAft>
                        <a:buClr>
                          <a:srgbClr val="000000"/>
                        </a:buClr>
                        <a:buSzPts val="1000"/>
                        <a:buFont typeface="Arial"/>
                        <a:buNone/>
                      </a:pPr>
                      <a:r>
                        <a:rPr lang="en-GB" sz="1000" b="0" u="none" strike="noStrike" cap="none" dirty="0">
                          <a:solidFill>
                            <a:schemeClr val="dk1"/>
                          </a:solidFill>
                          <a:latin typeface="Ole"/>
                          <a:ea typeface="Ole"/>
                          <a:cs typeface="Ole"/>
                          <a:sym typeface="Ole"/>
                        </a:rPr>
                        <a:t>• Participate in discussions, presentations, performances, role play, improvisations</a:t>
                      </a:r>
                      <a:endParaRPr dirty="0"/>
                    </a:p>
                    <a:p>
                      <a:pPr marL="0" marR="0" lvl="0" indent="0" algn="l" rtl="0">
                        <a:lnSpc>
                          <a:spcPct val="100000"/>
                        </a:lnSpc>
                        <a:spcBef>
                          <a:spcPts val="0"/>
                        </a:spcBef>
                        <a:spcAft>
                          <a:spcPts val="0"/>
                        </a:spcAft>
                        <a:buClr>
                          <a:srgbClr val="000000"/>
                        </a:buClr>
                        <a:buSzPts val="1000"/>
                        <a:buFont typeface="Arial"/>
                        <a:buNone/>
                      </a:pPr>
                      <a:r>
                        <a:rPr lang="en-GB" sz="1000" b="0" u="none" strike="noStrike" cap="none" dirty="0">
                          <a:solidFill>
                            <a:schemeClr val="dk1"/>
                          </a:solidFill>
                          <a:latin typeface="Ole"/>
                          <a:ea typeface="Ole"/>
                          <a:cs typeface="Ole"/>
                          <a:sym typeface="Ole"/>
                        </a:rPr>
                        <a:t>and debates</a:t>
                      </a:r>
                      <a:endParaRPr dirty="0"/>
                    </a:p>
                    <a:p>
                      <a:pPr marL="0" marR="0" lvl="0" indent="0" algn="l" rtl="0">
                        <a:lnSpc>
                          <a:spcPct val="100000"/>
                        </a:lnSpc>
                        <a:spcBef>
                          <a:spcPts val="0"/>
                        </a:spcBef>
                        <a:spcAft>
                          <a:spcPts val="0"/>
                        </a:spcAft>
                        <a:buClr>
                          <a:srgbClr val="000000"/>
                        </a:buClr>
                        <a:buSzPts val="1000"/>
                        <a:buFont typeface="Arial"/>
                        <a:buNone/>
                      </a:pPr>
                      <a:r>
                        <a:rPr lang="en-GB" sz="1000" u="none" strike="noStrike" cap="none" dirty="0">
                          <a:solidFill>
                            <a:schemeClr val="dk1"/>
                          </a:solidFill>
                          <a:latin typeface="Ole"/>
                          <a:ea typeface="Ole"/>
                          <a:cs typeface="Ole"/>
                          <a:sym typeface="Ole"/>
                        </a:rPr>
                        <a:t>Reading comprehension:</a:t>
                      </a:r>
                      <a:endParaRPr dirty="0"/>
                    </a:p>
                    <a:p>
                      <a:pPr marL="0" marR="0" lvl="0" indent="0" algn="l" rtl="0">
                        <a:lnSpc>
                          <a:spcPct val="100000"/>
                        </a:lnSpc>
                        <a:spcBef>
                          <a:spcPts val="0"/>
                        </a:spcBef>
                        <a:spcAft>
                          <a:spcPts val="0"/>
                        </a:spcAft>
                        <a:buClr>
                          <a:srgbClr val="000000"/>
                        </a:buClr>
                        <a:buSzPts val="1000"/>
                        <a:buFont typeface="Arial"/>
                        <a:buNone/>
                      </a:pPr>
                      <a:r>
                        <a:rPr lang="en-GB" sz="1000" b="0" u="none" strike="noStrike" cap="none" dirty="0">
                          <a:solidFill>
                            <a:schemeClr val="dk1"/>
                          </a:solidFill>
                          <a:latin typeface="Ole"/>
                          <a:ea typeface="Ole"/>
                          <a:cs typeface="Ole"/>
                          <a:sym typeface="Ole"/>
                        </a:rPr>
                        <a:t>• Retell stories and consider their particular characteristics</a:t>
                      </a:r>
                      <a:endParaRPr dirty="0"/>
                    </a:p>
                    <a:p>
                      <a:pPr marL="0" marR="0" lvl="0" indent="0" algn="l" rtl="0">
                        <a:lnSpc>
                          <a:spcPct val="100000"/>
                        </a:lnSpc>
                        <a:spcBef>
                          <a:spcPts val="0"/>
                        </a:spcBef>
                        <a:spcAft>
                          <a:spcPts val="0"/>
                        </a:spcAft>
                        <a:buClr>
                          <a:srgbClr val="000000"/>
                        </a:buClr>
                        <a:buSzPts val="1000"/>
                        <a:buFont typeface="Arial"/>
                        <a:buNone/>
                      </a:pPr>
                      <a:r>
                        <a:rPr lang="en-GB" sz="1000" b="0" u="none" strike="noStrike" cap="none" dirty="0">
                          <a:solidFill>
                            <a:schemeClr val="dk1"/>
                          </a:solidFill>
                          <a:latin typeface="Ole"/>
                          <a:ea typeface="Ole"/>
                          <a:cs typeface="Ole"/>
                          <a:sym typeface="Ole"/>
                        </a:rPr>
                        <a:t>• Discuss words meanings, lining new meanings to those already known</a:t>
                      </a:r>
                      <a:endParaRPr dirty="0"/>
                    </a:p>
                    <a:p>
                      <a:pPr marL="0" marR="0" lvl="0" indent="0" algn="l" rtl="0">
                        <a:lnSpc>
                          <a:spcPct val="100000"/>
                        </a:lnSpc>
                        <a:spcBef>
                          <a:spcPts val="0"/>
                        </a:spcBef>
                        <a:spcAft>
                          <a:spcPts val="0"/>
                        </a:spcAft>
                        <a:buClr>
                          <a:srgbClr val="000000"/>
                        </a:buClr>
                        <a:buSzPts val="1000"/>
                        <a:buFont typeface="Arial"/>
                        <a:buNone/>
                      </a:pPr>
                      <a:r>
                        <a:rPr lang="en-GB" sz="1000" b="0" u="none" strike="noStrike" cap="none" dirty="0">
                          <a:solidFill>
                            <a:schemeClr val="dk1"/>
                          </a:solidFill>
                          <a:latin typeface="Ole"/>
                          <a:ea typeface="Ole"/>
                          <a:cs typeface="Ole"/>
                          <a:sym typeface="Ole"/>
                        </a:rPr>
                        <a:t>• Discuss the significance of the </a:t>
                      </a:r>
                      <a:r>
                        <a:rPr lang="en-GB" sz="1000" b="0" u="none" strike="noStrike" cap="none" dirty="0" err="1">
                          <a:solidFill>
                            <a:schemeClr val="dk1"/>
                          </a:solidFill>
                          <a:latin typeface="Ole"/>
                          <a:ea typeface="Ole"/>
                          <a:cs typeface="Ole"/>
                          <a:sym typeface="Ole"/>
                        </a:rPr>
                        <a:t>tite</a:t>
                      </a:r>
                      <a:r>
                        <a:rPr lang="en-GB" sz="1000" b="0" u="none" strike="noStrike" cap="none" dirty="0">
                          <a:solidFill>
                            <a:schemeClr val="dk1"/>
                          </a:solidFill>
                          <a:latin typeface="Ole"/>
                          <a:ea typeface="Ole"/>
                          <a:cs typeface="Ole"/>
                          <a:sym typeface="Ole"/>
                        </a:rPr>
                        <a:t> and events</a:t>
                      </a:r>
                      <a:endParaRPr dirty="0"/>
                    </a:p>
                    <a:p>
                      <a:pPr marL="0" marR="0" lvl="0" indent="0" algn="l" rtl="0">
                        <a:lnSpc>
                          <a:spcPct val="100000"/>
                        </a:lnSpc>
                        <a:spcBef>
                          <a:spcPts val="0"/>
                        </a:spcBef>
                        <a:spcAft>
                          <a:spcPts val="0"/>
                        </a:spcAft>
                        <a:buClr>
                          <a:srgbClr val="000000"/>
                        </a:buClr>
                        <a:buSzPts val="1000"/>
                        <a:buFont typeface="Arial"/>
                        <a:buNone/>
                      </a:pPr>
                      <a:r>
                        <a:rPr lang="en-GB" sz="1000" b="0" u="none" strike="noStrike" cap="none" dirty="0">
                          <a:solidFill>
                            <a:schemeClr val="dk1"/>
                          </a:solidFill>
                          <a:latin typeface="Ole"/>
                          <a:ea typeface="Ole"/>
                          <a:cs typeface="Ole"/>
                          <a:sym typeface="Ole"/>
                        </a:rPr>
                        <a:t>• Make inferences on the basis of what is being said and done</a:t>
                      </a:r>
                      <a:endParaRPr dirty="0"/>
                    </a:p>
                    <a:p>
                      <a:pPr marL="0" marR="0" lvl="0" indent="0" algn="l" rtl="0">
                        <a:lnSpc>
                          <a:spcPct val="100000"/>
                        </a:lnSpc>
                        <a:spcBef>
                          <a:spcPts val="0"/>
                        </a:spcBef>
                        <a:spcAft>
                          <a:spcPts val="0"/>
                        </a:spcAft>
                        <a:buClr>
                          <a:srgbClr val="000000"/>
                        </a:buClr>
                        <a:buSzPts val="1000"/>
                        <a:buFont typeface="Arial"/>
                        <a:buNone/>
                      </a:pPr>
                      <a:r>
                        <a:rPr lang="en-GB" sz="1000" b="0" u="none" strike="noStrike" cap="none" dirty="0">
                          <a:solidFill>
                            <a:schemeClr val="dk1"/>
                          </a:solidFill>
                          <a:latin typeface="Ole"/>
                          <a:ea typeface="Ole"/>
                          <a:cs typeface="Ole"/>
                          <a:sym typeface="Ole"/>
                        </a:rPr>
                        <a:t>• Predict what might happen on the basis of what has been read so far</a:t>
                      </a:r>
                      <a:endParaRPr dirty="0"/>
                    </a:p>
                    <a:p>
                      <a:pPr marL="0" marR="0" lvl="0" indent="0" algn="l" rtl="0">
                        <a:lnSpc>
                          <a:spcPct val="100000"/>
                        </a:lnSpc>
                        <a:spcBef>
                          <a:spcPts val="0"/>
                        </a:spcBef>
                        <a:spcAft>
                          <a:spcPts val="0"/>
                        </a:spcAft>
                        <a:buClr>
                          <a:srgbClr val="000000"/>
                        </a:buClr>
                        <a:buSzPts val="1000"/>
                        <a:buFont typeface="Arial"/>
                        <a:buNone/>
                      </a:pPr>
                      <a:r>
                        <a:rPr lang="en-GB" sz="1000" b="0" u="none" strike="noStrike" cap="none" dirty="0">
                          <a:solidFill>
                            <a:schemeClr val="dk1"/>
                          </a:solidFill>
                          <a:latin typeface="Ole"/>
                          <a:ea typeface="Ole"/>
                          <a:cs typeface="Ole"/>
                          <a:sym typeface="Ole"/>
                        </a:rPr>
                        <a:t>• Participate in discussion about what has been read to them</a:t>
                      </a:r>
                      <a:endParaRPr dirty="0"/>
                    </a:p>
                    <a:p>
                      <a:pPr marL="0" marR="0" lvl="0" indent="0" algn="l" rtl="0">
                        <a:lnSpc>
                          <a:spcPct val="100000"/>
                        </a:lnSpc>
                        <a:spcBef>
                          <a:spcPts val="0"/>
                        </a:spcBef>
                        <a:spcAft>
                          <a:spcPts val="0"/>
                        </a:spcAft>
                        <a:buClr>
                          <a:srgbClr val="000000"/>
                        </a:buClr>
                        <a:buSzPts val="1000"/>
                        <a:buFont typeface="Arial"/>
                        <a:buNone/>
                      </a:pPr>
                      <a:r>
                        <a:rPr lang="en-GB" sz="1000" u="none" strike="noStrike" cap="none" dirty="0">
                          <a:solidFill>
                            <a:schemeClr val="dk1"/>
                          </a:solidFill>
                          <a:latin typeface="Ole"/>
                          <a:ea typeface="Ole"/>
                          <a:cs typeface="Ole"/>
                          <a:sym typeface="Ole"/>
                        </a:rPr>
                        <a:t>Writing Composition:</a:t>
                      </a:r>
                      <a:endParaRPr dirty="0"/>
                    </a:p>
                    <a:p>
                      <a:pPr marL="0" marR="0" lvl="0" indent="0" algn="l" rtl="0">
                        <a:lnSpc>
                          <a:spcPct val="100000"/>
                        </a:lnSpc>
                        <a:spcBef>
                          <a:spcPts val="0"/>
                        </a:spcBef>
                        <a:spcAft>
                          <a:spcPts val="0"/>
                        </a:spcAft>
                        <a:buClr>
                          <a:srgbClr val="000000"/>
                        </a:buClr>
                        <a:buSzPts val="1000"/>
                        <a:buFont typeface="Arial"/>
                        <a:buNone/>
                      </a:pPr>
                      <a:r>
                        <a:rPr lang="en-GB" sz="1000" u="none" strike="noStrike" cap="none" dirty="0">
                          <a:solidFill>
                            <a:schemeClr val="dk1"/>
                          </a:solidFill>
                          <a:latin typeface="Ole"/>
                          <a:ea typeface="Ole"/>
                          <a:cs typeface="Ole"/>
                          <a:sym typeface="Ole"/>
                        </a:rPr>
                        <a:t>• </a:t>
                      </a:r>
                      <a:r>
                        <a:rPr lang="en-GB" sz="1000" b="0" u="none" strike="noStrike" cap="none" dirty="0">
                          <a:solidFill>
                            <a:schemeClr val="dk1"/>
                          </a:solidFill>
                          <a:latin typeface="Ole"/>
                          <a:ea typeface="Ole"/>
                          <a:cs typeface="Ole"/>
                          <a:sym typeface="Ole"/>
                        </a:rPr>
                        <a:t>Compose a sentence orally before writing it</a:t>
                      </a:r>
                      <a:endParaRPr dirty="0"/>
                    </a:p>
                    <a:p>
                      <a:pPr marL="0" marR="0" lvl="0" indent="0" algn="l" rtl="0">
                        <a:lnSpc>
                          <a:spcPct val="100000"/>
                        </a:lnSpc>
                        <a:spcBef>
                          <a:spcPts val="0"/>
                        </a:spcBef>
                        <a:spcAft>
                          <a:spcPts val="0"/>
                        </a:spcAft>
                        <a:buClr>
                          <a:srgbClr val="000000"/>
                        </a:buClr>
                        <a:buSzPts val="1000"/>
                        <a:buFont typeface="Arial"/>
                        <a:buNone/>
                      </a:pPr>
                      <a:r>
                        <a:rPr lang="en-GB" sz="1000" b="0" u="none" strike="noStrike" cap="none" dirty="0">
                          <a:solidFill>
                            <a:schemeClr val="dk1"/>
                          </a:solidFill>
                          <a:latin typeface="Ole"/>
                          <a:ea typeface="Ole"/>
                          <a:cs typeface="Ole"/>
                          <a:sym typeface="Ole"/>
                        </a:rPr>
                        <a:t>• Sequence sentences to form short narratives</a:t>
                      </a:r>
                      <a:endParaRPr dirty="0"/>
                    </a:p>
                    <a:p>
                      <a:pPr marL="0" marR="0" lvl="0" indent="0" algn="l" rtl="0">
                        <a:lnSpc>
                          <a:spcPct val="100000"/>
                        </a:lnSpc>
                        <a:spcBef>
                          <a:spcPts val="0"/>
                        </a:spcBef>
                        <a:spcAft>
                          <a:spcPts val="0"/>
                        </a:spcAft>
                        <a:buClr>
                          <a:srgbClr val="000000"/>
                        </a:buClr>
                        <a:buSzPts val="1000"/>
                        <a:buFont typeface="Arial"/>
                        <a:buNone/>
                      </a:pPr>
                      <a:r>
                        <a:rPr lang="en-GB" sz="1000" b="0" u="none" strike="noStrike" cap="none" dirty="0">
                          <a:solidFill>
                            <a:schemeClr val="dk1"/>
                          </a:solidFill>
                          <a:latin typeface="Ole"/>
                          <a:ea typeface="Ole"/>
                          <a:cs typeface="Ole"/>
                          <a:sym typeface="Ole"/>
                        </a:rPr>
                        <a:t>• Re-read what they have written to check that it makes sense</a:t>
                      </a:r>
                      <a:endParaRPr dirty="0"/>
                    </a:p>
                    <a:p>
                      <a:pPr marL="0" marR="0" lvl="0" indent="0" algn="l" rtl="0">
                        <a:lnSpc>
                          <a:spcPct val="100000"/>
                        </a:lnSpc>
                        <a:spcBef>
                          <a:spcPts val="0"/>
                        </a:spcBef>
                        <a:spcAft>
                          <a:spcPts val="0"/>
                        </a:spcAft>
                        <a:buClr>
                          <a:srgbClr val="000000"/>
                        </a:buClr>
                        <a:buSzPts val="1000"/>
                        <a:buFont typeface="Arial"/>
                        <a:buNone/>
                      </a:pPr>
                      <a:r>
                        <a:rPr lang="en-GB" sz="1000" b="0" u="none" strike="noStrike" cap="none" dirty="0">
                          <a:solidFill>
                            <a:schemeClr val="dk1"/>
                          </a:solidFill>
                          <a:latin typeface="Ole"/>
                          <a:ea typeface="Ole"/>
                          <a:cs typeface="Ole"/>
                          <a:sym typeface="Ole"/>
                        </a:rPr>
                        <a:t>• Discuss what they have written with the teacher or other pupils</a:t>
                      </a:r>
                      <a:endParaRPr dirty="0"/>
                    </a:p>
                    <a:p>
                      <a:pPr marL="0" marR="0" lvl="0" indent="0" algn="l" rtl="0">
                        <a:lnSpc>
                          <a:spcPct val="100000"/>
                        </a:lnSpc>
                        <a:spcBef>
                          <a:spcPts val="0"/>
                        </a:spcBef>
                        <a:spcAft>
                          <a:spcPts val="0"/>
                        </a:spcAft>
                        <a:buClr>
                          <a:srgbClr val="000000"/>
                        </a:buClr>
                        <a:buSzPts val="1000"/>
                        <a:buFont typeface="Arial"/>
                        <a:buNone/>
                      </a:pPr>
                      <a:r>
                        <a:rPr lang="en-GB" sz="1000" b="0" u="none" strike="noStrike" cap="none" dirty="0">
                          <a:solidFill>
                            <a:schemeClr val="dk1"/>
                          </a:solidFill>
                          <a:latin typeface="Ole"/>
                          <a:ea typeface="Ole"/>
                          <a:cs typeface="Ole"/>
                          <a:sym typeface="Ole"/>
                        </a:rPr>
                        <a:t>• Read aloud their writing clearly enough to be heard by their peers and the teacher</a:t>
                      </a:r>
                      <a:endParaRPr sz="1000" b="0" u="none" strike="noStrike" cap="none" dirty="0">
                        <a:solidFill>
                          <a:schemeClr val="dk1"/>
                        </a:solidFill>
                        <a:latin typeface="Ole"/>
                        <a:ea typeface="Ole"/>
                        <a:cs typeface="Ole"/>
                        <a:sym typeface="Ole"/>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D8F2CF"/>
                    </a:solidFill>
                  </a:tcPr>
                </a:tc>
                <a:extLst>
                  <a:ext uri="{0D108BD9-81ED-4DB2-BD59-A6C34878D82A}">
                    <a16:rowId xmlns:a16="http://schemas.microsoft.com/office/drawing/2014/main" val="10000"/>
                  </a:ext>
                </a:extLst>
              </a:tr>
              <a:tr h="690800">
                <a:tc>
                  <a:txBody>
                    <a:bodyPr/>
                    <a:lstStyle/>
                    <a:p>
                      <a:pPr marL="0" marR="0" lvl="0" indent="0" algn="l" rtl="0">
                        <a:lnSpc>
                          <a:spcPct val="100000"/>
                        </a:lnSpc>
                        <a:spcBef>
                          <a:spcPts val="0"/>
                        </a:spcBef>
                        <a:spcAft>
                          <a:spcPts val="0"/>
                        </a:spcAft>
                        <a:buClr>
                          <a:srgbClr val="000000"/>
                        </a:buClr>
                        <a:buSzPts val="1400"/>
                        <a:buFont typeface="Arial"/>
                        <a:buNone/>
                      </a:pPr>
                      <a:r>
                        <a:rPr lang="en-GB" sz="1400" b="1" u="sng" strike="noStrike" cap="none">
                          <a:latin typeface="Ole"/>
                          <a:ea typeface="Ole"/>
                          <a:cs typeface="Ole"/>
                          <a:sym typeface="Ole"/>
                        </a:rPr>
                        <a:t>Geography </a:t>
                      </a:r>
                      <a:endParaRPr sz="1400" b="1" u="none" strike="noStrike" cap="none">
                        <a:latin typeface="Ole"/>
                        <a:ea typeface="Ole"/>
                        <a:cs typeface="Ole"/>
                        <a:sym typeface="Ole"/>
                      </a:endParaRPr>
                    </a:p>
                    <a:p>
                      <a:pPr marL="0" marR="0" lvl="0" indent="0" algn="l" rtl="0">
                        <a:lnSpc>
                          <a:spcPct val="100000"/>
                        </a:lnSpc>
                        <a:spcBef>
                          <a:spcPts val="0"/>
                        </a:spcBef>
                        <a:spcAft>
                          <a:spcPts val="0"/>
                        </a:spcAft>
                        <a:buClr>
                          <a:srgbClr val="000000"/>
                        </a:buClr>
                        <a:buSzPts val="1000"/>
                        <a:buFont typeface="Arial"/>
                        <a:buNone/>
                      </a:pPr>
                      <a:r>
                        <a:rPr lang="en-GB" sz="1000" b="0" u="none" strike="noStrike" cap="none">
                          <a:latin typeface="Ole"/>
                          <a:ea typeface="Ole"/>
                          <a:cs typeface="Ole"/>
                          <a:sym typeface="Ole"/>
                        </a:rPr>
                        <a:t>In this unit we will be exploring the World and Our school. We will use atlas and globes to locate our local area – name the seven continents and where we live in the United Kingdom. </a:t>
                      </a:r>
                      <a:endParaRPr sz="1000" b="0" u="none" strike="noStrike" cap="none">
                        <a:latin typeface="Ole"/>
                        <a:ea typeface="Ole"/>
                        <a:cs typeface="Ole"/>
                        <a:sym typeface="Ole"/>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C7EDFC"/>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GB" sz="1800" u="sng" strike="noStrike" cap="none">
                          <a:latin typeface="Ole"/>
                          <a:ea typeface="Ole"/>
                          <a:cs typeface="Ole"/>
                          <a:sym typeface="Ole"/>
                        </a:rPr>
                        <a:t>ART </a:t>
                      </a:r>
                      <a:endParaRPr sz="1400" u="none" strike="noStrike" cap="none">
                        <a:latin typeface="Ole"/>
                        <a:ea typeface="Ole"/>
                        <a:cs typeface="Ole"/>
                        <a:sym typeface="Ole"/>
                      </a:endParaRPr>
                    </a:p>
                    <a:p>
                      <a:pPr marL="0" marR="0" lvl="0" indent="0" algn="l" rtl="0">
                        <a:lnSpc>
                          <a:spcPct val="100000"/>
                        </a:lnSpc>
                        <a:spcBef>
                          <a:spcPts val="0"/>
                        </a:spcBef>
                        <a:spcAft>
                          <a:spcPts val="0"/>
                        </a:spcAft>
                        <a:buClr>
                          <a:srgbClr val="000000"/>
                        </a:buClr>
                        <a:buSzPts val="1200"/>
                        <a:buFont typeface="Arial"/>
                        <a:buNone/>
                      </a:pPr>
                      <a:r>
                        <a:rPr lang="en-GB" sz="1200" u="none" strike="noStrike" cap="none">
                          <a:solidFill>
                            <a:schemeClr val="dk1"/>
                          </a:solidFill>
                          <a:latin typeface="Ole"/>
                          <a:ea typeface="Ole"/>
                          <a:cs typeface="Ole"/>
                          <a:sym typeface="Ole"/>
                        </a:rPr>
                        <a:t>In this unit we will be looking</a:t>
                      </a:r>
                      <a:r>
                        <a:rPr lang="en-GB" sz="1200" u="none" strike="noStrike" cap="none">
                          <a:latin typeface="Ole"/>
                          <a:ea typeface="Ole"/>
                          <a:cs typeface="Ole"/>
                          <a:sym typeface="Ole"/>
                        </a:rPr>
                        <a:t> at Drawing and mark making. We will be developing observational drawing skills when exploring  mark-making .Children will use a range of tools, investigating how texture can be created in</a:t>
                      </a:r>
                      <a:endParaRPr/>
                    </a:p>
                    <a:p>
                      <a:pPr marL="0" marR="0" lvl="0" indent="0" algn="l" rtl="0">
                        <a:lnSpc>
                          <a:spcPct val="100000"/>
                        </a:lnSpc>
                        <a:spcBef>
                          <a:spcPts val="0"/>
                        </a:spcBef>
                        <a:spcAft>
                          <a:spcPts val="0"/>
                        </a:spcAft>
                        <a:buClr>
                          <a:srgbClr val="000000"/>
                        </a:buClr>
                        <a:buSzPts val="1200"/>
                        <a:buFont typeface="Arial"/>
                        <a:buNone/>
                      </a:pPr>
                      <a:r>
                        <a:rPr lang="en-GB" sz="1200" u="none" strike="noStrike" cap="none">
                          <a:latin typeface="Ole"/>
                          <a:ea typeface="Ole"/>
                          <a:cs typeface="Ole"/>
                          <a:sym typeface="Ole"/>
                        </a:rPr>
                        <a:t>drawings. They apply their skills to a collaborative piece using music as a stimulus and investigate artists Bridget Riley and Zaria Forman.</a:t>
                      </a:r>
                      <a:endParaRPr sz="1400" u="none" strike="noStrike" cap="none">
                        <a:latin typeface="Ole"/>
                        <a:ea typeface="Ole"/>
                        <a:cs typeface="Ole"/>
                        <a:sym typeface="Ole"/>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FFCC"/>
                    </a:solidFill>
                  </a:tcPr>
                </a:tc>
                <a:extLst>
                  <a:ext uri="{0D108BD9-81ED-4DB2-BD59-A6C34878D82A}">
                    <a16:rowId xmlns:a16="http://schemas.microsoft.com/office/drawing/2014/main" val="10001"/>
                  </a:ext>
                </a:extLst>
              </a:tr>
              <a:tr h="1312525">
                <a:tc>
                  <a:txBody>
                    <a:bodyPr/>
                    <a:lstStyle/>
                    <a:p>
                      <a:pPr marL="0" marR="0" lvl="0" indent="0" algn="l" rtl="0">
                        <a:lnSpc>
                          <a:spcPct val="100000"/>
                        </a:lnSpc>
                        <a:spcBef>
                          <a:spcPts val="0"/>
                        </a:spcBef>
                        <a:spcAft>
                          <a:spcPts val="0"/>
                        </a:spcAft>
                        <a:buClr>
                          <a:srgbClr val="000000"/>
                        </a:buClr>
                        <a:buSzPts val="1400"/>
                        <a:buFont typeface="Arial"/>
                        <a:buNone/>
                      </a:pPr>
                      <a:r>
                        <a:rPr lang="en-GB" sz="1400" b="1" u="sng" strike="noStrike" cap="none" dirty="0">
                          <a:solidFill>
                            <a:schemeClr val="dk1"/>
                          </a:solidFill>
                          <a:latin typeface="Ole"/>
                          <a:ea typeface="Ole"/>
                          <a:cs typeface="Ole"/>
                          <a:sym typeface="Ole"/>
                        </a:rPr>
                        <a:t>Maths</a:t>
                      </a:r>
                      <a:endParaRPr dirty="0"/>
                    </a:p>
                    <a:p>
                      <a:pPr marL="0" marR="0" lvl="0" indent="0" algn="l" rtl="0">
                        <a:lnSpc>
                          <a:spcPct val="100000"/>
                        </a:lnSpc>
                        <a:spcBef>
                          <a:spcPts val="0"/>
                        </a:spcBef>
                        <a:spcAft>
                          <a:spcPts val="0"/>
                        </a:spcAft>
                        <a:buClr>
                          <a:srgbClr val="000000"/>
                        </a:buClr>
                        <a:buSzPts val="1000"/>
                        <a:buFont typeface="Arial"/>
                        <a:buNone/>
                      </a:pPr>
                      <a:r>
                        <a:rPr lang="en-GB" sz="1000" b="0" u="none" strike="noStrike" cap="none" dirty="0">
                          <a:latin typeface="Ole"/>
                          <a:ea typeface="Ole"/>
                          <a:cs typeface="Ole"/>
                          <a:sym typeface="Ole"/>
                        </a:rPr>
                        <a:t>pupils will explore numbers to 10. They will count using one-to-one correspondence and use ten frames to represent numbers. They will then write numbers using both numerals and words. Pupils are introduced to the concept of 0 by counting backwards from numbers below 10. To complete the learning in the chapter, pupils will compare numbers using the terms 'greater than', 'less than' and 'as many as'. Pupils will explore which numbers are greatest and smallest in a series, and order numbers to show value. In the final lesson, pupils will show '1 more' and '1 less' using concrete materials</a:t>
                      </a: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CCFF"/>
                    </a:solidFill>
                  </a:tcPr>
                </a:tc>
                <a:tc>
                  <a:txBody>
                    <a:bodyPr/>
                    <a:lstStyle/>
                    <a:p>
                      <a:pPr marL="0" marR="0" lvl="0" indent="0" algn="l" rtl="0">
                        <a:lnSpc>
                          <a:spcPct val="100000"/>
                        </a:lnSpc>
                        <a:spcBef>
                          <a:spcPts val="0"/>
                        </a:spcBef>
                        <a:spcAft>
                          <a:spcPts val="0"/>
                        </a:spcAft>
                        <a:buClr>
                          <a:srgbClr val="000000"/>
                        </a:buClr>
                        <a:buSzPts val="1200"/>
                        <a:buFont typeface="Arial"/>
                        <a:buNone/>
                      </a:pPr>
                      <a:r>
                        <a:rPr lang="en-GB" sz="1200" b="1" u="sng" strike="noStrike" cap="none" dirty="0">
                          <a:solidFill>
                            <a:schemeClr val="dk1"/>
                          </a:solidFill>
                          <a:latin typeface="Ole"/>
                          <a:ea typeface="Ole"/>
                          <a:cs typeface="Ole"/>
                          <a:sym typeface="Ole"/>
                        </a:rPr>
                        <a:t>Reading </a:t>
                      </a:r>
                      <a:endParaRPr sz="1400" b="1" u="none" strike="noStrike" cap="none" dirty="0">
                        <a:latin typeface="Ole"/>
                        <a:ea typeface="Ole"/>
                        <a:cs typeface="Ole"/>
                        <a:sym typeface="Ole"/>
                      </a:endParaRPr>
                    </a:p>
                    <a:p>
                      <a:pPr marL="0" marR="0" lvl="0" indent="0" algn="l" rtl="0">
                        <a:lnSpc>
                          <a:spcPct val="100000"/>
                        </a:lnSpc>
                        <a:spcBef>
                          <a:spcPts val="0"/>
                        </a:spcBef>
                        <a:spcAft>
                          <a:spcPts val="0"/>
                        </a:spcAft>
                        <a:buClr>
                          <a:srgbClr val="000000"/>
                        </a:buClr>
                        <a:buSzPts val="1100"/>
                        <a:buFont typeface="Arial"/>
                        <a:buNone/>
                      </a:pPr>
                      <a:r>
                        <a:rPr lang="en-GB" sz="1100" b="0" u="none" strike="noStrike" cap="none" dirty="0">
                          <a:solidFill>
                            <a:schemeClr val="dk1"/>
                          </a:solidFill>
                          <a:latin typeface="Ole"/>
                          <a:ea typeface="Ole"/>
                          <a:cs typeface="Ole"/>
                          <a:sym typeface="Ole"/>
                        </a:rPr>
                        <a:t>O</a:t>
                      </a:r>
                      <a:r>
                        <a:rPr lang="en-GB" sz="1100" u="none" strike="noStrike" cap="none" dirty="0">
                          <a:solidFill>
                            <a:schemeClr val="dk1"/>
                          </a:solidFill>
                          <a:latin typeface="Ole"/>
                          <a:ea typeface="Ole"/>
                          <a:cs typeface="Ole"/>
                          <a:sym typeface="Ole"/>
                        </a:rPr>
                        <a:t>ur class book this term is </a:t>
                      </a:r>
                      <a:r>
                        <a:rPr lang="en-GB" sz="1100" u="none" strike="noStrike" cap="none" dirty="0">
                          <a:latin typeface="Ole"/>
                          <a:ea typeface="Ole"/>
                          <a:cs typeface="Ole"/>
                          <a:sym typeface="Ole"/>
                        </a:rPr>
                        <a:t>Lost and Found. </a:t>
                      </a:r>
                      <a:endParaRPr sz="1100" u="none" strike="noStrike" cap="none" dirty="0">
                        <a:latin typeface="Ole"/>
                        <a:ea typeface="Ole"/>
                        <a:cs typeface="Ole"/>
                        <a:sym typeface="Ole"/>
                      </a:endParaRPr>
                    </a:p>
                    <a:p>
                      <a:pPr marL="0" marR="0" lvl="0" indent="0" algn="l" rtl="0">
                        <a:lnSpc>
                          <a:spcPct val="100000"/>
                        </a:lnSpc>
                        <a:spcBef>
                          <a:spcPts val="0"/>
                        </a:spcBef>
                        <a:spcAft>
                          <a:spcPts val="0"/>
                        </a:spcAft>
                        <a:buClr>
                          <a:schemeClr val="dk1"/>
                        </a:buClr>
                        <a:buSzPts val="1100"/>
                        <a:buFont typeface="Arial"/>
                        <a:buNone/>
                      </a:pPr>
                      <a:r>
                        <a:rPr lang="en-GB" sz="1100" u="none" strike="noStrike" cap="none" dirty="0">
                          <a:latin typeface="Ole"/>
                          <a:ea typeface="Ole"/>
                          <a:cs typeface="Ole"/>
                          <a:sym typeface="Ole"/>
                        </a:rPr>
                        <a:t>Reading comprehension:</a:t>
                      </a:r>
                      <a:endParaRPr sz="1100" u="none" strike="noStrike" cap="none" dirty="0">
                        <a:latin typeface="Ole"/>
                        <a:ea typeface="Ole"/>
                        <a:cs typeface="Ole"/>
                        <a:sym typeface="Ole"/>
                      </a:endParaRPr>
                    </a:p>
                    <a:p>
                      <a:pPr marL="0" marR="0" lvl="0" indent="0" algn="l" rtl="0">
                        <a:lnSpc>
                          <a:spcPct val="100000"/>
                        </a:lnSpc>
                        <a:spcBef>
                          <a:spcPts val="0"/>
                        </a:spcBef>
                        <a:spcAft>
                          <a:spcPts val="0"/>
                        </a:spcAft>
                        <a:buClr>
                          <a:schemeClr val="dk1"/>
                        </a:buClr>
                        <a:buSzPts val="1100"/>
                        <a:buFont typeface="Arial"/>
                        <a:buNone/>
                      </a:pPr>
                      <a:r>
                        <a:rPr lang="en-GB" sz="1100" u="none" strike="noStrike" cap="none" dirty="0">
                          <a:latin typeface="Ole"/>
                          <a:ea typeface="Ole"/>
                          <a:cs typeface="Ole"/>
                          <a:sym typeface="Ole"/>
                        </a:rPr>
                        <a:t>• Retell stories and consider their particular characteristics</a:t>
                      </a:r>
                      <a:endParaRPr sz="1100" u="none" strike="noStrike" cap="none" dirty="0">
                        <a:latin typeface="Ole"/>
                        <a:ea typeface="Ole"/>
                        <a:cs typeface="Ole"/>
                        <a:sym typeface="Ole"/>
                      </a:endParaRPr>
                    </a:p>
                    <a:p>
                      <a:pPr marL="0" marR="0" lvl="0" indent="0" algn="l" rtl="0">
                        <a:lnSpc>
                          <a:spcPct val="100000"/>
                        </a:lnSpc>
                        <a:spcBef>
                          <a:spcPts val="0"/>
                        </a:spcBef>
                        <a:spcAft>
                          <a:spcPts val="0"/>
                        </a:spcAft>
                        <a:buClr>
                          <a:schemeClr val="dk1"/>
                        </a:buClr>
                        <a:buSzPts val="1100"/>
                        <a:buFont typeface="Arial"/>
                        <a:buNone/>
                      </a:pPr>
                      <a:r>
                        <a:rPr lang="en-GB" sz="1100" u="none" strike="noStrike" cap="none" dirty="0">
                          <a:latin typeface="Ole"/>
                          <a:ea typeface="Ole"/>
                          <a:cs typeface="Ole"/>
                          <a:sym typeface="Ole"/>
                        </a:rPr>
                        <a:t>• Discuss words meanings, lining new meanings to those already known</a:t>
                      </a:r>
                      <a:endParaRPr sz="1100" u="none" strike="noStrike" cap="none" dirty="0">
                        <a:latin typeface="Ole"/>
                        <a:ea typeface="Ole"/>
                        <a:cs typeface="Ole"/>
                        <a:sym typeface="Ole"/>
                      </a:endParaRPr>
                    </a:p>
                    <a:p>
                      <a:pPr marL="0" marR="0" lvl="0" indent="0" algn="l" rtl="0">
                        <a:lnSpc>
                          <a:spcPct val="100000"/>
                        </a:lnSpc>
                        <a:spcBef>
                          <a:spcPts val="0"/>
                        </a:spcBef>
                        <a:spcAft>
                          <a:spcPts val="0"/>
                        </a:spcAft>
                        <a:buClr>
                          <a:schemeClr val="dk1"/>
                        </a:buClr>
                        <a:buSzPts val="1100"/>
                        <a:buFont typeface="Arial"/>
                        <a:buNone/>
                      </a:pPr>
                      <a:r>
                        <a:rPr lang="en-GB" sz="1100" u="none" strike="noStrike" cap="none" dirty="0">
                          <a:latin typeface="Ole"/>
                          <a:ea typeface="Ole"/>
                          <a:cs typeface="Ole"/>
                          <a:sym typeface="Ole"/>
                        </a:rPr>
                        <a:t>• Discuss the significance of the </a:t>
                      </a:r>
                      <a:r>
                        <a:rPr lang="en-GB" sz="1100" u="none" strike="noStrike" cap="none" dirty="0" err="1">
                          <a:latin typeface="Ole"/>
                          <a:ea typeface="Ole"/>
                          <a:cs typeface="Ole"/>
                          <a:sym typeface="Ole"/>
                        </a:rPr>
                        <a:t>tite</a:t>
                      </a:r>
                      <a:r>
                        <a:rPr lang="en-GB" sz="1100" u="none" strike="noStrike" cap="none" dirty="0">
                          <a:latin typeface="Ole"/>
                          <a:ea typeface="Ole"/>
                          <a:cs typeface="Ole"/>
                          <a:sym typeface="Ole"/>
                        </a:rPr>
                        <a:t> and events</a:t>
                      </a:r>
                      <a:endParaRPr sz="1100" u="none" strike="noStrike" cap="none" dirty="0">
                        <a:latin typeface="Ole"/>
                        <a:ea typeface="Ole"/>
                        <a:cs typeface="Ole"/>
                        <a:sym typeface="Ole"/>
                      </a:endParaRPr>
                    </a:p>
                    <a:p>
                      <a:pPr marL="0" marR="0" lvl="0" indent="0" algn="l" rtl="0">
                        <a:lnSpc>
                          <a:spcPct val="100000"/>
                        </a:lnSpc>
                        <a:spcBef>
                          <a:spcPts val="0"/>
                        </a:spcBef>
                        <a:spcAft>
                          <a:spcPts val="0"/>
                        </a:spcAft>
                        <a:buClr>
                          <a:schemeClr val="dk1"/>
                        </a:buClr>
                        <a:buSzPts val="1100"/>
                        <a:buFont typeface="Arial"/>
                        <a:buNone/>
                      </a:pPr>
                      <a:r>
                        <a:rPr lang="en-GB" sz="1100" u="none" strike="noStrike" cap="none" dirty="0">
                          <a:latin typeface="Ole"/>
                          <a:ea typeface="Ole"/>
                          <a:cs typeface="Ole"/>
                          <a:sym typeface="Ole"/>
                        </a:rPr>
                        <a:t>• Make inferences on the basis of what is being said and done</a:t>
                      </a:r>
                      <a:endParaRPr sz="1100" u="none" strike="noStrike" cap="none" dirty="0">
                        <a:latin typeface="Ole"/>
                        <a:ea typeface="Ole"/>
                        <a:cs typeface="Ole"/>
                        <a:sym typeface="Ole"/>
                      </a:endParaRPr>
                    </a:p>
                    <a:p>
                      <a:pPr marL="0" marR="0" lvl="0" indent="0" algn="l" rtl="0">
                        <a:lnSpc>
                          <a:spcPct val="100000"/>
                        </a:lnSpc>
                        <a:spcBef>
                          <a:spcPts val="0"/>
                        </a:spcBef>
                        <a:spcAft>
                          <a:spcPts val="0"/>
                        </a:spcAft>
                        <a:buClr>
                          <a:schemeClr val="dk1"/>
                        </a:buClr>
                        <a:buSzPts val="1100"/>
                        <a:buFont typeface="Arial"/>
                        <a:buNone/>
                      </a:pPr>
                      <a:r>
                        <a:rPr lang="en-GB" sz="1100" u="none" strike="noStrike" cap="none" dirty="0">
                          <a:latin typeface="Ole"/>
                          <a:ea typeface="Ole"/>
                          <a:cs typeface="Ole"/>
                          <a:sym typeface="Ole"/>
                        </a:rPr>
                        <a:t>• Predict what might happen on the basis of what has been read so far</a:t>
                      </a:r>
                      <a:endParaRPr sz="1100" u="none" strike="noStrike" cap="none" dirty="0">
                        <a:latin typeface="Ole"/>
                        <a:ea typeface="Ole"/>
                        <a:cs typeface="Ole"/>
                        <a:sym typeface="Ole"/>
                      </a:endParaRPr>
                    </a:p>
                    <a:p>
                      <a:pPr marL="0" marR="0" lvl="0" indent="0" algn="l" rtl="0">
                        <a:lnSpc>
                          <a:spcPct val="100000"/>
                        </a:lnSpc>
                        <a:spcBef>
                          <a:spcPts val="0"/>
                        </a:spcBef>
                        <a:spcAft>
                          <a:spcPts val="0"/>
                        </a:spcAft>
                        <a:buClr>
                          <a:schemeClr val="dk1"/>
                        </a:buClr>
                        <a:buSzPts val="1100"/>
                        <a:buFont typeface="Arial"/>
                        <a:buNone/>
                      </a:pPr>
                      <a:r>
                        <a:rPr lang="en-GB" sz="1100" u="none" strike="noStrike" cap="none" dirty="0">
                          <a:latin typeface="Ole"/>
                          <a:ea typeface="Ole"/>
                          <a:cs typeface="Ole"/>
                          <a:sym typeface="Ole"/>
                        </a:rPr>
                        <a:t>• Participate in discussion about what has been read to them</a:t>
                      </a:r>
                      <a:endParaRPr sz="1100" u="none" strike="noStrike" cap="none" dirty="0">
                        <a:latin typeface="Ole"/>
                        <a:ea typeface="Ole"/>
                        <a:cs typeface="Ole"/>
                        <a:sym typeface="Ole"/>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93DCF8"/>
                    </a:solidFill>
                  </a:tcPr>
                </a:tc>
                <a:extLst>
                  <a:ext uri="{0D108BD9-81ED-4DB2-BD59-A6C34878D82A}">
                    <a16:rowId xmlns:a16="http://schemas.microsoft.com/office/drawing/2014/main" val="10002"/>
                  </a:ext>
                </a:extLst>
              </a:tr>
              <a:tr h="529625">
                <a:tc rowSpan="2">
                  <a:txBody>
                    <a:bodyPr/>
                    <a:lstStyle/>
                    <a:p>
                      <a:pPr marL="0" marR="0" lvl="0" indent="0" algn="l" rtl="0">
                        <a:lnSpc>
                          <a:spcPct val="100000"/>
                        </a:lnSpc>
                        <a:spcBef>
                          <a:spcPts val="0"/>
                        </a:spcBef>
                        <a:spcAft>
                          <a:spcPts val="0"/>
                        </a:spcAft>
                        <a:buClr>
                          <a:srgbClr val="000000"/>
                        </a:buClr>
                        <a:buSzPts val="1400"/>
                        <a:buFont typeface="Arial"/>
                        <a:buNone/>
                      </a:pPr>
                      <a:r>
                        <a:rPr lang="en-GB" sz="1400" b="1" u="sng" strike="noStrike" cap="none">
                          <a:solidFill>
                            <a:schemeClr val="dk1"/>
                          </a:solidFill>
                          <a:latin typeface="Ole"/>
                          <a:ea typeface="Ole"/>
                          <a:cs typeface="Ole"/>
                          <a:sym typeface="Ole"/>
                        </a:rPr>
                        <a:t>Science – Animals Including Humans </a:t>
                      </a:r>
                      <a:endParaRPr sz="1400" b="1" u="none" strike="noStrike" cap="none">
                        <a:latin typeface="Ole"/>
                        <a:ea typeface="Ole"/>
                        <a:cs typeface="Ole"/>
                        <a:sym typeface="Ole"/>
                      </a:endParaRPr>
                    </a:p>
                    <a:p>
                      <a:pPr marL="0" marR="0" lvl="0" indent="0" algn="l" rtl="0">
                        <a:lnSpc>
                          <a:spcPct val="100000"/>
                        </a:lnSpc>
                        <a:spcBef>
                          <a:spcPts val="0"/>
                        </a:spcBef>
                        <a:spcAft>
                          <a:spcPts val="0"/>
                        </a:spcAft>
                        <a:buClr>
                          <a:srgbClr val="000000"/>
                        </a:buClr>
                        <a:buSzPts val="1000"/>
                        <a:buFont typeface="Arial"/>
                        <a:buNone/>
                      </a:pPr>
                      <a:r>
                        <a:rPr lang="en-GB" sz="1000" b="0" u="none" strike="noStrike" cap="none">
                          <a:latin typeface="Ole"/>
                          <a:ea typeface="Ole"/>
                          <a:cs typeface="Ole"/>
                          <a:sym typeface="Ole"/>
                        </a:rPr>
                        <a:t>In this unit we will  identify and name a variety of common animals including fish, amphibians, reptiles, birds and mammals.</a:t>
                      </a:r>
                      <a:endParaRPr/>
                    </a:p>
                    <a:p>
                      <a:pPr marL="0" marR="0" lvl="0" indent="0" algn="l" rtl="0">
                        <a:lnSpc>
                          <a:spcPct val="100000"/>
                        </a:lnSpc>
                        <a:spcBef>
                          <a:spcPts val="0"/>
                        </a:spcBef>
                        <a:spcAft>
                          <a:spcPts val="0"/>
                        </a:spcAft>
                        <a:buClr>
                          <a:srgbClr val="000000"/>
                        </a:buClr>
                        <a:buSzPts val="1000"/>
                        <a:buFont typeface="Arial"/>
                        <a:buNone/>
                      </a:pPr>
                      <a:r>
                        <a:rPr lang="en-GB" sz="1000" b="0" u="none" strike="noStrike" cap="none">
                          <a:latin typeface="Ole"/>
                          <a:ea typeface="Ole"/>
                          <a:cs typeface="Ole"/>
                          <a:sym typeface="Ole"/>
                        </a:rPr>
                        <a:t>• Identify and name a variety of common animals that are carnivores, herbivores and omnivores.</a:t>
                      </a:r>
                      <a:endParaRPr/>
                    </a:p>
                    <a:p>
                      <a:pPr marL="0" marR="0" lvl="0" indent="0" algn="l" rtl="0">
                        <a:lnSpc>
                          <a:spcPct val="100000"/>
                        </a:lnSpc>
                        <a:spcBef>
                          <a:spcPts val="0"/>
                        </a:spcBef>
                        <a:spcAft>
                          <a:spcPts val="0"/>
                        </a:spcAft>
                        <a:buClr>
                          <a:srgbClr val="000000"/>
                        </a:buClr>
                        <a:buSzPts val="1000"/>
                        <a:buFont typeface="Arial"/>
                        <a:buNone/>
                      </a:pPr>
                      <a:r>
                        <a:rPr lang="en-GB" sz="1000" b="0" u="none" strike="noStrike" cap="none">
                          <a:latin typeface="Ole"/>
                          <a:ea typeface="Ole"/>
                          <a:cs typeface="Ole"/>
                          <a:sym typeface="Ole"/>
                        </a:rPr>
                        <a:t>• Describe and compare the structure of a variety of common animals (fish, amphibians, reptiles, birds and mammals, including pets).</a:t>
                      </a:r>
                      <a:endParaRPr/>
                    </a:p>
                    <a:p>
                      <a:pPr marL="0" marR="0" lvl="0" indent="0" algn="l" rtl="0">
                        <a:lnSpc>
                          <a:spcPct val="100000"/>
                        </a:lnSpc>
                        <a:spcBef>
                          <a:spcPts val="0"/>
                        </a:spcBef>
                        <a:spcAft>
                          <a:spcPts val="0"/>
                        </a:spcAft>
                        <a:buClr>
                          <a:srgbClr val="000000"/>
                        </a:buClr>
                        <a:buSzPts val="1000"/>
                        <a:buFont typeface="Arial"/>
                        <a:buNone/>
                      </a:pPr>
                      <a:r>
                        <a:rPr lang="en-GB" sz="1000" b="0" u="none" strike="noStrike" cap="none">
                          <a:latin typeface="Ole"/>
                          <a:ea typeface="Ole"/>
                          <a:cs typeface="Ole"/>
                          <a:sym typeface="Ole"/>
                        </a:rPr>
                        <a:t>• Identify, name, draw and label the basic parts of the human body and say which part of the body is associated with each sense.</a:t>
                      </a:r>
                      <a:endParaRPr sz="1000" b="0" u="none" strike="noStrike" cap="none">
                        <a:latin typeface="Ole"/>
                        <a:ea typeface="Ole"/>
                        <a:cs typeface="Ole"/>
                        <a:sym typeface="Ole"/>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CC99"/>
                    </a:solidFill>
                  </a:tcPr>
                </a:tc>
                <a:tc>
                  <a:txBody>
                    <a:bodyPr/>
                    <a:lstStyle/>
                    <a:p>
                      <a:pPr marL="0" marR="0" lvl="0" indent="0" algn="l" rtl="0">
                        <a:lnSpc>
                          <a:spcPct val="100000"/>
                        </a:lnSpc>
                        <a:spcBef>
                          <a:spcPts val="0"/>
                        </a:spcBef>
                        <a:spcAft>
                          <a:spcPts val="0"/>
                        </a:spcAft>
                        <a:buClr>
                          <a:srgbClr val="000000"/>
                        </a:buClr>
                        <a:buSzPts val="1600"/>
                        <a:buFont typeface="Arial"/>
                        <a:buNone/>
                      </a:pPr>
                      <a:r>
                        <a:rPr lang="en-GB" sz="1600" u="sng" strike="noStrike" cap="none">
                          <a:solidFill>
                            <a:schemeClr val="dk1"/>
                          </a:solidFill>
                          <a:latin typeface="Ole"/>
                          <a:ea typeface="Ole"/>
                          <a:cs typeface="Ole"/>
                          <a:sym typeface="Ole"/>
                        </a:rPr>
                        <a:t>PE and Forest School. </a:t>
                      </a:r>
                      <a:endParaRPr sz="1400" u="none" strike="noStrike" cap="none">
                        <a:latin typeface="Ole"/>
                        <a:ea typeface="Ole"/>
                        <a:cs typeface="Ole"/>
                        <a:sym typeface="Ole"/>
                      </a:endParaRPr>
                    </a:p>
                    <a:p>
                      <a:pPr marL="0" marR="0" lvl="0" indent="0" algn="l" rtl="0">
                        <a:lnSpc>
                          <a:spcPct val="100000"/>
                        </a:lnSpc>
                        <a:spcBef>
                          <a:spcPts val="0"/>
                        </a:spcBef>
                        <a:spcAft>
                          <a:spcPts val="0"/>
                        </a:spcAft>
                        <a:buClr>
                          <a:srgbClr val="000000"/>
                        </a:buClr>
                        <a:buSzPts val="1200"/>
                        <a:buFont typeface="Arial"/>
                        <a:buNone/>
                      </a:pPr>
                      <a:r>
                        <a:rPr lang="en-GB" sz="1200" u="none" strike="noStrike" cap="none">
                          <a:solidFill>
                            <a:schemeClr val="dk1"/>
                          </a:solidFill>
                          <a:latin typeface="Ole"/>
                          <a:ea typeface="Ole"/>
                          <a:cs typeface="Ole"/>
                          <a:sym typeface="Ole"/>
                        </a:rPr>
                        <a:t>Year 1 will take part in </a:t>
                      </a:r>
                      <a:r>
                        <a:rPr lang="en-GB" sz="1200" u="none" strike="noStrike" cap="none">
                          <a:latin typeface="Ole"/>
                          <a:ea typeface="Ole"/>
                          <a:cs typeface="Ole"/>
                          <a:sym typeface="Ole"/>
                        </a:rPr>
                        <a:t>Dance </a:t>
                      </a:r>
                      <a:r>
                        <a:rPr lang="en-GB" sz="1200" u="none" strike="noStrike" cap="none">
                          <a:solidFill>
                            <a:schemeClr val="dk1"/>
                          </a:solidFill>
                          <a:latin typeface="Ole"/>
                          <a:ea typeface="Ole"/>
                          <a:cs typeface="Ole"/>
                          <a:sym typeface="Ole"/>
                        </a:rPr>
                        <a:t>skills as part of their PE learning. Forest School will be on a Thursday. </a:t>
                      </a:r>
                      <a:endParaRPr sz="1200" u="none" strike="noStrike" cap="none">
                        <a:solidFill>
                          <a:schemeClr val="dk1"/>
                        </a:solidFill>
                        <a:latin typeface="Ole"/>
                        <a:ea typeface="Ole"/>
                        <a:cs typeface="Ole"/>
                        <a:sym typeface="Ole"/>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CCCCFF"/>
                    </a:solidFill>
                  </a:tcPr>
                </a:tc>
                <a:extLst>
                  <a:ext uri="{0D108BD9-81ED-4DB2-BD59-A6C34878D82A}">
                    <a16:rowId xmlns:a16="http://schemas.microsoft.com/office/drawing/2014/main" val="10003"/>
                  </a:ext>
                </a:extLst>
              </a:tr>
              <a:tr h="529625">
                <a:tc v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600"/>
                        <a:buFont typeface="Arial"/>
                        <a:buNone/>
                      </a:pPr>
                      <a:r>
                        <a:rPr lang="en-GB" sz="1600" u="sng" strike="noStrike" cap="none" dirty="0">
                          <a:solidFill>
                            <a:schemeClr val="dk1"/>
                          </a:solidFill>
                          <a:latin typeface="Ole"/>
                          <a:ea typeface="Ole"/>
                          <a:cs typeface="Ole"/>
                          <a:sym typeface="Ole"/>
                        </a:rPr>
                        <a:t>Weekly reading books. </a:t>
                      </a:r>
                      <a:endParaRPr sz="1800" u="sng" strike="noStrike" cap="none" dirty="0">
                        <a:solidFill>
                          <a:schemeClr val="dk1"/>
                        </a:solidFill>
                        <a:latin typeface="Ole"/>
                        <a:ea typeface="Ole"/>
                        <a:cs typeface="Ole"/>
                        <a:sym typeface="Ole"/>
                      </a:endParaRPr>
                    </a:p>
                    <a:p>
                      <a:pPr marL="0" marR="0" lvl="0" indent="0" algn="l" rtl="0">
                        <a:lnSpc>
                          <a:spcPct val="100000"/>
                        </a:lnSpc>
                        <a:spcBef>
                          <a:spcPts val="0"/>
                        </a:spcBef>
                        <a:spcAft>
                          <a:spcPts val="0"/>
                        </a:spcAft>
                        <a:buClr>
                          <a:srgbClr val="000000"/>
                        </a:buClr>
                        <a:buSzPts val="1200"/>
                        <a:buFont typeface="Arial"/>
                        <a:buNone/>
                      </a:pPr>
                      <a:r>
                        <a:rPr lang="en-GB" sz="1200" u="none" strike="noStrike" cap="none" dirty="0">
                          <a:solidFill>
                            <a:schemeClr val="dk1"/>
                          </a:solidFill>
                          <a:latin typeface="Ole"/>
                          <a:ea typeface="Ole"/>
                          <a:cs typeface="Ole"/>
                          <a:sym typeface="Ole"/>
                        </a:rPr>
                        <a:t>Children are expected to read daily at home and return their reading books weekly in order to progress through the reading scheme. </a:t>
                      </a:r>
                      <a:endParaRPr sz="1400" u="none" strike="noStrike" cap="none" dirty="0">
                        <a:latin typeface="Ole"/>
                        <a:ea typeface="Ole"/>
                        <a:cs typeface="Ole"/>
                        <a:sym typeface="Ole"/>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CC00">
                        <a:alpha val="35686"/>
                      </a:srgbClr>
                    </a:solidFill>
                  </a:tcPr>
                </a:tc>
                <a:extLst>
                  <a:ext uri="{0D108BD9-81ED-4DB2-BD59-A6C34878D82A}">
                    <a16:rowId xmlns:a16="http://schemas.microsoft.com/office/drawing/2014/main" val="10004"/>
                  </a:ext>
                </a:extLst>
              </a:tr>
            </a:tbl>
          </a:graphicData>
        </a:graphic>
      </p:graphicFrame>
      <p:sp>
        <p:nvSpPr>
          <p:cNvPr id="85" name="Google Shape;85;p13"/>
          <p:cNvSpPr txBox="1"/>
          <p:nvPr/>
        </p:nvSpPr>
        <p:spPr>
          <a:xfrm>
            <a:off x="8366689" y="0"/>
            <a:ext cx="3881459" cy="36929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dirty="0">
                <a:solidFill>
                  <a:schemeClr val="dk1"/>
                </a:solidFill>
                <a:latin typeface="Basic"/>
                <a:ea typeface="Basic"/>
                <a:cs typeface="Basic"/>
                <a:sym typeface="Basic"/>
              </a:rPr>
              <a:t>Year 1 Autumn 1 Curriculum Overview</a:t>
            </a:r>
            <a:endParaRPr sz="1400" b="0" i="0" u="none" strike="noStrike" cap="none" dirty="0">
              <a:solidFill>
                <a:srgbClr val="000000"/>
              </a:solidFill>
              <a:latin typeface="Arial"/>
              <a:ea typeface="Arial"/>
              <a:cs typeface="Arial"/>
              <a:sym typeface="Arial"/>
            </a:endParaRPr>
          </a:p>
        </p:txBody>
      </p:sp>
      <p:pic>
        <p:nvPicPr>
          <p:cNvPr id="86" name="Google Shape;86;p13"/>
          <p:cNvPicPr preferRelativeResize="0"/>
          <p:nvPr/>
        </p:nvPicPr>
        <p:blipFill rotWithShape="1">
          <a:blip r:embed="rId3">
            <a:alphaModFix/>
          </a:blip>
          <a:srcRect/>
          <a:stretch/>
        </p:blipFill>
        <p:spPr>
          <a:xfrm>
            <a:off x="5166360" y="490605"/>
            <a:ext cx="621994" cy="60358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4"/>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endParaRPr/>
          </a:p>
        </p:txBody>
      </p:sp>
      <p:sp>
        <p:nvSpPr>
          <p:cNvPr id="92" name="Google Shape;92;p14"/>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5"/>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endParaRPr/>
          </a:p>
        </p:txBody>
      </p:sp>
      <p:sp>
        <p:nvSpPr>
          <p:cNvPr id="98" name="Google Shape;98;p15"/>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16"/>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endParaRPr/>
          </a:p>
        </p:txBody>
      </p:sp>
      <p:sp>
        <p:nvSpPr>
          <p:cNvPr id="104" name="Google Shape;104;p16"/>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7"/>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endParaRPr/>
          </a:p>
        </p:txBody>
      </p:sp>
      <p:sp>
        <p:nvSpPr>
          <p:cNvPr id="110" name="Google Shape;110;p17"/>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2595</TotalTime>
  <Words>850</Words>
  <Application>Microsoft Office PowerPoint</Application>
  <PresentationFormat>Widescreen</PresentationFormat>
  <Paragraphs>68</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Basic</vt:lpstr>
      <vt:lpstr>Play</vt:lpstr>
      <vt:lpstr>Ole</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Alex Hitchen</dc:creator>
  <cp:lastModifiedBy>Emily Whitley</cp:lastModifiedBy>
  <cp:revision>2</cp:revision>
  <dcterms:modified xsi:type="dcterms:W3CDTF">2025-09-07T07:23:24Z</dcterms:modified>
</cp:coreProperties>
</file>