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12192000" cy="6858000"/>
  <p:notesSz cx="6858000" cy="9144000"/>
  <p:embeddedFontLst>
    <p:embeddedFont>
      <p:font typeface="Basic" panose="020B0604020202020204" charset="0"/>
      <p:regular r:id="rId4"/>
    </p:embeddedFon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 roundtripDataSignature="AMtx7mgJA2XxR0mKg0qIrfQBDaoUpoS1U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B7F62E7-4CFD-4363-AEB3-00363EE21288}">
  <a:tblStyle styleId="{7B7F62E7-4CFD-4363-AEB3-00363EE21288}" styleName="Table_0">
    <a:wholeTbl>
      <a:tcTxStyle b="off" i="off">
        <a:font>
          <a:latin typeface="Aptos"/>
          <a:ea typeface="Aptos"/>
          <a:cs typeface="Aptos"/>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E9EC"/>
          </a:solidFill>
        </a:fill>
      </a:tcStyle>
    </a:wholeTbl>
    <a:band1H>
      <a:tcTxStyle/>
      <a:tcStyle>
        <a:tcBdr/>
        <a:fill>
          <a:solidFill>
            <a:srgbClr val="CAD1D8"/>
          </a:solidFill>
        </a:fill>
      </a:tcStyle>
    </a:band1H>
    <a:band2H>
      <a:tcTxStyle/>
      <a:tcStyle>
        <a:tcBdr/>
      </a:tcStyle>
    </a:band2H>
    <a:band1V>
      <a:tcTxStyle/>
      <a:tcStyle>
        <a:tcBdr/>
        <a:fill>
          <a:solidFill>
            <a:srgbClr val="CAD1D8"/>
          </a:solidFill>
        </a:fill>
      </a:tcStyle>
    </a:band1V>
    <a:band2V>
      <a:tcTxStyle/>
      <a:tcStyle>
        <a:tcBdr/>
      </a:tcStyle>
    </a:band2V>
    <a:lastCol>
      <a:tcTxStyle b="on" i="off">
        <a:font>
          <a:latin typeface="Aptos"/>
          <a:ea typeface="Aptos"/>
          <a:cs typeface="Aptos"/>
        </a:font>
        <a:schemeClr val="lt1"/>
      </a:tcTxStyle>
      <a:tcStyle>
        <a:tcBdr/>
        <a:fill>
          <a:solidFill>
            <a:schemeClr val="accent1"/>
          </a:solidFill>
        </a:fill>
      </a:tcStyle>
    </a:lastCol>
    <a:firstCol>
      <a:tcTxStyle b="on" i="off">
        <a:font>
          <a:latin typeface="Aptos"/>
          <a:ea typeface="Aptos"/>
          <a:cs typeface="Aptos"/>
        </a:font>
        <a:schemeClr val="lt1"/>
      </a:tcTxStyle>
      <a:tcStyle>
        <a:tcBdr/>
        <a:fill>
          <a:solidFill>
            <a:schemeClr val="accent1"/>
          </a:solidFill>
        </a:fill>
      </a:tcStyle>
    </a:firstCol>
    <a:lastRow>
      <a:tcTxStyle b="on" i="off">
        <a:font>
          <a:latin typeface="Aptos"/>
          <a:ea typeface="Aptos"/>
          <a:cs typeface="Aptos"/>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ptos"/>
          <a:ea typeface="Aptos"/>
          <a:cs typeface="Aptos"/>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presProps" Target="presProps.xml"/><Relationship Id="rId5" Type="http://schemas.openxmlformats.org/officeDocument/2006/relationships/font" Target="fonts/font2.fntdata"/><Relationship Id="rId10" Type="http://customschemas.google.com/relationships/presentationmetadata" Target="metadata"/><Relationship Id="rId4" Type="http://schemas.openxmlformats.org/officeDocument/2006/relationships/font" Target="fonts/font1.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2" name="Google Shape;22;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757575"/>
              </a:buClr>
              <a:buSzPts val="2400"/>
              <a:buNone/>
              <a:defRPr sz="2400">
                <a:solidFill>
                  <a:srgbClr val="757575"/>
                </a:solidFill>
              </a:defRPr>
            </a:lvl1pPr>
            <a:lvl2pPr marL="914400" lvl="1" indent="-228600" algn="l">
              <a:lnSpc>
                <a:spcPct val="90000"/>
              </a:lnSpc>
              <a:spcBef>
                <a:spcPts val="500"/>
              </a:spcBef>
              <a:spcAft>
                <a:spcPts val="0"/>
              </a:spcAft>
              <a:buClr>
                <a:srgbClr val="757575"/>
              </a:buClr>
              <a:buSzPts val="2000"/>
              <a:buNone/>
              <a:defRPr sz="2000">
                <a:solidFill>
                  <a:srgbClr val="757575"/>
                </a:solidFill>
              </a:defRPr>
            </a:lvl2pPr>
            <a:lvl3pPr marL="1371600" lvl="2" indent="-228600" algn="l">
              <a:lnSpc>
                <a:spcPct val="90000"/>
              </a:lnSpc>
              <a:spcBef>
                <a:spcPts val="500"/>
              </a:spcBef>
              <a:spcAft>
                <a:spcPts val="0"/>
              </a:spcAft>
              <a:buClr>
                <a:srgbClr val="757575"/>
              </a:buClr>
              <a:buSzPts val="1800"/>
              <a:buNone/>
              <a:defRPr sz="1800">
                <a:solidFill>
                  <a:srgbClr val="757575"/>
                </a:solidFill>
              </a:defRPr>
            </a:lvl3pPr>
            <a:lvl4pPr marL="1828800" lvl="3" indent="-228600" algn="l">
              <a:lnSpc>
                <a:spcPct val="90000"/>
              </a:lnSpc>
              <a:spcBef>
                <a:spcPts val="500"/>
              </a:spcBef>
              <a:spcAft>
                <a:spcPts val="0"/>
              </a:spcAft>
              <a:buClr>
                <a:srgbClr val="757575"/>
              </a:buClr>
              <a:buSzPts val="1600"/>
              <a:buNone/>
              <a:defRPr sz="1600">
                <a:solidFill>
                  <a:srgbClr val="757575"/>
                </a:solidFill>
              </a:defRPr>
            </a:lvl4pPr>
            <a:lvl5pPr marL="2286000" lvl="4" indent="-228600" algn="l">
              <a:lnSpc>
                <a:spcPct val="90000"/>
              </a:lnSpc>
              <a:spcBef>
                <a:spcPts val="500"/>
              </a:spcBef>
              <a:spcAft>
                <a:spcPts val="0"/>
              </a:spcAft>
              <a:buClr>
                <a:srgbClr val="757575"/>
              </a:buClr>
              <a:buSzPts val="1600"/>
              <a:buNone/>
              <a:defRPr sz="1600">
                <a:solidFill>
                  <a:srgbClr val="757575"/>
                </a:solidFill>
              </a:defRPr>
            </a:lvl5pPr>
            <a:lvl6pPr marL="2743200" lvl="5" indent="-228600" algn="l">
              <a:lnSpc>
                <a:spcPct val="90000"/>
              </a:lnSpc>
              <a:spcBef>
                <a:spcPts val="500"/>
              </a:spcBef>
              <a:spcAft>
                <a:spcPts val="0"/>
              </a:spcAft>
              <a:buClr>
                <a:srgbClr val="757575"/>
              </a:buClr>
              <a:buSzPts val="1600"/>
              <a:buNone/>
              <a:defRPr sz="1600">
                <a:solidFill>
                  <a:srgbClr val="757575"/>
                </a:solidFill>
              </a:defRPr>
            </a:lvl6pPr>
            <a:lvl7pPr marL="3200400" lvl="6" indent="-228600" algn="l">
              <a:lnSpc>
                <a:spcPct val="90000"/>
              </a:lnSpc>
              <a:spcBef>
                <a:spcPts val="500"/>
              </a:spcBef>
              <a:spcAft>
                <a:spcPts val="0"/>
              </a:spcAft>
              <a:buClr>
                <a:srgbClr val="757575"/>
              </a:buClr>
              <a:buSzPts val="1600"/>
              <a:buNone/>
              <a:defRPr sz="1600">
                <a:solidFill>
                  <a:srgbClr val="757575"/>
                </a:solidFill>
              </a:defRPr>
            </a:lvl7pPr>
            <a:lvl8pPr marL="3657600" lvl="7" indent="-228600" algn="l">
              <a:lnSpc>
                <a:spcPct val="90000"/>
              </a:lnSpc>
              <a:spcBef>
                <a:spcPts val="500"/>
              </a:spcBef>
              <a:spcAft>
                <a:spcPts val="0"/>
              </a:spcAft>
              <a:buClr>
                <a:srgbClr val="757575"/>
              </a:buClr>
              <a:buSzPts val="1600"/>
              <a:buNone/>
              <a:defRPr sz="1600">
                <a:solidFill>
                  <a:srgbClr val="757575"/>
                </a:solidFill>
              </a:defRPr>
            </a:lvl8pPr>
            <a:lvl9pPr marL="4114800" lvl="8" indent="-228600" algn="l">
              <a:lnSpc>
                <a:spcPct val="90000"/>
              </a:lnSpc>
              <a:spcBef>
                <a:spcPts val="500"/>
              </a:spcBef>
              <a:spcAft>
                <a:spcPts val="0"/>
              </a:spcAft>
              <a:buClr>
                <a:srgbClr val="757575"/>
              </a:buClr>
              <a:buSzPts val="1600"/>
              <a:buNone/>
              <a:defRPr sz="1600">
                <a:solidFill>
                  <a:srgbClr val="757575"/>
                </a:solidFill>
              </a:defRPr>
            </a:lvl9pPr>
          </a:lstStyle>
          <a:p>
            <a:endParaRPr/>
          </a:p>
        </p:txBody>
      </p:sp>
      <p:sp>
        <p:nvSpPr>
          <p:cNvPr id="34" name="Google Shape;34;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5183188" y="987425"/>
            <a:ext cx="6172200" cy="4873625"/>
          </a:xfrm>
          <a:prstGeom prst="rect">
            <a:avLst/>
          </a:prstGeom>
          <a:noFill/>
          <a:ln>
            <a:noFill/>
          </a:ln>
        </p:spPr>
      </p:sp>
      <p:sp>
        <p:nvSpPr>
          <p:cNvPr id="68" name="Google Shape;68;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Play"/>
              <a:buNone/>
              <a:defRPr sz="4400"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757575"/>
                </a:solidFill>
                <a:latin typeface="Arial"/>
                <a:ea typeface="Arial"/>
                <a:cs typeface="Arial"/>
                <a:sym typeface="Arial"/>
              </a:defRPr>
            </a:lvl1pPr>
            <a:lvl2pPr marL="0" marR="0" lvl="1" indent="0" algn="r" rtl="0">
              <a:spcBef>
                <a:spcPts val="0"/>
              </a:spcBef>
              <a:buNone/>
              <a:defRPr sz="1200" b="0" i="0" u="none" strike="noStrike" cap="none">
                <a:solidFill>
                  <a:srgbClr val="757575"/>
                </a:solidFill>
                <a:latin typeface="Arial"/>
                <a:ea typeface="Arial"/>
                <a:cs typeface="Arial"/>
                <a:sym typeface="Arial"/>
              </a:defRPr>
            </a:lvl2pPr>
            <a:lvl3pPr marL="0" marR="0" lvl="2" indent="0" algn="r" rtl="0">
              <a:spcBef>
                <a:spcPts val="0"/>
              </a:spcBef>
              <a:buNone/>
              <a:defRPr sz="1200" b="0" i="0" u="none" strike="noStrike" cap="none">
                <a:solidFill>
                  <a:srgbClr val="757575"/>
                </a:solidFill>
                <a:latin typeface="Arial"/>
                <a:ea typeface="Arial"/>
                <a:cs typeface="Arial"/>
                <a:sym typeface="Arial"/>
              </a:defRPr>
            </a:lvl3pPr>
            <a:lvl4pPr marL="0" marR="0" lvl="3" indent="0" algn="r" rtl="0">
              <a:spcBef>
                <a:spcPts val="0"/>
              </a:spcBef>
              <a:buNone/>
              <a:defRPr sz="1200" b="0" i="0" u="none" strike="noStrike" cap="none">
                <a:solidFill>
                  <a:srgbClr val="757575"/>
                </a:solidFill>
                <a:latin typeface="Arial"/>
                <a:ea typeface="Arial"/>
                <a:cs typeface="Arial"/>
                <a:sym typeface="Arial"/>
              </a:defRPr>
            </a:lvl4pPr>
            <a:lvl5pPr marL="0" marR="0" lvl="4" indent="0" algn="r" rtl="0">
              <a:spcBef>
                <a:spcPts val="0"/>
              </a:spcBef>
              <a:buNone/>
              <a:defRPr sz="1200" b="0" i="0" u="none" strike="noStrike" cap="none">
                <a:solidFill>
                  <a:srgbClr val="757575"/>
                </a:solidFill>
                <a:latin typeface="Arial"/>
                <a:ea typeface="Arial"/>
                <a:cs typeface="Arial"/>
                <a:sym typeface="Arial"/>
              </a:defRPr>
            </a:lvl5pPr>
            <a:lvl6pPr marL="0" marR="0" lvl="5" indent="0" algn="r" rtl="0">
              <a:spcBef>
                <a:spcPts val="0"/>
              </a:spcBef>
              <a:buNone/>
              <a:defRPr sz="1200" b="0" i="0" u="none" strike="noStrike" cap="none">
                <a:solidFill>
                  <a:srgbClr val="757575"/>
                </a:solidFill>
                <a:latin typeface="Arial"/>
                <a:ea typeface="Arial"/>
                <a:cs typeface="Arial"/>
                <a:sym typeface="Arial"/>
              </a:defRPr>
            </a:lvl6pPr>
            <a:lvl7pPr marL="0" marR="0" lvl="6" indent="0" algn="r" rtl="0">
              <a:spcBef>
                <a:spcPts val="0"/>
              </a:spcBef>
              <a:buNone/>
              <a:defRPr sz="1200" b="0" i="0" u="none" strike="noStrike" cap="none">
                <a:solidFill>
                  <a:srgbClr val="757575"/>
                </a:solidFill>
                <a:latin typeface="Arial"/>
                <a:ea typeface="Arial"/>
                <a:cs typeface="Arial"/>
                <a:sym typeface="Arial"/>
              </a:defRPr>
            </a:lvl7pPr>
            <a:lvl8pPr marL="0" marR="0" lvl="7" indent="0" algn="r" rtl="0">
              <a:spcBef>
                <a:spcPts val="0"/>
              </a:spcBef>
              <a:buNone/>
              <a:defRPr sz="1200" b="0" i="0" u="none" strike="noStrike" cap="none">
                <a:solidFill>
                  <a:srgbClr val="757575"/>
                </a:solidFill>
                <a:latin typeface="Arial"/>
                <a:ea typeface="Arial"/>
                <a:cs typeface="Arial"/>
                <a:sym typeface="Arial"/>
              </a:defRPr>
            </a:lvl8pPr>
            <a:lvl9pPr marL="0" marR="0" lvl="8" indent="0" algn="r" rtl="0">
              <a:spcBef>
                <a:spcPts val="0"/>
              </a:spcBef>
              <a:buNone/>
              <a:defRPr sz="1200"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graphicFrame>
        <p:nvGraphicFramePr>
          <p:cNvPr id="89" name="Google Shape;89;p1"/>
          <p:cNvGraphicFramePr/>
          <p:nvPr/>
        </p:nvGraphicFramePr>
        <p:xfrm>
          <a:off x="65314" y="311180"/>
          <a:ext cx="11938600" cy="3484705"/>
        </p:xfrm>
        <a:graphic>
          <a:graphicData uri="http://schemas.openxmlformats.org/drawingml/2006/table">
            <a:tbl>
              <a:tblPr firstRow="1" bandRow="1">
                <a:noFill/>
                <a:tableStyleId>{7B7F62E7-4CFD-4363-AEB3-00363EE21288}</a:tableStyleId>
              </a:tblPr>
              <a:tblGrid>
                <a:gridCol w="5969300">
                  <a:extLst>
                    <a:ext uri="{9D8B030D-6E8A-4147-A177-3AD203B41FA5}">
                      <a16:colId xmlns:a16="http://schemas.microsoft.com/office/drawing/2014/main" val="20000"/>
                    </a:ext>
                  </a:extLst>
                </a:gridCol>
                <a:gridCol w="5969300">
                  <a:extLst>
                    <a:ext uri="{9D8B030D-6E8A-4147-A177-3AD203B41FA5}">
                      <a16:colId xmlns:a16="http://schemas.microsoft.com/office/drawing/2014/main" val="20001"/>
                    </a:ext>
                  </a:extLst>
                </a:gridCol>
              </a:tblGrid>
              <a:tr h="1838775">
                <a:tc>
                  <a:txBody>
                    <a:bodyPr/>
                    <a:lstStyle/>
                    <a:p>
                      <a:pPr marL="0" marR="0" lvl="0" indent="0" algn="l" rtl="0">
                        <a:spcBef>
                          <a:spcPts val="0"/>
                        </a:spcBef>
                        <a:spcAft>
                          <a:spcPts val="0"/>
                        </a:spcAft>
                        <a:buNone/>
                      </a:pPr>
                      <a:r>
                        <a:rPr lang="en-GB" sz="1800" u="sng" strike="noStrike" cap="none">
                          <a:solidFill>
                            <a:schemeClr val="dk1"/>
                          </a:solidFill>
                          <a:latin typeface="Basic"/>
                          <a:ea typeface="Basic"/>
                          <a:cs typeface="Basic"/>
                          <a:sym typeface="Basic"/>
                        </a:rPr>
                        <a:t>RE</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AE2D5"/>
                    </a:solidFill>
                  </a:tcPr>
                </a:tc>
                <a:tc>
                  <a:txBody>
                    <a:bodyPr/>
                    <a:lstStyle/>
                    <a:p>
                      <a:pPr marL="0" marR="0" lvl="0" indent="0" algn="l" rtl="0">
                        <a:spcBef>
                          <a:spcPts val="0"/>
                        </a:spcBef>
                        <a:spcAft>
                          <a:spcPts val="0"/>
                        </a:spcAft>
                        <a:buNone/>
                      </a:pPr>
                      <a:r>
                        <a:rPr lang="en-GB" sz="1800" b="0" u="sng">
                          <a:solidFill>
                            <a:schemeClr val="dk1"/>
                          </a:solidFill>
                          <a:latin typeface="Basic"/>
                          <a:ea typeface="Basic"/>
                          <a:cs typeface="Basic"/>
                          <a:sym typeface="Basic"/>
                        </a:rPr>
                        <a:t>Writing</a:t>
                      </a:r>
                      <a:endParaRPr sz="1800">
                        <a:solidFill>
                          <a:schemeClr val="dk1"/>
                        </a:solidFill>
                        <a:latin typeface="Basic"/>
                        <a:ea typeface="Basic"/>
                        <a:cs typeface="Basic"/>
                        <a:sym typeface="Basic"/>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Using the text, </a:t>
                      </a:r>
                      <a:r>
                        <a:rPr lang="en-GB" sz="1200" b="0" i="1">
                          <a:solidFill>
                            <a:schemeClr val="dk1"/>
                          </a:solidFill>
                          <a:latin typeface="Basic"/>
                          <a:ea typeface="Basic"/>
                          <a:cs typeface="Basic"/>
                          <a:sym typeface="Basic"/>
                        </a:rPr>
                        <a:t>The Queen of the Falls, </a:t>
                      </a:r>
                      <a:r>
                        <a:rPr lang="en-GB" sz="1200" b="0">
                          <a:solidFill>
                            <a:schemeClr val="dk1"/>
                          </a:solidFill>
                          <a:latin typeface="Basic"/>
                          <a:ea typeface="Basic"/>
                          <a:cs typeface="Basic"/>
                          <a:sym typeface="Basic"/>
                        </a:rPr>
                        <a:t>children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will have opportunities to work on using cohesive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devices. These are words or phrases that help  link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ideas in writing, making it easier to follow. Children</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will learn to use things like fronted adverbials,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(e.g., </a:t>
                      </a:r>
                      <a:r>
                        <a:rPr lang="en-GB" sz="1200" b="0" i="1">
                          <a:solidFill>
                            <a:schemeClr val="dk1"/>
                          </a:solidFill>
                          <a:latin typeface="Basic"/>
                          <a:ea typeface="Basic"/>
                          <a:cs typeface="Basic"/>
                          <a:sym typeface="Basic"/>
                        </a:rPr>
                        <a:t>suddenly, without hesitation) </a:t>
                      </a:r>
                      <a:r>
                        <a:rPr lang="en-GB" sz="1200" b="0">
                          <a:solidFill>
                            <a:schemeClr val="dk1"/>
                          </a:solidFill>
                          <a:latin typeface="Basic"/>
                          <a:ea typeface="Basic"/>
                          <a:cs typeface="Basic"/>
                          <a:sym typeface="Basic"/>
                        </a:rPr>
                        <a:t>and subordinate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clauses (e.g. sentences that include conjunctions, e.g.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when, if) to create smoother, more connected sentences.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8F2CF"/>
                    </a:solidFill>
                  </a:tcPr>
                </a:tc>
                <a:extLst>
                  <a:ext uri="{0D108BD9-81ED-4DB2-BD59-A6C34878D82A}">
                    <a16:rowId xmlns:a16="http://schemas.microsoft.com/office/drawing/2014/main" val="10000"/>
                  </a:ext>
                </a:extLst>
              </a:tr>
              <a:tr h="1504725">
                <a:tc>
                  <a:txBody>
                    <a:bodyPr/>
                    <a:lstStyle/>
                    <a:p>
                      <a:pPr marL="0" marR="0" lvl="0" indent="0" algn="l" rtl="0">
                        <a:spcBef>
                          <a:spcPts val="0"/>
                        </a:spcBef>
                        <a:spcAft>
                          <a:spcPts val="0"/>
                        </a:spcAft>
                        <a:buNone/>
                      </a:pPr>
                      <a:r>
                        <a:rPr lang="en-GB" sz="1800" u="sng">
                          <a:solidFill>
                            <a:schemeClr val="dk1"/>
                          </a:solidFill>
                          <a:latin typeface="Basic"/>
                          <a:ea typeface="Basic"/>
                          <a:cs typeface="Basic"/>
                          <a:sym typeface="Basic"/>
                        </a:rPr>
                        <a:t>Maths</a:t>
                      </a:r>
                      <a:endParaRPr sz="1200">
                        <a:solidFill>
                          <a:schemeClr val="dk1"/>
                        </a:solidFill>
                        <a:latin typeface="Basic"/>
                        <a:ea typeface="Basic"/>
                        <a:cs typeface="Basic"/>
                        <a:sym typeface="Basic"/>
                      </a:endParaRPr>
                    </a:p>
                    <a:p>
                      <a:pPr marL="0" marR="0" lvl="0" indent="0" algn="l" rtl="0">
                        <a:spcBef>
                          <a:spcPts val="0"/>
                        </a:spcBef>
                        <a:spcAft>
                          <a:spcPts val="0"/>
                        </a:spcAft>
                        <a:buNone/>
                      </a:pPr>
                      <a:r>
                        <a:rPr lang="en-GB" sz="1200" b="0" i="0">
                          <a:solidFill>
                            <a:schemeClr val="dk1"/>
                          </a:solidFill>
                          <a:latin typeface="Basic"/>
                          <a:ea typeface="Basic"/>
                          <a:cs typeface="Basic"/>
                          <a:sym typeface="Basic"/>
                        </a:rPr>
                        <a:t>Pupils will be looking at numbers and their place value to 1 000 000. The unit begins by reviewing how to read and write numbers to 100 000, quickly moving onto numbers to 1 000 000. Pupils then compare numbers to 1 000 000 using their knowledge of place value. Pupils complete the unit by making number patterns and rounding numbers to the nearest 10, 1000, 10 000 and 100 000. Throughout the addition and subtraction unit, children use mental strategies, column method and their knowledge of rounding to complete calculations.  </a:t>
                      </a:r>
                      <a:endParaRPr sz="1200">
                        <a:solidFill>
                          <a:schemeClr val="dk1"/>
                        </a:solidFill>
                        <a:latin typeface="Basic"/>
                        <a:ea typeface="Basic"/>
                        <a:cs typeface="Basic"/>
                        <a:sym typeface="Basic"/>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CCFF"/>
                    </a:solidFill>
                  </a:tcPr>
                </a:tc>
                <a:tc>
                  <a:txBody>
                    <a:bodyPr/>
                    <a:lstStyle/>
                    <a:p>
                      <a:pPr marL="0" marR="0" lvl="0" indent="0" algn="l" rtl="0">
                        <a:spcBef>
                          <a:spcPts val="0"/>
                        </a:spcBef>
                        <a:spcAft>
                          <a:spcPts val="0"/>
                        </a:spcAft>
                        <a:buNone/>
                      </a:pPr>
                      <a:r>
                        <a:rPr lang="en-GB" sz="1600" u="sng">
                          <a:solidFill>
                            <a:schemeClr val="dk1"/>
                          </a:solidFill>
                          <a:latin typeface="Basic"/>
                          <a:ea typeface="Basic"/>
                          <a:cs typeface="Basic"/>
                          <a:sym typeface="Basic"/>
                        </a:rPr>
                        <a:t>Reading</a:t>
                      </a:r>
                      <a:endParaRPr sz="1200">
                        <a:solidFill>
                          <a:schemeClr val="dk1"/>
                        </a:solidFill>
                        <a:latin typeface="Basic"/>
                        <a:ea typeface="Basic"/>
                        <a:cs typeface="Basic"/>
                        <a:sym typeface="Basic"/>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Using the text, </a:t>
                      </a:r>
                      <a:r>
                        <a:rPr lang="en-GB" sz="1200" b="0" i="1">
                          <a:solidFill>
                            <a:schemeClr val="dk1"/>
                          </a:solidFill>
                          <a:latin typeface="Basic"/>
                          <a:ea typeface="Basic"/>
                          <a:cs typeface="Basic"/>
                          <a:sym typeface="Basic"/>
                        </a:rPr>
                        <a:t>Goodnight Stories for Rebel Girls,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children will learn about women, past and present,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who have inspired people through their work.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Children will develop their reading skills, including,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prediction, retrieval, vocabulary and inference by reading </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between the lines to understand</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information that isn't directly stated in a text. </a:t>
                      </a:r>
                      <a:endParaRPr sz="1200">
                        <a:solidFill>
                          <a:schemeClr val="dk1"/>
                        </a:solidFill>
                        <a:latin typeface="Basic"/>
                        <a:ea typeface="Basic"/>
                        <a:cs typeface="Basic"/>
                        <a:sym typeface="Basic"/>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93DCF8"/>
                    </a:solidFill>
                  </a:tcPr>
                </a:tc>
                <a:extLst>
                  <a:ext uri="{0D108BD9-81ED-4DB2-BD59-A6C34878D82A}">
                    <a16:rowId xmlns:a16="http://schemas.microsoft.com/office/drawing/2014/main" val="10001"/>
                  </a:ext>
                </a:extLst>
              </a:tr>
            </a:tbl>
          </a:graphicData>
        </a:graphic>
      </p:graphicFrame>
      <p:sp>
        <p:nvSpPr>
          <p:cNvPr id="90" name="Google Shape;90;p1"/>
          <p:cNvSpPr txBox="1"/>
          <p:nvPr/>
        </p:nvSpPr>
        <p:spPr>
          <a:xfrm>
            <a:off x="303899" y="-8"/>
            <a:ext cx="11584200" cy="3693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1800" b="1" i="0" u="none" strike="noStrike" cap="none">
                <a:solidFill>
                  <a:schemeClr val="dk1"/>
                </a:solidFill>
                <a:latin typeface="Basic"/>
                <a:ea typeface="Basic"/>
                <a:cs typeface="Basic"/>
                <a:sym typeface="Basic"/>
              </a:rPr>
              <a:t>Year 5 Autumn 1 Curriculum Overview</a:t>
            </a:r>
            <a:endParaRPr/>
          </a:p>
        </p:txBody>
      </p:sp>
      <p:pic>
        <p:nvPicPr>
          <p:cNvPr id="91" name="Google Shape;91;p1" descr="A heart with a cross in it"/>
          <p:cNvPicPr preferRelativeResize="0"/>
          <p:nvPr/>
        </p:nvPicPr>
        <p:blipFill rotWithShape="1">
          <a:blip r:embed="rId3">
            <a:alphaModFix amt="22000"/>
          </a:blip>
          <a:srcRect/>
          <a:stretch/>
        </p:blipFill>
        <p:spPr>
          <a:xfrm>
            <a:off x="188082" y="864035"/>
            <a:ext cx="5828999" cy="1380355"/>
          </a:xfrm>
          <a:prstGeom prst="rect">
            <a:avLst/>
          </a:prstGeom>
          <a:noFill/>
          <a:ln>
            <a:noFill/>
          </a:ln>
        </p:spPr>
      </p:pic>
      <p:graphicFrame>
        <p:nvGraphicFramePr>
          <p:cNvPr id="92" name="Google Shape;92;p1"/>
          <p:cNvGraphicFramePr/>
          <p:nvPr/>
        </p:nvGraphicFramePr>
        <p:xfrm>
          <a:off x="65314" y="3795874"/>
          <a:ext cx="11938600" cy="1539900"/>
        </p:xfrm>
        <a:graphic>
          <a:graphicData uri="http://schemas.openxmlformats.org/drawingml/2006/table">
            <a:tbl>
              <a:tblPr firstRow="1" bandRow="1">
                <a:noFill/>
                <a:tableStyleId>{7B7F62E7-4CFD-4363-AEB3-00363EE21288}</a:tableStyleId>
              </a:tblPr>
              <a:tblGrid>
                <a:gridCol w="5969300">
                  <a:extLst>
                    <a:ext uri="{9D8B030D-6E8A-4147-A177-3AD203B41FA5}">
                      <a16:colId xmlns:a16="http://schemas.microsoft.com/office/drawing/2014/main" val="20000"/>
                    </a:ext>
                  </a:extLst>
                </a:gridCol>
                <a:gridCol w="5969300">
                  <a:extLst>
                    <a:ext uri="{9D8B030D-6E8A-4147-A177-3AD203B41FA5}">
                      <a16:colId xmlns:a16="http://schemas.microsoft.com/office/drawing/2014/main" val="20001"/>
                    </a:ext>
                  </a:extLst>
                </a:gridCol>
              </a:tblGrid>
              <a:tr h="1539900">
                <a:tc>
                  <a:txBody>
                    <a:bodyPr/>
                    <a:lstStyle/>
                    <a:p>
                      <a:pPr marL="0" marR="0" lvl="0" indent="0" algn="l" rtl="0">
                        <a:spcBef>
                          <a:spcPts val="0"/>
                        </a:spcBef>
                        <a:spcAft>
                          <a:spcPts val="0"/>
                        </a:spcAft>
                        <a:buNone/>
                      </a:pPr>
                      <a:r>
                        <a:rPr lang="en-GB" sz="1800" b="0" u="sng">
                          <a:solidFill>
                            <a:schemeClr val="dk1"/>
                          </a:solidFill>
                          <a:latin typeface="Basic"/>
                          <a:ea typeface="Basic"/>
                          <a:cs typeface="Basic"/>
                          <a:sym typeface="Basic"/>
                        </a:rPr>
                        <a:t>Geography</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In this geography unit, Year 5 students will begin the topic by focussing on the North West and where they live. They will then focus on the continent North America and focus on the Western area. Pupils will study physical and human features, climate, economy and vegetation of these states, finishing with a comparison of the North West.  </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7EDFC"/>
                    </a:solidFill>
                  </a:tcPr>
                </a:tc>
                <a:tc>
                  <a:txBody>
                    <a:bodyPr/>
                    <a:lstStyle/>
                    <a:p>
                      <a:pPr marL="0" marR="0" lvl="0" indent="0" algn="l" rtl="0">
                        <a:spcBef>
                          <a:spcPts val="0"/>
                        </a:spcBef>
                        <a:spcAft>
                          <a:spcPts val="0"/>
                        </a:spcAft>
                        <a:buNone/>
                      </a:pPr>
                      <a:r>
                        <a:rPr lang="en-GB" sz="1800" b="0" u="sng">
                          <a:solidFill>
                            <a:schemeClr val="dk1"/>
                          </a:solidFill>
                          <a:latin typeface="Basic"/>
                          <a:ea typeface="Basic"/>
                          <a:cs typeface="Basic"/>
                          <a:sym typeface="Basic"/>
                        </a:rPr>
                        <a:t>Art</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Throughout this unit, </a:t>
                      </a:r>
                      <a:r>
                        <a:rPr lang="en-GB" sz="1200" b="0" i="1">
                          <a:solidFill>
                            <a:schemeClr val="dk1"/>
                          </a:solidFill>
                          <a:latin typeface="Basic"/>
                          <a:ea typeface="Basic"/>
                          <a:cs typeface="Basic"/>
                          <a:sym typeface="Basic"/>
                        </a:rPr>
                        <a:t>I need Space, </a:t>
                      </a:r>
                      <a:r>
                        <a:rPr lang="en-GB" sz="1200" b="0" i="0">
                          <a:solidFill>
                            <a:schemeClr val="dk1"/>
                          </a:solidFill>
                          <a:latin typeface="Basic"/>
                          <a:ea typeface="Basic"/>
                          <a:cs typeface="Basic"/>
                          <a:sym typeface="Basic"/>
                        </a:rPr>
                        <a:t>This unit focuses on understanding retrofuturism, developing skills in evaluating images and creating art through various drawing processes, including collagraph printmaking. It emphasises the development of pupils' independent artistic skills and their ability to generate, test, and refine ideas in their sketchbooks, leading to a final piece of artwork. </a:t>
                      </a:r>
                      <a:endParaRPr sz="1200" b="0" i="1">
                        <a:solidFill>
                          <a:schemeClr val="dk1"/>
                        </a:solidFill>
                        <a:latin typeface="Basic"/>
                        <a:ea typeface="Basic"/>
                        <a:cs typeface="Basic"/>
                        <a:sym typeface="Basic"/>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FFCC"/>
                    </a:solidFill>
                  </a:tcPr>
                </a:tc>
                <a:extLst>
                  <a:ext uri="{0D108BD9-81ED-4DB2-BD59-A6C34878D82A}">
                    <a16:rowId xmlns:a16="http://schemas.microsoft.com/office/drawing/2014/main" val="10000"/>
                  </a:ext>
                </a:extLst>
              </a:tr>
            </a:tbl>
          </a:graphicData>
        </a:graphic>
      </p:graphicFrame>
      <p:graphicFrame>
        <p:nvGraphicFramePr>
          <p:cNvPr id="93" name="Google Shape;93;p1"/>
          <p:cNvGraphicFramePr/>
          <p:nvPr>
            <p:extLst>
              <p:ext uri="{D42A27DB-BD31-4B8C-83A1-F6EECF244321}">
                <p14:modId xmlns:p14="http://schemas.microsoft.com/office/powerpoint/2010/main" val="2349023878"/>
              </p:ext>
            </p:extLst>
          </p:nvPr>
        </p:nvGraphicFramePr>
        <p:xfrm>
          <a:off x="65314" y="5046709"/>
          <a:ext cx="12015650" cy="1767860"/>
        </p:xfrm>
        <a:graphic>
          <a:graphicData uri="http://schemas.openxmlformats.org/drawingml/2006/table">
            <a:tbl>
              <a:tblPr firstRow="1" bandRow="1">
                <a:noFill/>
                <a:tableStyleId>{7B7F62E7-4CFD-4363-AEB3-00363EE21288}</a:tableStyleId>
              </a:tblPr>
              <a:tblGrid>
                <a:gridCol w="5969300">
                  <a:extLst>
                    <a:ext uri="{9D8B030D-6E8A-4147-A177-3AD203B41FA5}">
                      <a16:colId xmlns:a16="http://schemas.microsoft.com/office/drawing/2014/main" val="20000"/>
                    </a:ext>
                  </a:extLst>
                </a:gridCol>
                <a:gridCol w="6046350">
                  <a:extLst>
                    <a:ext uri="{9D8B030D-6E8A-4147-A177-3AD203B41FA5}">
                      <a16:colId xmlns:a16="http://schemas.microsoft.com/office/drawing/2014/main" val="20001"/>
                    </a:ext>
                  </a:extLst>
                </a:gridCol>
              </a:tblGrid>
              <a:tr h="681125">
                <a:tc rowSpan="2">
                  <a:txBody>
                    <a:bodyPr/>
                    <a:lstStyle/>
                    <a:p>
                      <a:pPr marL="0" marR="0" lvl="0" indent="0" algn="l" rtl="0">
                        <a:spcBef>
                          <a:spcPts val="0"/>
                        </a:spcBef>
                        <a:spcAft>
                          <a:spcPts val="0"/>
                        </a:spcAft>
                        <a:buNone/>
                      </a:pPr>
                      <a:r>
                        <a:rPr lang="en-GB" sz="1800" u="sng">
                          <a:solidFill>
                            <a:schemeClr val="dk1"/>
                          </a:solidFill>
                          <a:latin typeface="Basic"/>
                          <a:ea typeface="Basic"/>
                          <a:cs typeface="Basic"/>
                          <a:sym typeface="Basic"/>
                        </a:rPr>
                        <a:t>Science</a:t>
                      </a:r>
                      <a:endParaRPr/>
                    </a:p>
                    <a:p>
                      <a:pPr marL="0" marR="0" lvl="0" indent="0" algn="l" rtl="0">
                        <a:spcBef>
                          <a:spcPts val="0"/>
                        </a:spcBef>
                        <a:spcAft>
                          <a:spcPts val="0"/>
                        </a:spcAft>
                        <a:buNone/>
                      </a:pPr>
                      <a:r>
                        <a:rPr lang="en-GB" sz="1200" b="0">
                          <a:solidFill>
                            <a:schemeClr val="dk1"/>
                          </a:solidFill>
                          <a:latin typeface="Basic"/>
                          <a:ea typeface="Basic"/>
                          <a:cs typeface="Basic"/>
                          <a:sym typeface="Basic"/>
                        </a:rPr>
                        <a:t>In our unit on forces, children will begin the topic learning about gravity. The children will use newton meters to measure objects in newtons. They will also explore how friction acts on different materials and create paper helicopters to test the effects of air resistance. The children will complete the unit by exploring how different shapes objects can have an effect on water resistance. </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CC99"/>
                    </a:solidFill>
                  </a:tcPr>
                </a:tc>
                <a:tc>
                  <a:txBody>
                    <a:bodyPr/>
                    <a:lstStyle/>
                    <a:p>
                      <a:pPr marL="0" marR="0" lvl="0" indent="0" algn="l" rtl="0">
                        <a:spcBef>
                          <a:spcPts val="0"/>
                        </a:spcBef>
                        <a:spcAft>
                          <a:spcPts val="0"/>
                        </a:spcAft>
                        <a:buNone/>
                      </a:pPr>
                      <a:r>
                        <a:rPr lang="en-GB" sz="1600" u="sng" dirty="0">
                          <a:solidFill>
                            <a:schemeClr val="dk1"/>
                          </a:solidFill>
                          <a:latin typeface="Basic"/>
                          <a:ea typeface="Basic"/>
                          <a:cs typeface="Basic"/>
                          <a:sym typeface="Basic"/>
                        </a:rPr>
                        <a:t>PE</a:t>
                      </a:r>
                      <a:endParaRPr dirty="0"/>
                    </a:p>
                    <a:p>
                      <a:pPr marL="0" marR="0" lvl="0" indent="0" algn="l" rtl="0">
                        <a:spcBef>
                          <a:spcPts val="0"/>
                        </a:spcBef>
                        <a:spcAft>
                          <a:spcPts val="0"/>
                        </a:spcAft>
                        <a:buNone/>
                      </a:pPr>
                      <a:r>
                        <a:rPr lang="en-GB" sz="1200" b="0" u="none" dirty="0">
                          <a:solidFill>
                            <a:schemeClr val="dk1"/>
                          </a:solidFill>
                          <a:latin typeface="Basic"/>
                          <a:ea typeface="Basic"/>
                          <a:cs typeface="Basic"/>
                          <a:sym typeface="Basic"/>
                        </a:rPr>
                        <a:t>This term we will be focusing on Dance. Children will also be expected to participate in the daily mile.</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CCCCFF"/>
                    </a:solidFill>
                  </a:tcPr>
                </a:tc>
                <a:extLst>
                  <a:ext uri="{0D108BD9-81ED-4DB2-BD59-A6C34878D82A}">
                    <a16:rowId xmlns:a16="http://schemas.microsoft.com/office/drawing/2014/main" val="10000"/>
                  </a:ext>
                </a:extLst>
              </a:tr>
              <a:tr h="737625">
                <a:tc vMerge="1">
                  <a:txBody>
                    <a:bodyPr/>
                    <a:lstStyle/>
                    <a:p>
                      <a:endParaRPr lang="en-US"/>
                    </a:p>
                  </a:txBody>
                  <a:tcPr/>
                </a:tc>
                <a:tc>
                  <a:txBody>
                    <a:bodyPr/>
                    <a:lstStyle/>
                    <a:p>
                      <a:pPr marL="0" marR="0" lvl="0" indent="0" algn="l" rtl="0">
                        <a:spcBef>
                          <a:spcPts val="0"/>
                        </a:spcBef>
                        <a:spcAft>
                          <a:spcPts val="0"/>
                        </a:spcAft>
                        <a:buNone/>
                      </a:pPr>
                      <a:r>
                        <a:rPr lang="en-GB" sz="1600" u="sng" dirty="0">
                          <a:solidFill>
                            <a:schemeClr val="dk1"/>
                          </a:solidFill>
                          <a:latin typeface="Basic"/>
                          <a:ea typeface="Basic"/>
                          <a:cs typeface="Basic"/>
                          <a:sym typeface="Basic"/>
                        </a:rPr>
                        <a:t>Homework</a:t>
                      </a:r>
                      <a:endParaRPr sz="1800" u="sng" dirty="0">
                        <a:solidFill>
                          <a:schemeClr val="dk1"/>
                        </a:solidFill>
                        <a:latin typeface="Basic"/>
                        <a:ea typeface="Basic"/>
                        <a:cs typeface="Basic"/>
                        <a:sym typeface="Basic"/>
                      </a:endParaRPr>
                    </a:p>
                    <a:p>
                      <a:pPr marL="0" marR="0" lvl="0" indent="0" algn="l" rtl="0">
                        <a:spcBef>
                          <a:spcPts val="0"/>
                        </a:spcBef>
                        <a:spcAft>
                          <a:spcPts val="0"/>
                        </a:spcAft>
                        <a:buNone/>
                      </a:pPr>
                      <a:r>
                        <a:rPr lang="en-GB" sz="1200" dirty="0">
                          <a:solidFill>
                            <a:schemeClr val="dk1"/>
                          </a:solidFill>
                          <a:latin typeface="Basic"/>
                          <a:ea typeface="Basic"/>
                          <a:cs typeface="Basic"/>
                          <a:sym typeface="Basic"/>
                        </a:rPr>
                        <a:t>Children will be given spellings practice and maths homework each week. They will also occasionally receive a topic or English piece of homework. Children should also aim to read for 15 minutes per day and complete reading plus. Homework is given pout on a Friday and is expected in on a Thursday. </a:t>
                      </a:r>
                      <a:endParaRPr dirty="0"/>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FFCC00">
                        <a:alpha val="35686"/>
                      </a:srgbClr>
                    </a:solidFill>
                  </a:tcPr>
                </a:tc>
                <a:extLst>
                  <a:ext uri="{0D108BD9-81ED-4DB2-BD59-A6C34878D82A}">
                    <a16:rowId xmlns:a16="http://schemas.microsoft.com/office/drawing/2014/main" val="10001"/>
                  </a:ext>
                </a:extLst>
              </a:tr>
            </a:tbl>
          </a:graphicData>
        </a:graphic>
      </p:graphicFrame>
      <p:pic>
        <p:nvPicPr>
          <p:cNvPr id="94" name="Google Shape;94;p1" descr="Queen of the Falls: Van Allsburg, Chris ..."/>
          <p:cNvPicPr preferRelativeResize="0"/>
          <p:nvPr/>
        </p:nvPicPr>
        <p:blipFill rotWithShape="1">
          <a:blip r:embed="rId4">
            <a:alphaModFix/>
          </a:blip>
          <a:srcRect t="13756" b="14174"/>
          <a:stretch/>
        </p:blipFill>
        <p:spPr>
          <a:xfrm>
            <a:off x="10446713" y="311175"/>
            <a:ext cx="1221950" cy="1761321"/>
          </a:xfrm>
          <a:prstGeom prst="rect">
            <a:avLst/>
          </a:prstGeom>
          <a:noFill/>
          <a:ln>
            <a:noFill/>
          </a:ln>
        </p:spPr>
      </p:pic>
      <p:pic>
        <p:nvPicPr>
          <p:cNvPr id="95" name="Google Shape;95;p1" descr="Good Night Stories for Rebel Girls: 100 ..."/>
          <p:cNvPicPr preferRelativeResize="0"/>
          <p:nvPr/>
        </p:nvPicPr>
        <p:blipFill rotWithShape="1">
          <a:blip r:embed="rId5">
            <a:alphaModFix/>
          </a:blip>
          <a:srcRect/>
          <a:stretch/>
        </p:blipFill>
        <p:spPr>
          <a:xfrm>
            <a:off x="10489876" y="2226400"/>
            <a:ext cx="1135620" cy="1569650"/>
          </a:xfrm>
          <a:prstGeom prst="rect">
            <a:avLst/>
          </a:prstGeom>
          <a:noFill/>
          <a:ln>
            <a:noFill/>
          </a:ln>
        </p:spPr>
      </p:pic>
      <p:sp>
        <p:nvSpPr>
          <p:cNvPr id="96" name="Google Shape;96;p1"/>
          <p:cNvSpPr txBox="1"/>
          <p:nvPr/>
        </p:nvSpPr>
        <p:spPr>
          <a:xfrm>
            <a:off x="0" y="767026"/>
            <a:ext cx="5828999" cy="156966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200" b="0" i="0" u="none" strike="noStrike" cap="none">
                <a:solidFill>
                  <a:schemeClr val="dk1"/>
                </a:solidFill>
                <a:latin typeface="Basic"/>
                <a:ea typeface="Basic"/>
                <a:cs typeface="Basic"/>
                <a:sym typeface="Basic"/>
              </a:rPr>
              <a:t>This term, pupils will explore:</a:t>
            </a:r>
            <a:endParaRPr/>
          </a:p>
          <a:p>
            <a:pPr marL="0" marR="0" lvl="0" indent="0" algn="l" rtl="0">
              <a:spcBef>
                <a:spcPts val="0"/>
              </a:spcBef>
              <a:spcAft>
                <a:spcPts val="0"/>
              </a:spcAft>
              <a:buNone/>
            </a:pPr>
            <a:r>
              <a:rPr lang="en-GB" sz="1200" b="1">
                <a:solidFill>
                  <a:schemeClr val="dk1"/>
                </a:solidFill>
                <a:latin typeface="Basic"/>
                <a:ea typeface="Basic"/>
                <a:cs typeface="Basic"/>
                <a:sym typeface="Basic"/>
              </a:rPr>
              <a:t>Domestic Church – </a:t>
            </a:r>
            <a:r>
              <a:rPr lang="en-GB" sz="1200">
                <a:solidFill>
                  <a:schemeClr val="dk1"/>
                </a:solidFill>
                <a:latin typeface="Basic"/>
                <a:ea typeface="Basic"/>
                <a:cs typeface="Basic"/>
                <a:sym typeface="Basic"/>
              </a:rPr>
              <a:t>Family &amp; Ourselves. Understanding identity through the question “Who am I?”</a:t>
            </a:r>
            <a:endParaRPr/>
          </a:p>
          <a:p>
            <a:pPr marL="0" marR="0" lvl="0" indent="0" algn="l" rtl="0">
              <a:spcBef>
                <a:spcPts val="0"/>
              </a:spcBef>
              <a:spcAft>
                <a:spcPts val="0"/>
              </a:spcAft>
              <a:buNone/>
            </a:pPr>
            <a:r>
              <a:rPr lang="en-GB" sz="1200" b="1">
                <a:solidFill>
                  <a:schemeClr val="dk1"/>
                </a:solidFill>
                <a:latin typeface="Basic"/>
                <a:ea typeface="Basic"/>
                <a:cs typeface="Basic"/>
                <a:sym typeface="Basic"/>
              </a:rPr>
              <a:t>Belonging &amp; Commitment - </a:t>
            </a:r>
            <a:r>
              <a:rPr lang="en-GB" sz="1200">
                <a:solidFill>
                  <a:schemeClr val="dk1"/>
                </a:solidFill>
                <a:latin typeface="Basic"/>
                <a:ea typeface="Basic"/>
                <a:cs typeface="Basic"/>
                <a:sym typeface="Basic"/>
              </a:rPr>
              <a:t>Exploring Baptism, Confirmation, and life choices such as marriage and service, with a focus on the importance of belonging and commitment.</a:t>
            </a:r>
            <a:endParaRPr/>
          </a:p>
          <a:p>
            <a:pPr marL="0" marR="0" lvl="0" indent="0" algn="l" rtl="0">
              <a:spcBef>
                <a:spcPts val="0"/>
              </a:spcBef>
              <a:spcAft>
                <a:spcPts val="0"/>
              </a:spcAft>
              <a:buNone/>
            </a:pPr>
            <a:r>
              <a:rPr lang="en-GB" sz="1200" b="1">
                <a:solidFill>
                  <a:schemeClr val="dk1"/>
                </a:solidFill>
                <a:latin typeface="Basic"/>
                <a:ea typeface="Basic"/>
                <a:cs typeface="Basic"/>
                <a:sym typeface="Basic"/>
              </a:rPr>
              <a:t>Advent &amp; Christmas – </a:t>
            </a:r>
            <a:r>
              <a:rPr lang="en-GB" sz="1200">
                <a:solidFill>
                  <a:schemeClr val="dk1"/>
                </a:solidFill>
                <a:latin typeface="Basic"/>
                <a:ea typeface="Basic"/>
                <a:cs typeface="Basic"/>
                <a:sym typeface="Basic"/>
              </a:rPr>
              <a:t>Loving Hope. Reflecting on what it means to live in hope as we wait in joyful expectation for Jesus, the promised one.</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623</Words>
  <Application>Microsoft Office PowerPoint</Application>
  <PresentationFormat>Widescreen</PresentationFormat>
  <Paragraphs>36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Play</vt:lpstr>
      <vt:lpstr>Arial</vt:lpstr>
      <vt:lpstr>Basic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Melissa Callender</dc:creator>
  <cp:lastModifiedBy>Natalie Highcock</cp:lastModifiedBy>
  <cp:revision>1</cp:revision>
  <dcterms:created xsi:type="dcterms:W3CDTF">2024-10-07T19:07:28Z</dcterms:created>
  <dcterms:modified xsi:type="dcterms:W3CDTF">2025-09-09T19:50:35Z</dcterms:modified>
</cp:coreProperties>
</file>