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FF"/>
    <a:srgbClr val="FFCC00"/>
    <a:srgbClr val="CCCCFF"/>
    <a:srgbClr val="FFCC99"/>
    <a:srgbClr val="99FFCC"/>
    <a:srgbClr val="FFCC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p:scale>
          <a:sx n="78" d="100"/>
          <a:sy n="78" d="100"/>
        </p:scale>
        <p:origin x="14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31AFE9-E039-4AF7-97F2-4B32812693E9}" type="datetimeFigureOut">
              <a:rPr lang="en-GB" smtClean="0"/>
              <a:t>08/10/2024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8B2D07C-B6C5-4325-BF93-E691B7CF7289}" type="slidenum">
              <a:rPr lang="en-GB" smtClean="0"/>
              <a:t>‹#›</a:t>
            </a:fld>
            <a:endParaRPr lang="en-GB"/>
          </a:p>
        </p:txBody>
      </p:sp>
    </p:spTree>
    <p:extLst>
      <p:ext uri="{BB962C8B-B14F-4D97-AF65-F5344CB8AC3E}">
        <p14:creationId xmlns:p14="http://schemas.microsoft.com/office/powerpoint/2010/main" val="2865972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48B2D07C-B6C5-4325-BF93-E691B7CF7289}" type="slidenum">
              <a:rPr lang="en-GB" smtClean="0"/>
              <a:t>1</a:t>
            </a:fld>
            <a:endParaRPr lang="en-GB"/>
          </a:p>
        </p:txBody>
      </p:sp>
    </p:spTree>
    <p:extLst>
      <p:ext uri="{BB962C8B-B14F-4D97-AF65-F5344CB8AC3E}">
        <p14:creationId xmlns:p14="http://schemas.microsoft.com/office/powerpoint/2010/main" val="6901471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70E77-98F3-1555-26BC-021994F1CFC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B507CD0-8825-58C3-EAC4-A14AA65C9B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F96F4F-9D37-CF96-617A-9EC43E9529C3}"/>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60350679-3133-930B-5934-8AFEA22CF79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17EADF-D87D-6DA2-C0ED-37554707E36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891039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8CE2-AAC7-DA91-D2E6-D7F811A0DB6D}"/>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E7205C7-5099-4350-8D99-52382215B5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389E5E-7E12-CEF5-E380-FC7049534306}"/>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C5CAFB7C-C8F7-E239-375D-7CB45A4A59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DE88AE8-CDEC-C536-5AC1-82B0F32EEE5F}"/>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51413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BBA880A-FCBB-DE20-5256-7316838286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E207E1C-2CDF-CEDD-EC24-DCCB64AFE1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E2356-351B-55DA-F79B-39036C15FB68}"/>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6493C7E1-14EA-BE49-EAD7-D46763C8119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80098D0-AFB2-8A99-10E3-753B9809FC0E}"/>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53950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A4787F-10E0-60E4-BBBB-EC2004ADC37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10325CC-D5F8-E86C-0D50-73918127E7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E74BC0-56E6-9121-6BC6-F092B87ED91D}"/>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380856CE-376F-CE80-7543-35E46C1F00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60202D8-DAE9-13AC-C351-3C78C2209855}"/>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915920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D9705-B8BA-D9C3-D0BD-F5BA4864123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20225FB-ABFF-E4F6-EED6-CB9C83D59C5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6279A1-9E68-6447-4977-14FEA644F880}"/>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CE115EB3-A4A1-40FA-A9DD-C79BA3EC64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75FB7C2-1282-235A-7297-41EE00E3798C}"/>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512392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19802-68A8-4BDC-6DC8-834C11D013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0E839E3-D81E-4E7F-D305-4FE0FD8FE28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BC51CDE0-47CE-E7B5-0F59-1A0B461BED3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A6C279A-198F-F0C6-1346-AFF2B18315CA}"/>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6" name="Footer Placeholder 5">
            <a:extLst>
              <a:ext uri="{FF2B5EF4-FFF2-40B4-BE49-F238E27FC236}">
                <a16:creationId xmlns:a16="http://schemas.microsoft.com/office/drawing/2014/main" id="{4D2B1852-19D5-5849-EFF7-6B4476DEAD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331343-497C-E354-EA4A-1B8D27EB5716}"/>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915573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7B071-B745-FDDF-5A49-98DF1560D59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F55DB5-C6A4-3C8B-BAB7-3F56AA173CF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2DF4B0-87C9-168A-0042-19D50E1659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E43000-13D6-2A66-E7D5-8127270189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A130782-C275-90E5-D541-7B2CE446762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99ACDDC4-CB45-F04A-A342-9C5712A45A0C}"/>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8" name="Footer Placeholder 7">
            <a:extLst>
              <a:ext uri="{FF2B5EF4-FFF2-40B4-BE49-F238E27FC236}">
                <a16:creationId xmlns:a16="http://schemas.microsoft.com/office/drawing/2014/main" id="{927580B0-2071-BD17-29CD-7578A2A8E5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537F257-EE30-952B-2E81-BDC964667594}"/>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1626396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B1DAF-5761-22D0-3103-41AD202A37E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96E8FEB-8A46-EDA6-E0F2-F269D6E18A01}"/>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4" name="Footer Placeholder 3">
            <a:extLst>
              <a:ext uri="{FF2B5EF4-FFF2-40B4-BE49-F238E27FC236}">
                <a16:creationId xmlns:a16="http://schemas.microsoft.com/office/drawing/2014/main" id="{ABAB4EC6-8D8F-A3F9-688B-F04DB82D8C5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0B779BC-FF87-CA42-B030-B3D1C67155AD}"/>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94386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4CB8A-2066-54F6-865E-D00495870635}"/>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3" name="Footer Placeholder 2">
            <a:extLst>
              <a:ext uri="{FF2B5EF4-FFF2-40B4-BE49-F238E27FC236}">
                <a16:creationId xmlns:a16="http://schemas.microsoft.com/office/drawing/2014/main" id="{D4F468CE-4434-E9CE-8880-2EB5BEB08FC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73B756-80DF-8572-AAF3-C212B8F5E60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4195874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4100-7282-F355-837F-4718BFC7D2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07FAF32-6FC0-2241-C1AC-47CE8C0268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6F0B981-3335-769B-336C-49B43CAD7C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E51B8-1C5A-E1B4-5E56-872446A0C32C}"/>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6" name="Footer Placeholder 5">
            <a:extLst>
              <a:ext uri="{FF2B5EF4-FFF2-40B4-BE49-F238E27FC236}">
                <a16:creationId xmlns:a16="http://schemas.microsoft.com/office/drawing/2014/main" id="{20BE2547-809C-608A-C5C0-DD85CF3B40A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40E6491-F857-622D-06A5-A87B7E758E40}"/>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21654380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9AB8D-E556-8D27-D526-FAA2912B5C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B2258DF-F6A9-B925-87B4-E6BB86889D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849351-79E2-4AE8-50B2-127397041D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B17AEC-6901-9834-1315-12630FB03418}"/>
              </a:ext>
            </a:extLst>
          </p:cNvPr>
          <p:cNvSpPr>
            <a:spLocks noGrp="1"/>
          </p:cNvSpPr>
          <p:nvPr>
            <p:ph type="dt" sz="half" idx="10"/>
          </p:nvPr>
        </p:nvSpPr>
        <p:spPr/>
        <p:txBody>
          <a:bodyPr/>
          <a:lstStyle/>
          <a:p>
            <a:fld id="{94586E5C-043D-4F89-B28D-90EC241E3D2F}" type="datetimeFigureOut">
              <a:rPr lang="en-GB" smtClean="0"/>
              <a:t>08/10/2024</a:t>
            </a:fld>
            <a:endParaRPr lang="en-GB"/>
          </a:p>
        </p:txBody>
      </p:sp>
      <p:sp>
        <p:nvSpPr>
          <p:cNvPr id="6" name="Footer Placeholder 5">
            <a:extLst>
              <a:ext uri="{FF2B5EF4-FFF2-40B4-BE49-F238E27FC236}">
                <a16:creationId xmlns:a16="http://schemas.microsoft.com/office/drawing/2014/main" id="{82E2EE53-BA5B-7868-3514-C15AF0E064D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CA51A7-B915-5408-250D-2F6D14B0BDA1}"/>
              </a:ext>
            </a:extLst>
          </p:cNvPr>
          <p:cNvSpPr>
            <a:spLocks noGrp="1"/>
          </p:cNvSpPr>
          <p:nvPr>
            <p:ph type="sldNum" sz="quarter" idx="12"/>
          </p:nvPr>
        </p:nvSpPr>
        <p:spPr/>
        <p:txBody>
          <a:bodyPr/>
          <a:lstStyle/>
          <a:p>
            <a:fld id="{183C6F9E-674A-4FA4-A89A-50A1D7B80EA0}" type="slidenum">
              <a:rPr lang="en-GB" smtClean="0"/>
              <a:t>‹#›</a:t>
            </a:fld>
            <a:endParaRPr lang="en-GB"/>
          </a:p>
        </p:txBody>
      </p:sp>
    </p:spTree>
    <p:extLst>
      <p:ext uri="{BB962C8B-B14F-4D97-AF65-F5344CB8AC3E}">
        <p14:creationId xmlns:p14="http://schemas.microsoft.com/office/powerpoint/2010/main" val="391219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A1E9FE-C034-6CDA-1F11-B285366B06D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C3314E7-DFE2-6DE4-2DDE-07C00B288E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DE05DA-FA0A-1DFC-FC64-C9BDD03C323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4586E5C-043D-4F89-B28D-90EC241E3D2F}" type="datetimeFigureOut">
              <a:rPr lang="en-GB" smtClean="0"/>
              <a:t>08/10/2024</a:t>
            </a:fld>
            <a:endParaRPr lang="en-GB"/>
          </a:p>
        </p:txBody>
      </p:sp>
      <p:sp>
        <p:nvSpPr>
          <p:cNvPr id="5" name="Footer Placeholder 4">
            <a:extLst>
              <a:ext uri="{FF2B5EF4-FFF2-40B4-BE49-F238E27FC236}">
                <a16:creationId xmlns:a16="http://schemas.microsoft.com/office/drawing/2014/main" id="{831F8C91-F092-3353-0047-5B515522D8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0B3AA9F-BF6A-88AA-D9A4-3FC4701B434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83C6F9E-674A-4FA4-A89A-50A1D7B80EA0}" type="slidenum">
              <a:rPr lang="en-GB" smtClean="0"/>
              <a:t>‹#›</a:t>
            </a:fld>
            <a:endParaRPr lang="en-GB"/>
          </a:p>
        </p:txBody>
      </p:sp>
    </p:spTree>
    <p:extLst>
      <p:ext uri="{BB962C8B-B14F-4D97-AF65-F5344CB8AC3E}">
        <p14:creationId xmlns:p14="http://schemas.microsoft.com/office/powerpoint/2010/main" val="36550194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6BC221CA-26E0-2571-FD1B-699903AF7A20}"/>
              </a:ext>
            </a:extLst>
          </p:cNvPr>
          <p:cNvGraphicFramePr>
            <a:graphicFrameLocks noGrp="1"/>
          </p:cNvGraphicFramePr>
          <p:nvPr>
            <p:extLst>
              <p:ext uri="{D42A27DB-BD31-4B8C-83A1-F6EECF244321}">
                <p14:modId xmlns:p14="http://schemas.microsoft.com/office/powerpoint/2010/main" val="1777426889"/>
              </p:ext>
            </p:extLst>
          </p:nvPr>
        </p:nvGraphicFramePr>
        <p:xfrm>
          <a:off x="65314" y="490605"/>
          <a:ext cx="11938604" cy="3651251"/>
        </p:xfrm>
        <a:graphic>
          <a:graphicData uri="http://schemas.openxmlformats.org/drawingml/2006/table">
            <a:tbl>
              <a:tblPr firstRow="1" bandRow="1">
                <a:tableStyleId>{5C22544A-7EE6-4342-B048-85BDC9FD1C3A}</a:tableStyleId>
              </a:tblPr>
              <a:tblGrid>
                <a:gridCol w="5969302">
                  <a:extLst>
                    <a:ext uri="{9D8B030D-6E8A-4147-A177-3AD203B41FA5}">
                      <a16:colId xmlns:a16="http://schemas.microsoft.com/office/drawing/2014/main" val="1655572650"/>
                    </a:ext>
                  </a:extLst>
                </a:gridCol>
                <a:gridCol w="5969302">
                  <a:extLst>
                    <a:ext uri="{9D8B030D-6E8A-4147-A177-3AD203B41FA5}">
                      <a16:colId xmlns:a16="http://schemas.microsoft.com/office/drawing/2014/main" val="2249159543"/>
                    </a:ext>
                  </a:extLst>
                </a:gridCol>
              </a:tblGrid>
              <a:tr h="2035811">
                <a:tc>
                  <a:txBody>
                    <a:bodyPr/>
                    <a:lstStyle/>
                    <a:p>
                      <a:r>
                        <a:rPr lang="en-GB" u="sng" dirty="0">
                          <a:solidFill>
                            <a:schemeClr val="tx1"/>
                          </a:solidFill>
                          <a:latin typeface="Letter-join Basic 36" panose="02000505000000020003" pitchFamily="50" charset="0"/>
                        </a:rPr>
                        <a:t>RE</a:t>
                      </a:r>
                    </a:p>
                    <a:p>
                      <a:endParaRPr lang="en-GB" sz="1800" dirty="0">
                        <a:solidFill>
                          <a:schemeClr val="tx1"/>
                        </a:solidFill>
                        <a:latin typeface="Letter-join Basic 36" panose="02000505000000020003" pitchFamily="50" charset="0"/>
                      </a:endParaRPr>
                    </a:p>
                    <a:p>
                      <a:r>
                        <a:rPr lang="en-GB" sz="1200" b="0" dirty="0">
                          <a:solidFill>
                            <a:schemeClr val="tx1"/>
                          </a:solidFill>
                          <a:latin typeface="Letter-join Basic 36" panose="02000505000000020003" pitchFamily="50" charset="0"/>
                        </a:rPr>
                        <a:t>Children know that it is in the love of a family that Christians first experience the reality of Church.  They will deepen this understanding by learning and understanding more about God’s love and care of people and that His love is unconditional and never ending. Children will explore scripture and have opportunities to link these beliefs with their own lives.</a:t>
                      </a:r>
                    </a:p>
                    <a:p>
                      <a:endParaRPr lang="en-GB" b="0" u="sng" dirty="0">
                        <a:solidFill>
                          <a:schemeClr val="tx1"/>
                        </a:solidFill>
                        <a:latin typeface="Letter-join Basic 36" panose="0200050500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r>
                        <a:rPr lang="en-GB" b="0" u="sng" dirty="0">
                          <a:solidFill>
                            <a:schemeClr val="tx1"/>
                          </a:solidFill>
                          <a:latin typeface="Letter-join Basic 36" panose="02000505000000020003" pitchFamily="50" charset="0"/>
                        </a:rPr>
                        <a:t>Writing</a:t>
                      </a:r>
                    </a:p>
                    <a:p>
                      <a:endParaRPr lang="en-GB" dirty="0">
                        <a:solidFill>
                          <a:schemeClr val="tx1"/>
                        </a:solidFill>
                        <a:latin typeface="Letter-join Basic 36" panose="02000505000000020003" pitchFamily="50" charset="0"/>
                      </a:endParaRPr>
                    </a:p>
                    <a:p>
                      <a:r>
                        <a:rPr lang="en-GB" sz="1200" b="0" dirty="0">
                          <a:solidFill>
                            <a:schemeClr val="tx1"/>
                          </a:solidFill>
                          <a:latin typeface="Letter-join Basic 36" panose="02000505000000020003" pitchFamily="50" charset="0"/>
                        </a:rPr>
                        <a:t>Using the text, </a:t>
                      </a:r>
                      <a:r>
                        <a:rPr lang="en-GB" sz="1200" b="0" i="1" dirty="0">
                          <a:solidFill>
                            <a:schemeClr val="tx1"/>
                          </a:solidFill>
                          <a:latin typeface="Letter-join Basic 36" panose="02000505000000020003" pitchFamily="50" charset="0"/>
                        </a:rPr>
                        <a:t>Star of Fear, Star of Hope</a:t>
                      </a:r>
                      <a:r>
                        <a:rPr lang="en-GB" sz="1200" b="0" dirty="0">
                          <a:solidFill>
                            <a:schemeClr val="tx1"/>
                          </a:solidFill>
                          <a:latin typeface="Letter-join Basic 36" panose="02000505000000020003" pitchFamily="50" charset="0"/>
                        </a:rPr>
                        <a:t>, children </a:t>
                      </a:r>
                    </a:p>
                    <a:p>
                      <a:r>
                        <a:rPr lang="en-GB" sz="1200" b="0" dirty="0">
                          <a:solidFill>
                            <a:schemeClr val="tx1"/>
                          </a:solidFill>
                          <a:latin typeface="Letter-join Basic 36" panose="02000505000000020003" pitchFamily="50" charset="0"/>
                        </a:rPr>
                        <a:t>will have opportunities to work on using cohesive </a:t>
                      </a:r>
                    </a:p>
                    <a:p>
                      <a:r>
                        <a:rPr lang="en-GB" sz="1200" b="0" dirty="0">
                          <a:solidFill>
                            <a:schemeClr val="tx1"/>
                          </a:solidFill>
                          <a:latin typeface="Letter-join Basic 36" panose="02000505000000020003" pitchFamily="50" charset="0"/>
                        </a:rPr>
                        <a:t>devices. These are words or phrases that help  link </a:t>
                      </a:r>
                    </a:p>
                    <a:p>
                      <a:r>
                        <a:rPr lang="en-GB" sz="1200" b="0" dirty="0">
                          <a:solidFill>
                            <a:schemeClr val="tx1"/>
                          </a:solidFill>
                          <a:latin typeface="Letter-join Basic 36" panose="02000505000000020003" pitchFamily="50" charset="0"/>
                        </a:rPr>
                        <a:t>ideas in writing, making it easier to follow. Children</a:t>
                      </a:r>
                    </a:p>
                    <a:p>
                      <a:r>
                        <a:rPr lang="en-GB" sz="1200" b="0" dirty="0">
                          <a:solidFill>
                            <a:schemeClr val="tx1"/>
                          </a:solidFill>
                          <a:latin typeface="Letter-join Basic 36" panose="02000505000000020003" pitchFamily="50" charset="0"/>
                        </a:rPr>
                        <a:t>will learn to use things like pronouns, conjunctions </a:t>
                      </a:r>
                    </a:p>
                    <a:p>
                      <a:r>
                        <a:rPr lang="en-GB" sz="1200" b="0" dirty="0">
                          <a:solidFill>
                            <a:schemeClr val="tx1"/>
                          </a:solidFill>
                          <a:latin typeface="Letter-join Basic 36" panose="02000505000000020003" pitchFamily="50" charset="0"/>
                        </a:rPr>
                        <a:t>(e.g., </a:t>
                      </a:r>
                      <a:r>
                        <a:rPr lang="en-GB" sz="1200" b="0" i="1" dirty="0">
                          <a:solidFill>
                            <a:schemeClr val="tx1"/>
                          </a:solidFill>
                          <a:latin typeface="Letter-join Basic 36" panose="02000505000000020003" pitchFamily="50" charset="0"/>
                        </a:rPr>
                        <a:t>and, because</a:t>
                      </a:r>
                      <a:r>
                        <a:rPr lang="en-GB" sz="1200" b="0" dirty="0">
                          <a:solidFill>
                            <a:schemeClr val="tx1"/>
                          </a:solidFill>
                          <a:latin typeface="Letter-join Basic 36" panose="02000505000000020003" pitchFamily="50" charset="0"/>
                        </a:rPr>
                        <a:t>), and time adverbials (e.g., </a:t>
                      </a:r>
                      <a:r>
                        <a:rPr lang="en-GB" sz="1200" b="0" i="1" dirty="0">
                          <a:solidFill>
                            <a:schemeClr val="tx1"/>
                          </a:solidFill>
                          <a:latin typeface="Letter-join Basic 36" panose="02000505000000020003" pitchFamily="50" charset="0"/>
                        </a:rPr>
                        <a:t>then,</a:t>
                      </a:r>
                    </a:p>
                    <a:p>
                      <a:r>
                        <a:rPr lang="en-GB" sz="1200" b="0" i="1" dirty="0">
                          <a:solidFill>
                            <a:schemeClr val="tx1"/>
                          </a:solidFill>
                          <a:latin typeface="Letter-join Basic 36" panose="02000505000000020003" pitchFamily="50" charset="0"/>
                        </a:rPr>
                        <a:t>next</a:t>
                      </a:r>
                      <a:r>
                        <a:rPr lang="en-GB" sz="1200" b="0" dirty="0">
                          <a:solidFill>
                            <a:schemeClr val="tx1"/>
                          </a:solidFill>
                          <a:latin typeface="Letter-join Basic 36" panose="02000505000000020003" pitchFamily="50" charset="0"/>
                        </a:rPr>
                        <a:t>) to create smoother, more connected sentences.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91993705"/>
                  </a:ext>
                </a:extLst>
              </a:tr>
              <a:tr h="1504730">
                <a:tc>
                  <a:txBody>
                    <a:bodyPr/>
                    <a:lstStyle/>
                    <a:p>
                      <a:r>
                        <a:rPr lang="en-GB" u="sng" dirty="0">
                          <a:solidFill>
                            <a:schemeClr val="tx1"/>
                          </a:solidFill>
                          <a:latin typeface="Letter-join Basic 36" panose="02000505000000020003" pitchFamily="50" charset="0"/>
                        </a:rPr>
                        <a:t>Maths</a:t>
                      </a:r>
                    </a:p>
                    <a:p>
                      <a:endParaRPr lang="en-GB" sz="1200" dirty="0">
                        <a:solidFill>
                          <a:schemeClr val="tx1"/>
                        </a:solidFill>
                        <a:latin typeface="Letter-join Basic 36" panose="02000505000000020003" pitchFamily="50" charset="0"/>
                      </a:endParaRPr>
                    </a:p>
                    <a:p>
                      <a:r>
                        <a:rPr lang="en-GB" sz="1200" dirty="0">
                          <a:solidFill>
                            <a:schemeClr val="tx1"/>
                          </a:solidFill>
                          <a:latin typeface="Letter-join Basic 36" panose="02000505000000020003" pitchFamily="50" charset="0"/>
                        </a:rPr>
                        <a:t>In the Year 6 maths unit on place value and the four operations, students deepen their understanding of large numbers, including decimals, and how to manipulate them through addition, subtraction, multiplication, and division. They also learn to apply these operations in problem-solving contexts, using strategies like long division and multi-step calculations.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FF"/>
                    </a:solidFill>
                  </a:tcPr>
                </a:tc>
                <a:tc>
                  <a:txBody>
                    <a:bodyPr/>
                    <a:lstStyle/>
                    <a:p>
                      <a:r>
                        <a:rPr lang="en-GB" sz="1600" u="sng" dirty="0">
                          <a:solidFill>
                            <a:schemeClr val="tx1"/>
                          </a:solidFill>
                          <a:latin typeface="Letter-join Basic 36" panose="02000505000000020003" pitchFamily="50" charset="0"/>
                        </a:rPr>
                        <a:t>Reading</a:t>
                      </a:r>
                      <a:endParaRPr lang="en-GB" sz="1200" u="sng" dirty="0">
                        <a:solidFill>
                          <a:schemeClr val="tx1"/>
                        </a:solidFill>
                        <a:latin typeface="Letter-join Basic 36" panose="02000505000000020003" pitchFamily="50" charset="0"/>
                      </a:endParaRPr>
                    </a:p>
                    <a:p>
                      <a:endParaRPr lang="en-GB" sz="1200" dirty="0">
                        <a:solidFill>
                          <a:schemeClr val="tx1"/>
                        </a:solidFill>
                        <a:latin typeface="Letter-join Basic 36" panose="02000505000000020003" pitchFamily="50" charset="0"/>
                      </a:endParaRPr>
                    </a:p>
                    <a:p>
                      <a:r>
                        <a:rPr lang="en-GB" sz="1200" b="0" dirty="0">
                          <a:solidFill>
                            <a:schemeClr val="tx1"/>
                          </a:solidFill>
                          <a:latin typeface="Letter-join Basic 36" panose="02000505000000020003" pitchFamily="50" charset="0"/>
                        </a:rPr>
                        <a:t>Using the text, </a:t>
                      </a:r>
                      <a:r>
                        <a:rPr lang="en-GB" sz="1200" b="0" i="1" dirty="0">
                          <a:solidFill>
                            <a:schemeClr val="tx1"/>
                          </a:solidFill>
                          <a:latin typeface="Letter-join Basic 36" panose="02000505000000020003" pitchFamily="50" charset="0"/>
                        </a:rPr>
                        <a:t>When we were Warriors</a:t>
                      </a:r>
                      <a:r>
                        <a:rPr lang="en-GB" sz="1200" b="0" dirty="0">
                          <a:solidFill>
                            <a:schemeClr val="tx1"/>
                          </a:solidFill>
                          <a:latin typeface="Letter-join Basic 36" panose="02000505000000020003" pitchFamily="50" charset="0"/>
                        </a:rPr>
                        <a:t>, children will develop </a:t>
                      </a:r>
                    </a:p>
                    <a:p>
                      <a:r>
                        <a:rPr lang="en-GB" sz="1200" b="0" dirty="0">
                          <a:solidFill>
                            <a:schemeClr val="tx1"/>
                          </a:solidFill>
                          <a:latin typeface="Letter-join Basic 36" panose="02000505000000020003" pitchFamily="50" charset="0"/>
                        </a:rPr>
                        <a:t>their inference  skills by reading between the lines to understand</a:t>
                      </a:r>
                    </a:p>
                    <a:p>
                      <a:r>
                        <a:rPr lang="en-GB" sz="1200" b="0" dirty="0">
                          <a:solidFill>
                            <a:schemeClr val="tx1"/>
                          </a:solidFill>
                          <a:latin typeface="Letter-join Basic 36" panose="02000505000000020003" pitchFamily="50" charset="0"/>
                        </a:rPr>
                        <a:t>information that isn't directly stated in a text. They use clues </a:t>
                      </a:r>
                    </a:p>
                    <a:p>
                      <a:r>
                        <a:rPr lang="en-GB" sz="1200" b="0" dirty="0">
                          <a:solidFill>
                            <a:schemeClr val="tx1"/>
                          </a:solidFill>
                          <a:latin typeface="Letter-join Basic 36" panose="02000505000000020003" pitchFamily="50" charset="0"/>
                        </a:rPr>
                        <a:t>from the text and their own background knowledge to interpret </a:t>
                      </a:r>
                    </a:p>
                    <a:p>
                      <a:r>
                        <a:rPr lang="en-GB" sz="1200" b="0" dirty="0">
                          <a:solidFill>
                            <a:schemeClr val="tx1"/>
                          </a:solidFill>
                          <a:latin typeface="Letter-join Basic 36" panose="02000505000000020003" pitchFamily="50" charset="0"/>
                        </a:rPr>
                        <a:t>characters’ feelings, motives, and underlying  themes.</a:t>
                      </a:r>
                    </a:p>
                    <a:p>
                      <a:endParaRPr lang="en-GB" sz="1200" dirty="0">
                        <a:solidFill>
                          <a:schemeClr val="tx1"/>
                        </a:solidFill>
                        <a:latin typeface="Letter-join Basic 36" panose="02000505000000020003"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2320093191"/>
                  </a:ext>
                </a:extLst>
              </a:tr>
            </a:tbl>
          </a:graphicData>
        </a:graphic>
      </p:graphicFrame>
      <p:pic>
        <p:nvPicPr>
          <p:cNvPr id="6" name="Picture 5" descr="A book cover with a child running on rocks&#10;&#10;Description automatically generated">
            <a:extLst>
              <a:ext uri="{FF2B5EF4-FFF2-40B4-BE49-F238E27FC236}">
                <a16:creationId xmlns:a16="http://schemas.microsoft.com/office/drawing/2014/main" id="{5DA68E66-1CEB-63D4-2559-A022EBB3BF1F}"/>
              </a:ext>
            </a:extLst>
          </p:cNvPr>
          <p:cNvPicPr>
            <a:picLocks noChangeAspect="1"/>
          </p:cNvPicPr>
          <p:nvPr/>
        </p:nvPicPr>
        <p:blipFill>
          <a:blip r:embed="rId3"/>
          <a:stretch>
            <a:fillRect/>
          </a:stretch>
        </p:blipFill>
        <p:spPr>
          <a:xfrm>
            <a:off x="10781090" y="2545456"/>
            <a:ext cx="1155096" cy="1510168"/>
          </a:xfrm>
          <a:prstGeom prst="rect">
            <a:avLst/>
          </a:prstGeom>
        </p:spPr>
      </p:pic>
      <p:pic>
        <p:nvPicPr>
          <p:cNvPr id="8" name="Picture 7" descr="A book cover with a couple of people walking on a street&#10;&#10;Description automatically generated">
            <a:extLst>
              <a:ext uri="{FF2B5EF4-FFF2-40B4-BE49-F238E27FC236}">
                <a16:creationId xmlns:a16="http://schemas.microsoft.com/office/drawing/2014/main" id="{786E7D04-A5D8-CEBC-B64E-EE70A50BEFDF}"/>
              </a:ext>
            </a:extLst>
          </p:cNvPr>
          <p:cNvPicPr>
            <a:picLocks noChangeAspect="1"/>
          </p:cNvPicPr>
          <p:nvPr/>
        </p:nvPicPr>
        <p:blipFill>
          <a:blip r:embed="rId4"/>
          <a:srcRect l="15346" t="21096" r="14981" b="20792"/>
          <a:stretch/>
        </p:blipFill>
        <p:spPr>
          <a:xfrm>
            <a:off x="9846128" y="641885"/>
            <a:ext cx="2090057" cy="1789780"/>
          </a:xfrm>
          <a:prstGeom prst="rect">
            <a:avLst/>
          </a:prstGeom>
        </p:spPr>
      </p:pic>
      <p:sp>
        <p:nvSpPr>
          <p:cNvPr id="9" name="TextBox 8">
            <a:extLst>
              <a:ext uri="{FF2B5EF4-FFF2-40B4-BE49-F238E27FC236}">
                <a16:creationId xmlns:a16="http://schemas.microsoft.com/office/drawing/2014/main" id="{93FD9033-A1C3-CDA0-CD43-4EE96EF5D7E1}"/>
              </a:ext>
            </a:extLst>
          </p:cNvPr>
          <p:cNvSpPr txBox="1"/>
          <p:nvPr/>
        </p:nvSpPr>
        <p:spPr>
          <a:xfrm>
            <a:off x="277586" y="89642"/>
            <a:ext cx="11584213" cy="369332"/>
          </a:xfrm>
          <a:prstGeom prst="rect">
            <a:avLst/>
          </a:prstGeom>
          <a:noFill/>
        </p:spPr>
        <p:txBody>
          <a:bodyPr wrap="square" rtlCol="0">
            <a:spAutoFit/>
          </a:bodyPr>
          <a:lstStyle/>
          <a:p>
            <a:pPr algn="ctr"/>
            <a:r>
              <a:rPr lang="en-GB" b="1" dirty="0">
                <a:latin typeface="Letter-join Basic 36" panose="02000505000000020003" pitchFamily="50" charset="0"/>
              </a:rPr>
              <a:t>Year 6 Autumn 1 Curriculum Overview</a:t>
            </a:r>
          </a:p>
        </p:txBody>
      </p:sp>
      <p:pic>
        <p:nvPicPr>
          <p:cNvPr id="3" name="Picture 2" descr="A heart with a cross in it">
            <a:extLst>
              <a:ext uri="{FF2B5EF4-FFF2-40B4-BE49-F238E27FC236}">
                <a16:creationId xmlns:a16="http://schemas.microsoft.com/office/drawing/2014/main" id="{01E8E8C0-329E-84ED-D8A5-B2BA1653DE4E}"/>
              </a:ext>
            </a:extLst>
          </p:cNvPr>
          <p:cNvPicPr>
            <a:picLocks noChangeAspect="1"/>
          </p:cNvPicPr>
          <p:nvPr/>
        </p:nvPicPr>
        <p:blipFill>
          <a:blip r:embed="rId5">
            <a:alphaModFix amt="22000"/>
          </a:blip>
          <a:stretch>
            <a:fillRect/>
          </a:stretch>
        </p:blipFill>
        <p:spPr>
          <a:xfrm>
            <a:off x="188082" y="641885"/>
            <a:ext cx="5828999" cy="1966845"/>
          </a:xfrm>
          <a:prstGeom prst="rect">
            <a:avLst/>
          </a:prstGeom>
        </p:spPr>
      </p:pic>
      <p:graphicFrame>
        <p:nvGraphicFramePr>
          <p:cNvPr id="5" name="Table 4">
            <a:extLst>
              <a:ext uri="{FF2B5EF4-FFF2-40B4-BE49-F238E27FC236}">
                <a16:creationId xmlns:a16="http://schemas.microsoft.com/office/drawing/2014/main" id="{0AF1211F-549C-CA02-AA6D-55A02AA48292}"/>
              </a:ext>
            </a:extLst>
          </p:cNvPr>
          <p:cNvGraphicFramePr>
            <a:graphicFrameLocks noGrp="1"/>
          </p:cNvGraphicFramePr>
          <p:nvPr>
            <p:extLst>
              <p:ext uri="{D42A27DB-BD31-4B8C-83A1-F6EECF244321}">
                <p14:modId xmlns:p14="http://schemas.microsoft.com/office/powerpoint/2010/main" val="3917191740"/>
              </p:ext>
            </p:extLst>
          </p:nvPr>
        </p:nvGraphicFramePr>
        <p:xfrm>
          <a:off x="65314" y="4141856"/>
          <a:ext cx="11938604" cy="1180170"/>
        </p:xfrm>
        <a:graphic>
          <a:graphicData uri="http://schemas.openxmlformats.org/drawingml/2006/table">
            <a:tbl>
              <a:tblPr firstRow="1" bandRow="1">
                <a:tableStyleId>{5C22544A-7EE6-4342-B048-85BDC9FD1C3A}</a:tableStyleId>
              </a:tblPr>
              <a:tblGrid>
                <a:gridCol w="5969302">
                  <a:extLst>
                    <a:ext uri="{9D8B030D-6E8A-4147-A177-3AD203B41FA5}">
                      <a16:colId xmlns:a16="http://schemas.microsoft.com/office/drawing/2014/main" val="4026048045"/>
                    </a:ext>
                  </a:extLst>
                </a:gridCol>
                <a:gridCol w="5969302">
                  <a:extLst>
                    <a:ext uri="{9D8B030D-6E8A-4147-A177-3AD203B41FA5}">
                      <a16:colId xmlns:a16="http://schemas.microsoft.com/office/drawing/2014/main" val="569779709"/>
                    </a:ext>
                  </a:extLst>
                </a:gridCol>
              </a:tblGrid>
              <a:tr h="1180170">
                <a:tc>
                  <a:txBody>
                    <a:bodyPr/>
                    <a:lstStyle/>
                    <a:p>
                      <a:r>
                        <a:rPr lang="en-GB" b="0" u="sng" dirty="0">
                          <a:solidFill>
                            <a:schemeClr val="tx1"/>
                          </a:solidFill>
                          <a:latin typeface="Letter-join Basic 36" panose="02000505000000020003" pitchFamily="50" charset="0"/>
                        </a:rPr>
                        <a:t>Geography</a:t>
                      </a:r>
                    </a:p>
                    <a:p>
                      <a:r>
                        <a:rPr lang="en-GB" sz="1200" b="0" dirty="0">
                          <a:solidFill>
                            <a:schemeClr val="tx1"/>
                          </a:solidFill>
                          <a:latin typeface="Letter-join Basic 36" panose="02000505000000020003" pitchFamily="50" charset="0"/>
                        </a:rPr>
                        <a:t>In this geography unit, Year 6 students will compare the port cities of Liverpool, Widnes, and Rotterdam, exploring their historical and economic importance. They will examine how these cities developed around their waterways, the industries they support, and the impact of these industries on the environment.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r>
                        <a:rPr lang="en-GB" b="0" u="sng" dirty="0">
                          <a:solidFill>
                            <a:schemeClr val="tx1"/>
                          </a:solidFill>
                          <a:latin typeface="Letter-join Basic 36" panose="02000505000000020003" pitchFamily="50" charset="0"/>
                        </a:rPr>
                        <a:t>Art</a:t>
                      </a:r>
                    </a:p>
                    <a:p>
                      <a:r>
                        <a:rPr lang="en-GB" sz="1200" b="0" dirty="0">
                          <a:solidFill>
                            <a:schemeClr val="tx1"/>
                          </a:solidFill>
                          <a:latin typeface="Letter-join Basic 36" panose="02000505000000020003" pitchFamily="50" charset="0"/>
                        </a:rPr>
                        <a:t>From the Ancient Maya to modern-day street art, children look at how artists convey a message. Exploring imagery, symbols, expressive mark making, and ‘chiaroscuro’ children consider audience and impact to create powerful drawings to make their voices heard.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CC"/>
                    </a:solidFill>
                  </a:tcPr>
                </a:tc>
                <a:extLst>
                  <a:ext uri="{0D108BD9-81ED-4DB2-BD59-A6C34878D82A}">
                    <a16:rowId xmlns:a16="http://schemas.microsoft.com/office/drawing/2014/main" val="3103969381"/>
                  </a:ext>
                </a:extLst>
              </a:tr>
            </a:tbl>
          </a:graphicData>
        </a:graphic>
      </p:graphicFrame>
      <p:graphicFrame>
        <p:nvGraphicFramePr>
          <p:cNvPr id="7" name="Table 6">
            <a:extLst>
              <a:ext uri="{FF2B5EF4-FFF2-40B4-BE49-F238E27FC236}">
                <a16:creationId xmlns:a16="http://schemas.microsoft.com/office/drawing/2014/main" id="{AE75E27C-3753-C623-667D-B9F25D2F6F26}"/>
              </a:ext>
            </a:extLst>
          </p:cNvPr>
          <p:cNvGraphicFramePr>
            <a:graphicFrameLocks noGrp="1"/>
          </p:cNvGraphicFramePr>
          <p:nvPr>
            <p:extLst>
              <p:ext uri="{D42A27DB-BD31-4B8C-83A1-F6EECF244321}">
                <p14:modId xmlns:p14="http://schemas.microsoft.com/office/powerpoint/2010/main" val="247346315"/>
              </p:ext>
            </p:extLst>
          </p:nvPr>
        </p:nvGraphicFramePr>
        <p:xfrm>
          <a:off x="65314" y="5286726"/>
          <a:ext cx="11938604" cy="1438653"/>
        </p:xfrm>
        <a:graphic>
          <a:graphicData uri="http://schemas.openxmlformats.org/drawingml/2006/table">
            <a:tbl>
              <a:tblPr firstRow="1" bandRow="1">
                <a:tableStyleId>{5C22544A-7EE6-4342-B048-85BDC9FD1C3A}</a:tableStyleId>
              </a:tblPr>
              <a:tblGrid>
                <a:gridCol w="5969302">
                  <a:extLst>
                    <a:ext uri="{9D8B030D-6E8A-4147-A177-3AD203B41FA5}">
                      <a16:colId xmlns:a16="http://schemas.microsoft.com/office/drawing/2014/main" val="1441458510"/>
                    </a:ext>
                  </a:extLst>
                </a:gridCol>
                <a:gridCol w="5969302">
                  <a:extLst>
                    <a:ext uri="{9D8B030D-6E8A-4147-A177-3AD203B41FA5}">
                      <a16:colId xmlns:a16="http://schemas.microsoft.com/office/drawing/2014/main" val="641854952"/>
                    </a:ext>
                  </a:extLst>
                </a:gridCol>
              </a:tblGrid>
              <a:tr h="678604">
                <a:tc rowSpan="2">
                  <a:txBody>
                    <a:bodyPr/>
                    <a:lstStyle/>
                    <a:p>
                      <a:r>
                        <a:rPr lang="en-GB" u="sng" dirty="0">
                          <a:solidFill>
                            <a:schemeClr val="tx1"/>
                          </a:solidFill>
                          <a:latin typeface="Letter-join Basic 36" panose="02000505000000020003" pitchFamily="50" charset="0"/>
                        </a:rPr>
                        <a:t>Science</a:t>
                      </a:r>
                    </a:p>
                    <a:p>
                      <a:r>
                        <a:rPr lang="en-GB" sz="1200" b="0" dirty="0">
                          <a:solidFill>
                            <a:schemeClr val="tx1"/>
                          </a:solidFill>
                          <a:latin typeface="Letter-join Basic 36" panose="02000505000000020003" pitchFamily="50" charset="0"/>
                        </a:rPr>
                        <a:t>In our unit on electricity, children will explore the principles of electric circuits, including how to build series and parallel circuits and the concepts of conductors and insulators. Through hands-on experiments and interactive activities, they develop a deeper understanding of electricity's role in everyday life and its importance in technology.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99"/>
                    </a:solidFill>
                  </a:tcPr>
                </a:tc>
                <a:tc>
                  <a:txBody>
                    <a:bodyPr/>
                    <a:lstStyle/>
                    <a:p>
                      <a:r>
                        <a:rPr lang="en-GB" sz="1600" u="sng" dirty="0">
                          <a:solidFill>
                            <a:schemeClr val="tx1"/>
                          </a:solidFill>
                          <a:latin typeface="Letter-join Basic 36" panose="02000505000000020003" pitchFamily="50" charset="0"/>
                        </a:rPr>
                        <a:t>PE</a:t>
                      </a:r>
                    </a:p>
                    <a:p>
                      <a:r>
                        <a:rPr lang="en-GB" sz="1200" b="0" dirty="0">
                          <a:solidFill>
                            <a:schemeClr val="tx1"/>
                          </a:solidFill>
                          <a:latin typeface="Letter-join Basic 36" panose="02000505000000020003" pitchFamily="50" charset="0"/>
                        </a:rPr>
                        <a:t>Year 6 will take part in swimming on Tuesday afternoons and Multi-sports buddying skills on Friday afternoons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CCFF"/>
                    </a:solidFill>
                  </a:tcPr>
                </a:tc>
                <a:extLst>
                  <a:ext uri="{0D108BD9-81ED-4DB2-BD59-A6C34878D82A}">
                    <a16:rowId xmlns:a16="http://schemas.microsoft.com/office/drawing/2014/main" val="2414901243"/>
                  </a:ext>
                </a:extLst>
              </a:tr>
              <a:tr h="737613">
                <a:tc vMerge="1">
                  <a:txBody>
                    <a:bodyPr/>
                    <a:lstStyle/>
                    <a:p>
                      <a:endParaRP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600" u="sng" dirty="0">
                          <a:solidFill>
                            <a:schemeClr val="tx1"/>
                          </a:solidFill>
                          <a:latin typeface="Letter-join Basic 36" panose="02000505000000020003" pitchFamily="50" charset="0"/>
                        </a:rPr>
                        <a:t>Homework</a:t>
                      </a:r>
                      <a:endParaRPr lang="en-GB" u="sng" dirty="0">
                        <a:solidFill>
                          <a:schemeClr val="tx1"/>
                        </a:solidFill>
                        <a:latin typeface="Letter-join Basic 36" panose="02000505000000020003" pitchFamily="50" charset="0"/>
                      </a:endParaRPr>
                    </a:p>
                    <a:p>
                      <a:r>
                        <a:rPr lang="en-GB" sz="1200" dirty="0">
                          <a:solidFill>
                            <a:schemeClr val="tx1"/>
                          </a:solidFill>
                          <a:latin typeface="Letter-join Basic 36" panose="02000505000000020003" pitchFamily="50" charset="0"/>
                        </a:rPr>
                        <a:t>Children are expected to do 3 reading plus lessons, spellings practice and maths homework each week. Children should also aim to read for 15 minutes per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alpha val="36078"/>
                      </a:srgbClr>
                    </a:solidFill>
                  </a:tcPr>
                </a:tc>
                <a:extLst>
                  <a:ext uri="{0D108BD9-81ED-4DB2-BD59-A6C34878D82A}">
                    <a16:rowId xmlns:a16="http://schemas.microsoft.com/office/drawing/2014/main" val="1883272686"/>
                  </a:ext>
                </a:extLst>
              </a:tr>
            </a:tbl>
          </a:graphicData>
        </a:graphic>
      </p:graphicFrame>
    </p:spTree>
    <p:extLst>
      <p:ext uri="{BB962C8B-B14F-4D97-AF65-F5344CB8AC3E}">
        <p14:creationId xmlns:p14="http://schemas.microsoft.com/office/powerpoint/2010/main" val="3882105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50</TotalTime>
  <Words>475</Words>
  <Application>Microsoft Office PowerPoint</Application>
  <PresentationFormat>Widescreen</PresentationFormat>
  <Paragraphs>34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Aptos</vt:lpstr>
      <vt:lpstr>Aptos Display</vt:lpstr>
      <vt:lpstr>Arial</vt:lpstr>
      <vt:lpstr>Letter-join Basic 36</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Melissa Callender</dc:creator>
  <cp:lastModifiedBy>Melissa Callender</cp:lastModifiedBy>
  <cp:revision>3</cp:revision>
  <dcterms:created xsi:type="dcterms:W3CDTF">2024-10-07T19:07:28Z</dcterms:created>
  <dcterms:modified xsi:type="dcterms:W3CDTF">2024-10-08T19:08:43Z</dcterms:modified>
</cp:coreProperties>
</file>