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FFCC00"/>
    <a:srgbClr val="CCCCFF"/>
    <a:srgbClr val="FFCC99"/>
    <a:srgbClr val="99FFCC"/>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105" d="100"/>
          <a:sy n="105"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31AFE9-E039-4AF7-97F2-4B32812693E9}" type="datetimeFigureOut">
              <a:rPr lang="en-GB" smtClean="0"/>
              <a:t>09/09/2025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B2D07C-B6C5-4325-BF93-E691B7CF7289}" type="slidenum">
              <a:rPr lang="en-GB" smtClean="0"/>
              <a:t>‹#›</a:t>
            </a:fld>
            <a:endParaRPr lang="en-GB"/>
          </a:p>
        </p:txBody>
      </p:sp>
    </p:spTree>
    <p:extLst>
      <p:ext uri="{BB962C8B-B14F-4D97-AF65-F5344CB8AC3E}">
        <p14:creationId xmlns:p14="http://schemas.microsoft.com/office/powerpoint/2010/main" val="2865972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B2D07C-B6C5-4325-BF93-E691B7CF7289}" type="slidenum">
              <a:rPr lang="en-GB" smtClean="0"/>
              <a:t>1</a:t>
            </a:fld>
            <a:endParaRPr lang="en-GB"/>
          </a:p>
        </p:txBody>
      </p:sp>
    </p:spTree>
    <p:extLst>
      <p:ext uri="{BB962C8B-B14F-4D97-AF65-F5344CB8AC3E}">
        <p14:creationId xmlns:p14="http://schemas.microsoft.com/office/powerpoint/2010/main" val="690147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70E77-98F3-1555-26BC-021994F1CF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B507CD0-8825-58C3-EAC4-A14AA65C9B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F96F4F-9D37-CF96-617A-9EC43E9529C3}"/>
              </a:ext>
            </a:extLst>
          </p:cNvPr>
          <p:cNvSpPr>
            <a:spLocks noGrp="1"/>
          </p:cNvSpPr>
          <p:nvPr>
            <p:ph type="dt" sz="half" idx="10"/>
          </p:nvPr>
        </p:nvSpPr>
        <p:spPr/>
        <p:txBody>
          <a:bodyPr/>
          <a:lstStyle/>
          <a:p>
            <a:fld id="{94586E5C-043D-4F89-B28D-90EC241E3D2F}" type="datetimeFigureOut">
              <a:rPr lang="en-GB" smtClean="0"/>
              <a:t>09/09/2025</a:t>
            </a:fld>
            <a:endParaRPr lang="en-GB"/>
          </a:p>
        </p:txBody>
      </p:sp>
      <p:sp>
        <p:nvSpPr>
          <p:cNvPr id="5" name="Footer Placeholder 4">
            <a:extLst>
              <a:ext uri="{FF2B5EF4-FFF2-40B4-BE49-F238E27FC236}">
                <a16:creationId xmlns:a16="http://schemas.microsoft.com/office/drawing/2014/main" id="{60350679-3133-930B-5934-8AFEA22CF7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17EADF-D87D-6DA2-C0ED-37554707E361}"/>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2891039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B8CE2-AAC7-DA91-D2E6-D7F811A0DB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7205C7-5099-4350-8D99-52382215B5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389E5E-7E12-CEF5-E380-FC7049534306}"/>
              </a:ext>
            </a:extLst>
          </p:cNvPr>
          <p:cNvSpPr>
            <a:spLocks noGrp="1"/>
          </p:cNvSpPr>
          <p:nvPr>
            <p:ph type="dt" sz="half" idx="10"/>
          </p:nvPr>
        </p:nvSpPr>
        <p:spPr/>
        <p:txBody>
          <a:bodyPr/>
          <a:lstStyle/>
          <a:p>
            <a:fld id="{94586E5C-043D-4F89-B28D-90EC241E3D2F}" type="datetimeFigureOut">
              <a:rPr lang="en-GB" smtClean="0"/>
              <a:t>09/09/2025</a:t>
            </a:fld>
            <a:endParaRPr lang="en-GB"/>
          </a:p>
        </p:txBody>
      </p:sp>
      <p:sp>
        <p:nvSpPr>
          <p:cNvPr id="5" name="Footer Placeholder 4">
            <a:extLst>
              <a:ext uri="{FF2B5EF4-FFF2-40B4-BE49-F238E27FC236}">
                <a16:creationId xmlns:a16="http://schemas.microsoft.com/office/drawing/2014/main" id="{C5CAFB7C-C8F7-E239-375D-7CB45A4A59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E88AE8-CDEC-C536-5AC1-82B0F32EEE5F}"/>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3951413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BA880A-FCBB-DE20-5256-7316838286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207E1C-2CDF-CEDD-EC24-DCCB64AFE1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E2356-351B-55DA-F79B-39036C15FB68}"/>
              </a:ext>
            </a:extLst>
          </p:cNvPr>
          <p:cNvSpPr>
            <a:spLocks noGrp="1"/>
          </p:cNvSpPr>
          <p:nvPr>
            <p:ph type="dt" sz="half" idx="10"/>
          </p:nvPr>
        </p:nvSpPr>
        <p:spPr/>
        <p:txBody>
          <a:bodyPr/>
          <a:lstStyle/>
          <a:p>
            <a:fld id="{94586E5C-043D-4F89-B28D-90EC241E3D2F}" type="datetimeFigureOut">
              <a:rPr lang="en-GB" smtClean="0"/>
              <a:t>09/09/2025</a:t>
            </a:fld>
            <a:endParaRPr lang="en-GB"/>
          </a:p>
        </p:txBody>
      </p:sp>
      <p:sp>
        <p:nvSpPr>
          <p:cNvPr id="5" name="Footer Placeholder 4">
            <a:extLst>
              <a:ext uri="{FF2B5EF4-FFF2-40B4-BE49-F238E27FC236}">
                <a16:creationId xmlns:a16="http://schemas.microsoft.com/office/drawing/2014/main" id="{6493C7E1-14EA-BE49-EAD7-D46763C811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0098D0-AFB2-8A99-10E3-753B9809FC0E}"/>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353950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4787F-10E0-60E4-BBBB-EC2004ADC37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0325CC-D5F8-E86C-0D50-73918127E7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E74BC0-56E6-9121-6BC6-F092B87ED91D}"/>
              </a:ext>
            </a:extLst>
          </p:cNvPr>
          <p:cNvSpPr>
            <a:spLocks noGrp="1"/>
          </p:cNvSpPr>
          <p:nvPr>
            <p:ph type="dt" sz="half" idx="10"/>
          </p:nvPr>
        </p:nvSpPr>
        <p:spPr/>
        <p:txBody>
          <a:bodyPr/>
          <a:lstStyle/>
          <a:p>
            <a:fld id="{94586E5C-043D-4F89-B28D-90EC241E3D2F}" type="datetimeFigureOut">
              <a:rPr lang="en-GB" smtClean="0"/>
              <a:t>09/09/2025</a:t>
            </a:fld>
            <a:endParaRPr lang="en-GB"/>
          </a:p>
        </p:txBody>
      </p:sp>
      <p:sp>
        <p:nvSpPr>
          <p:cNvPr id="5" name="Footer Placeholder 4">
            <a:extLst>
              <a:ext uri="{FF2B5EF4-FFF2-40B4-BE49-F238E27FC236}">
                <a16:creationId xmlns:a16="http://schemas.microsoft.com/office/drawing/2014/main" id="{380856CE-376F-CE80-7543-35E46C1F00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0202D8-DAE9-13AC-C351-3C78C2209855}"/>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2915920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D9705-B8BA-D9C3-D0BD-F5BA486412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20225FB-ABFF-E4F6-EED6-CB9C83D59C5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6279A1-9E68-6447-4977-14FEA644F880}"/>
              </a:ext>
            </a:extLst>
          </p:cNvPr>
          <p:cNvSpPr>
            <a:spLocks noGrp="1"/>
          </p:cNvSpPr>
          <p:nvPr>
            <p:ph type="dt" sz="half" idx="10"/>
          </p:nvPr>
        </p:nvSpPr>
        <p:spPr/>
        <p:txBody>
          <a:bodyPr/>
          <a:lstStyle/>
          <a:p>
            <a:fld id="{94586E5C-043D-4F89-B28D-90EC241E3D2F}" type="datetimeFigureOut">
              <a:rPr lang="en-GB" smtClean="0"/>
              <a:t>09/09/2025</a:t>
            </a:fld>
            <a:endParaRPr lang="en-GB"/>
          </a:p>
        </p:txBody>
      </p:sp>
      <p:sp>
        <p:nvSpPr>
          <p:cNvPr id="5" name="Footer Placeholder 4">
            <a:extLst>
              <a:ext uri="{FF2B5EF4-FFF2-40B4-BE49-F238E27FC236}">
                <a16:creationId xmlns:a16="http://schemas.microsoft.com/office/drawing/2014/main" id="{CE115EB3-A4A1-40FA-A9DD-C79BA3EC64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5FB7C2-1282-235A-7297-41EE00E3798C}"/>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1512392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19802-68A8-4BDC-6DC8-834C11D013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E839E3-D81E-4E7F-D305-4FE0FD8FE2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C51CDE0-47CE-E7B5-0F59-1A0B461BED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A6C279A-198F-F0C6-1346-AFF2B18315CA}"/>
              </a:ext>
            </a:extLst>
          </p:cNvPr>
          <p:cNvSpPr>
            <a:spLocks noGrp="1"/>
          </p:cNvSpPr>
          <p:nvPr>
            <p:ph type="dt" sz="half" idx="10"/>
          </p:nvPr>
        </p:nvSpPr>
        <p:spPr/>
        <p:txBody>
          <a:bodyPr/>
          <a:lstStyle/>
          <a:p>
            <a:fld id="{94586E5C-043D-4F89-B28D-90EC241E3D2F}" type="datetimeFigureOut">
              <a:rPr lang="en-GB" smtClean="0"/>
              <a:t>09/09/2025</a:t>
            </a:fld>
            <a:endParaRPr lang="en-GB"/>
          </a:p>
        </p:txBody>
      </p:sp>
      <p:sp>
        <p:nvSpPr>
          <p:cNvPr id="6" name="Footer Placeholder 5">
            <a:extLst>
              <a:ext uri="{FF2B5EF4-FFF2-40B4-BE49-F238E27FC236}">
                <a16:creationId xmlns:a16="http://schemas.microsoft.com/office/drawing/2014/main" id="{4D2B1852-19D5-5849-EFF7-6B4476DEAD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331343-497C-E354-EA4A-1B8D27EB5716}"/>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1915573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B071-B745-FDDF-5A49-98DF1560D59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F55DB5-C6A4-3C8B-BAB7-3F56AA173C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2DF4B0-87C9-168A-0042-19D50E1659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2E43000-13D6-2A66-E7D5-8127270189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130782-C275-90E5-D541-7B2CE44676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9ACDDC4-CB45-F04A-A342-9C5712A45A0C}"/>
              </a:ext>
            </a:extLst>
          </p:cNvPr>
          <p:cNvSpPr>
            <a:spLocks noGrp="1"/>
          </p:cNvSpPr>
          <p:nvPr>
            <p:ph type="dt" sz="half" idx="10"/>
          </p:nvPr>
        </p:nvSpPr>
        <p:spPr/>
        <p:txBody>
          <a:bodyPr/>
          <a:lstStyle/>
          <a:p>
            <a:fld id="{94586E5C-043D-4F89-B28D-90EC241E3D2F}" type="datetimeFigureOut">
              <a:rPr lang="en-GB" smtClean="0"/>
              <a:t>09/09/2025</a:t>
            </a:fld>
            <a:endParaRPr lang="en-GB"/>
          </a:p>
        </p:txBody>
      </p:sp>
      <p:sp>
        <p:nvSpPr>
          <p:cNvPr id="8" name="Footer Placeholder 7">
            <a:extLst>
              <a:ext uri="{FF2B5EF4-FFF2-40B4-BE49-F238E27FC236}">
                <a16:creationId xmlns:a16="http://schemas.microsoft.com/office/drawing/2014/main" id="{927580B0-2071-BD17-29CD-7578A2A8E53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537F257-EE30-952B-2E81-BDC964667594}"/>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1626396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B1DAF-5761-22D0-3103-41AD202A37E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96E8FEB-8A46-EDA6-E0F2-F269D6E18A01}"/>
              </a:ext>
            </a:extLst>
          </p:cNvPr>
          <p:cNvSpPr>
            <a:spLocks noGrp="1"/>
          </p:cNvSpPr>
          <p:nvPr>
            <p:ph type="dt" sz="half" idx="10"/>
          </p:nvPr>
        </p:nvSpPr>
        <p:spPr/>
        <p:txBody>
          <a:bodyPr/>
          <a:lstStyle/>
          <a:p>
            <a:fld id="{94586E5C-043D-4F89-B28D-90EC241E3D2F}" type="datetimeFigureOut">
              <a:rPr lang="en-GB" smtClean="0"/>
              <a:t>09/09/2025</a:t>
            </a:fld>
            <a:endParaRPr lang="en-GB"/>
          </a:p>
        </p:txBody>
      </p:sp>
      <p:sp>
        <p:nvSpPr>
          <p:cNvPr id="4" name="Footer Placeholder 3">
            <a:extLst>
              <a:ext uri="{FF2B5EF4-FFF2-40B4-BE49-F238E27FC236}">
                <a16:creationId xmlns:a16="http://schemas.microsoft.com/office/drawing/2014/main" id="{ABAB4EC6-8D8F-A3F9-688B-F04DB82D8C5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0B779BC-FF87-CA42-B030-B3D1C67155AD}"/>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3994386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14CB8A-2066-54F6-865E-D00495870635}"/>
              </a:ext>
            </a:extLst>
          </p:cNvPr>
          <p:cNvSpPr>
            <a:spLocks noGrp="1"/>
          </p:cNvSpPr>
          <p:nvPr>
            <p:ph type="dt" sz="half" idx="10"/>
          </p:nvPr>
        </p:nvSpPr>
        <p:spPr/>
        <p:txBody>
          <a:bodyPr/>
          <a:lstStyle/>
          <a:p>
            <a:fld id="{94586E5C-043D-4F89-B28D-90EC241E3D2F}" type="datetimeFigureOut">
              <a:rPr lang="en-GB" smtClean="0"/>
              <a:t>09/09/2025</a:t>
            </a:fld>
            <a:endParaRPr lang="en-GB"/>
          </a:p>
        </p:txBody>
      </p:sp>
      <p:sp>
        <p:nvSpPr>
          <p:cNvPr id="3" name="Footer Placeholder 2">
            <a:extLst>
              <a:ext uri="{FF2B5EF4-FFF2-40B4-BE49-F238E27FC236}">
                <a16:creationId xmlns:a16="http://schemas.microsoft.com/office/drawing/2014/main" id="{D4F468CE-4434-E9CE-8880-2EB5BEB08FC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73B756-80DF-8572-AAF3-C212B8F5E601}"/>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4195874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14100-7282-F355-837F-4718BFC7D2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07FAF32-6FC0-2241-C1AC-47CE8C0268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6F0B981-3335-769B-336C-49B43CAD7C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6E51B8-1C5A-E1B4-5E56-872446A0C32C}"/>
              </a:ext>
            </a:extLst>
          </p:cNvPr>
          <p:cNvSpPr>
            <a:spLocks noGrp="1"/>
          </p:cNvSpPr>
          <p:nvPr>
            <p:ph type="dt" sz="half" idx="10"/>
          </p:nvPr>
        </p:nvSpPr>
        <p:spPr/>
        <p:txBody>
          <a:bodyPr/>
          <a:lstStyle/>
          <a:p>
            <a:fld id="{94586E5C-043D-4F89-B28D-90EC241E3D2F}" type="datetimeFigureOut">
              <a:rPr lang="en-GB" smtClean="0"/>
              <a:t>09/09/2025</a:t>
            </a:fld>
            <a:endParaRPr lang="en-GB"/>
          </a:p>
        </p:txBody>
      </p:sp>
      <p:sp>
        <p:nvSpPr>
          <p:cNvPr id="6" name="Footer Placeholder 5">
            <a:extLst>
              <a:ext uri="{FF2B5EF4-FFF2-40B4-BE49-F238E27FC236}">
                <a16:creationId xmlns:a16="http://schemas.microsoft.com/office/drawing/2014/main" id="{20BE2547-809C-608A-C5C0-DD85CF3B40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0E6491-F857-622D-06A5-A87B7E758E40}"/>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216543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9AB8D-E556-8D27-D526-FAA2912B5C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B2258DF-F6A9-B925-87B4-E6BB86889D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849351-79E2-4AE8-50B2-127397041D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B17AEC-6901-9834-1315-12630FB03418}"/>
              </a:ext>
            </a:extLst>
          </p:cNvPr>
          <p:cNvSpPr>
            <a:spLocks noGrp="1"/>
          </p:cNvSpPr>
          <p:nvPr>
            <p:ph type="dt" sz="half" idx="10"/>
          </p:nvPr>
        </p:nvSpPr>
        <p:spPr/>
        <p:txBody>
          <a:bodyPr/>
          <a:lstStyle/>
          <a:p>
            <a:fld id="{94586E5C-043D-4F89-B28D-90EC241E3D2F}" type="datetimeFigureOut">
              <a:rPr lang="en-GB" smtClean="0"/>
              <a:t>09/09/2025</a:t>
            </a:fld>
            <a:endParaRPr lang="en-GB"/>
          </a:p>
        </p:txBody>
      </p:sp>
      <p:sp>
        <p:nvSpPr>
          <p:cNvPr id="6" name="Footer Placeholder 5">
            <a:extLst>
              <a:ext uri="{FF2B5EF4-FFF2-40B4-BE49-F238E27FC236}">
                <a16:creationId xmlns:a16="http://schemas.microsoft.com/office/drawing/2014/main" id="{82E2EE53-BA5B-7868-3514-C15AF0E064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CA51A7-B915-5408-250D-2F6D14B0BDA1}"/>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391219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A1E9FE-C034-6CDA-1F11-B285366B06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3314E7-DFE2-6DE4-2DDE-07C00B288E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DE05DA-FA0A-1DFC-FC64-C9BDD03C32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4586E5C-043D-4F89-B28D-90EC241E3D2F}" type="datetimeFigureOut">
              <a:rPr lang="en-GB" smtClean="0"/>
              <a:t>09/09/2025</a:t>
            </a:fld>
            <a:endParaRPr lang="en-GB"/>
          </a:p>
        </p:txBody>
      </p:sp>
      <p:sp>
        <p:nvSpPr>
          <p:cNvPr id="5" name="Footer Placeholder 4">
            <a:extLst>
              <a:ext uri="{FF2B5EF4-FFF2-40B4-BE49-F238E27FC236}">
                <a16:creationId xmlns:a16="http://schemas.microsoft.com/office/drawing/2014/main" id="{831F8C91-F092-3353-0047-5B515522D8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70B3AA9F-BF6A-88AA-D9A4-3FC4701B43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83C6F9E-674A-4FA4-A89A-50A1D7B80EA0}" type="slidenum">
              <a:rPr lang="en-GB" smtClean="0"/>
              <a:t>‹#›</a:t>
            </a:fld>
            <a:endParaRPr lang="en-GB"/>
          </a:p>
        </p:txBody>
      </p:sp>
    </p:spTree>
    <p:extLst>
      <p:ext uri="{BB962C8B-B14F-4D97-AF65-F5344CB8AC3E}">
        <p14:creationId xmlns:p14="http://schemas.microsoft.com/office/powerpoint/2010/main" val="3655019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BC221CA-26E0-2571-FD1B-699903AF7A20}"/>
              </a:ext>
            </a:extLst>
          </p:cNvPr>
          <p:cNvGraphicFramePr>
            <a:graphicFrameLocks noGrp="1"/>
          </p:cNvGraphicFramePr>
          <p:nvPr>
            <p:extLst>
              <p:ext uri="{D42A27DB-BD31-4B8C-83A1-F6EECF244321}">
                <p14:modId xmlns:p14="http://schemas.microsoft.com/office/powerpoint/2010/main" val="3091624485"/>
              </p:ext>
            </p:extLst>
          </p:nvPr>
        </p:nvGraphicFramePr>
        <p:xfrm>
          <a:off x="65314" y="490604"/>
          <a:ext cx="11938604" cy="3575604"/>
        </p:xfrm>
        <a:graphic>
          <a:graphicData uri="http://schemas.openxmlformats.org/drawingml/2006/table">
            <a:tbl>
              <a:tblPr firstRow="1" bandRow="1">
                <a:tableStyleId>{5C22544A-7EE6-4342-B048-85BDC9FD1C3A}</a:tableStyleId>
              </a:tblPr>
              <a:tblGrid>
                <a:gridCol w="5942294">
                  <a:extLst>
                    <a:ext uri="{9D8B030D-6E8A-4147-A177-3AD203B41FA5}">
                      <a16:colId xmlns:a16="http://schemas.microsoft.com/office/drawing/2014/main" val="1655572650"/>
                    </a:ext>
                  </a:extLst>
                </a:gridCol>
                <a:gridCol w="5996310">
                  <a:extLst>
                    <a:ext uri="{9D8B030D-6E8A-4147-A177-3AD203B41FA5}">
                      <a16:colId xmlns:a16="http://schemas.microsoft.com/office/drawing/2014/main" val="2249159543"/>
                    </a:ext>
                  </a:extLst>
                </a:gridCol>
              </a:tblGrid>
              <a:tr h="1960164">
                <a:tc>
                  <a:txBody>
                    <a:bodyPr/>
                    <a:lstStyle/>
                    <a:p>
                      <a:r>
                        <a:rPr lang="en-GB" u="sng" dirty="0">
                          <a:solidFill>
                            <a:schemeClr val="tx1"/>
                          </a:solidFill>
                          <a:latin typeface="Letter-join Basic 36" panose="02000505000000020003" pitchFamily="50" charset="0"/>
                        </a:rPr>
                        <a:t>RE</a:t>
                      </a:r>
                    </a:p>
                    <a:p>
                      <a:r>
                        <a:rPr lang="en-GB" sz="1400" dirty="0">
                          <a:solidFill>
                            <a:schemeClr val="tx1"/>
                          </a:solidFill>
                          <a:latin typeface="Letter-join Basic 16" panose="02000505000000020003" pitchFamily="50" charset="0"/>
                        </a:rPr>
                        <a:t>In RE this term, we are exploring the story of creation from the Bible, encouraging the children to reflect on the awe and wonder of the world around them. We will be discussing the beauty and intricacy of nature and how it inspires a sense of wonder. The children will also have the opportunity to express these feelings through creative art projects, helping them to connect their learning with their own personal reflections on the world.</a:t>
                      </a:r>
                      <a:endParaRPr lang="en-GB" sz="1400" b="0" u="sng" dirty="0">
                        <a:solidFill>
                          <a:schemeClr val="tx1"/>
                        </a:solidFill>
                        <a:latin typeface="Letter-join Basic 16" panose="0200050500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b="0" u="sng" dirty="0">
                          <a:solidFill>
                            <a:schemeClr val="tx1"/>
                          </a:solidFill>
                          <a:latin typeface="Letter-join Basic 36" panose="02000505000000020003" pitchFamily="50" charset="0"/>
                        </a:rPr>
                        <a:t>Writing</a:t>
                      </a:r>
                    </a:p>
                    <a:p>
                      <a:endParaRPr lang="en-GB" dirty="0">
                        <a:solidFill>
                          <a:schemeClr val="tx1"/>
                        </a:solidFill>
                        <a:latin typeface="Letter-join Basic 36" panose="02000505000000020003" pitchFamily="50" charset="0"/>
                      </a:endParaRPr>
                    </a:p>
                    <a:p>
                      <a:r>
                        <a:rPr lang="en-GB" sz="1400" b="0" dirty="0">
                          <a:solidFill>
                            <a:schemeClr val="tx1"/>
                          </a:solidFill>
                          <a:latin typeface="Letter-join Basic 16" panose="02000505000000020003" pitchFamily="50" charset="0"/>
                        </a:rPr>
                        <a:t>In English this term, we are using the book </a:t>
                      </a:r>
                      <a:r>
                        <a:rPr lang="en-GB" sz="1400" b="0" i="1" dirty="0">
                          <a:solidFill>
                            <a:schemeClr val="tx1"/>
                          </a:solidFill>
                          <a:latin typeface="Letter-join Basic 16" panose="02000505000000020003" pitchFamily="50" charset="0"/>
                        </a:rPr>
                        <a:t>The Seal Surfer</a:t>
                      </a:r>
                      <a:r>
                        <a:rPr lang="en-GB" sz="1400" b="0" dirty="0">
                          <a:solidFill>
                            <a:schemeClr val="tx1"/>
                          </a:solidFill>
                          <a:latin typeface="Letter-join Basic 16" panose="02000505000000020003" pitchFamily="50" charset="0"/>
                        </a:rPr>
                        <a:t> to help the children develop a rich vocabulary. We will focus on expanding their use of adjectives, adverbs, and verbs to make their writing more descriptive and engaging. Additionally, the children will be learning how to organize their ideas into clear paragraphs and use prepositions to add more detail and precision to their writing.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91993705"/>
                  </a:ext>
                </a:extLst>
              </a:tr>
              <a:tr h="1536015">
                <a:tc>
                  <a:txBody>
                    <a:bodyPr/>
                    <a:lstStyle/>
                    <a:p>
                      <a:r>
                        <a:rPr lang="en-GB" u="sng" dirty="0">
                          <a:solidFill>
                            <a:schemeClr val="tx1"/>
                          </a:solidFill>
                          <a:latin typeface="Letter-join Basic 36" panose="02000505000000020003" pitchFamily="50" charset="0"/>
                        </a:rPr>
                        <a:t>Maths</a:t>
                      </a:r>
                    </a:p>
                    <a:p>
                      <a:r>
                        <a:rPr lang="en-GB" sz="1200" dirty="0">
                          <a:latin typeface="Letter-join Basic 16" panose="02000505000000020003" pitchFamily="50" charset="0"/>
                        </a:rPr>
                        <a:t>In Maths this term, we are focusing on place value, helping the children understand how to split numbers into hundreds, tens, and ones. We will be using the column method and number lines to add and subtract numbers, with a particular emphasis on the column method that includes renaming ones and tens. Alongside this, we are also working to improve the fluency of times tables, ensuring that the children can recall multiplication facts quickly and accurately to support their overall </a:t>
                      </a:r>
                      <a:r>
                        <a:rPr lang="en-GB" sz="1200" dirty="0">
                          <a:latin typeface="Letter-join No-Lead 16" panose="02000503000000020003" pitchFamily="50" charset="0"/>
                        </a:rPr>
                        <a:t>mathematical understanding.</a:t>
                      </a:r>
                      <a:endParaRPr lang="en-GB" sz="1200" dirty="0">
                        <a:solidFill>
                          <a:schemeClr val="tx1"/>
                        </a:solidFill>
                        <a:latin typeface="Letter-join No-Lead 16" panose="0200050300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r>
                        <a:rPr lang="en-GB" sz="1600" u="sng" dirty="0">
                          <a:solidFill>
                            <a:schemeClr val="tx1"/>
                          </a:solidFill>
                          <a:latin typeface="Letter-join Basic 36" panose="02000505000000020003" pitchFamily="50" charset="0"/>
                        </a:rPr>
                        <a:t>Reading</a:t>
                      </a:r>
                      <a:endParaRPr lang="en-GB" sz="1200" u="sng" dirty="0">
                        <a:solidFill>
                          <a:schemeClr val="tx1"/>
                        </a:solidFill>
                        <a:latin typeface="Letter-join Basic 36" panose="02000505000000020003" pitchFamily="50" charset="0"/>
                      </a:endParaRPr>
                    </a:p>
                    <a:p>
                      <a:r>
                        <a:rPr lang="en-GB" sz="1400" dirty="0">
                          <a:latin typeface="Letter-join Basic 16" panose="02000505000000020003" pitchFamily="50" charset="0"/>
                        </a:rPr>
                        <a:t>In Reading this term, we are using </a:t>
                      </a:r>
                      <a:r>
                        <a:rPr lang="en-GB" sz="1400" i="1" dirty="0">
                          <a:latin typeface="Letter-join Basic 16" panose="02000505000000020003" pitchFamily="50" charset="0"/>
                        </a:rPr>
                        <a:t>The Sea Book</a:t>
                      </a:r>
                      <a:r>
                        <a:rPr lang="en-GB" sz="1400" dirty="0">
                          <a:latin typeface="Letter-join Basic 16" panose="02000505000000020003" pitchFamily="50" charset="0"/>
                        </a:rPr>
                        <a:t> to develop the children’s prediction and read-and-retrieve skills. We are also focusing on understanding the meaning of new words, which ties into our writing sessions to expand their vocabulary. Each week, we concentrate on a few pages to help build the children’s reading fluency and comprehension, ensuring a deeper understanding of the text.</a:t>
                      </a:r>
                      <a:endParaRPr lang="en-GB" sz="1400" dirty="0">
                        <a:solidFill>
                          <a:schemeClr val="tx1"/>
                        </a:solidFill>
                        <a:latin typeface="Letter-join Basic 16" panose="0200050500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320093191"/>
                  </a:ext>
                </a:extLst>
              </a:tr>
            </a:tbl>
          </a:graphicData>
        </a:graphic>
      </p:graphicFrame>
      <p:sp>
        <p:nvSpPr>
          <p:cNvPr id="9" name="TextBox 8">
            <a:extLst>
              <a:ext uri="{FF2B5EF4-FFF2-40B4-BE49-F238E27FC236}">
                <a16:creationId xmlns:a16="http://schemas.microsoft.com/office/drawing/2014/main" id="{93FD9033-A1C3-CDA0-CD43-4EE96EF5D7E1}"/>
              </a:ext>
            </a:extLst>
          </p:cNvPr>
          <p:cNvSpPr txBox="1"/>
          <p:nvPr/>
        </p:nvSpPr>
        <p:spPr>
          <a:xfrm>
            <a:off x="277586" y="89642"/>
            <a:ext cx="11584213" cy="369332"/>
          </a:xfrm>
          <a:prstGeom prst="rect">
            <a:avLst/>
          </a:prstGeom>
          <a:noFill/>
        </p:spPr>
        <p:txBody>
          <a:bodyPr wrap="square" rtlCol="0">
            <a:spAutoFit/>
          </a:bodyPr>
          <a:lstStyle/>
          <a:p>
            <a:pPr algn="ctr"/>
            <a:r>
              <a:rPr lang="en-GB" b="1" dirty="0">
                <a:latin typeface="Letter-join Basic 36" panose="02000505000000020003" pitchFamily="50" charset="0"/>
              </a:rPr>
              <a:t>Year 3 Autumn 1 Curriculum Overview</a:t>
            </a:r>
          </a:p>
        </p:txBody>
      </p:sp>
      <p:pic>
        <p:nvPicPr>
          <p:cNvPr id="3" name="Picture 2" descr="A heart with a cross in it">
            <a:extLst>
              <a:ext uri="{FF2B5EF4-FFF2-40B4-BE49-F238E27FC236}">
                <a16:creationId xmlns:a16="http://schemas.microsoft.com/office/drawing/2014/main" id="{01E8E8C0-329E-84ED-D8A5-B2BA1653DE4E}"/>
              </a:ext>
            </a:extLst>
          </p:cNvPr>
          <p:cNvPicPr>
            <a:picLocks noChangeAspect="1"/>
          </p:cNvPicPr>
          <p:nvPr/>
        </p:nvPicPr>
        <p:blipFill>
          <a:blip r:embed="rId3">
            <a:alphaModFix amt="22000"/>
          </a:blip>
          <a:stretch>
            <a:fillRect/>
          </a:stretch>
        </p:blipFill>
        <p:spPr>
          <a:xfrm>
            <a:off x="65314" y="446757"/>
            <a:ext cx="5718942" cy="1929711"/>
          </a:xfrm>
          <a:prstGeom prst="rect">
            <a:avLst/>
          </a:prstGeom>
        </p:spPr>
      </p:pic>
      <p:graphicFrame>
        <p:nvGraphicFramePr>
          <p:cNvPr id="5" name="Table 4">
            <a:extLst>
              <a:ext uri="{FF2B5EF4-FFF2-40B4-BE49-F238E27FC236}">
                <a16:creationId xmlns:a16="http://schemas.microsoft.com/office/drawing/2014/main" id="{0AF1211F-549C-CA02-AA6D-55A02AA48292}"/>
              </a:ext>
            </a:extLst>
          </p:cNvPr>
          <p:cNvGraphicFramePr>
            <a:graphicFrameLocks noGrp="1"/>
          </p:cNvGraphicFramePr>
          <p:nvPr>
            <p:extLst>
              <p:ext uri="{D42A27DB-BD31-4B8C-83A1-F6EECF244321}">
                <p14:modId xmlns:p14="http://schemas.microsoft.com/office/powerpoint/2010/main" val="1094831259"/>
              </p:ext>
            </p:extLst>
          </p:nvPr>
        </p:nvGraphicFramePr>
        <p:xfrm>
          <a:off x="65314" y="3986784"/>
          <a:ext cx="11938604" cy="1374272"/>
        </p:xfrm>
        <a:graphic>
          <a:graphicData uri="http://schemas.openxmlformats.org/drawingml/2006/table">
            <a:tbl>
              <a:tblPr firstRow="1" bandRow="1">
                <a:tableStyleId>{5C22544A-7EE6-4342-B048-85BDC9FD1C3A}</a:tableStyleId>
              </a:tblPr>
              <a:tblGrid>
                <a:gridCol w="5942294">
                  <a:extLst>
                    <a:ext uri="{9D8B030D-6E8A-4147-A177-3AD203B41FA5}">
                      <a16:colId xmlns:a16="http://schemas.microsoft.com/office/drawing/2014/main" val="4026048045"/>
                    </a:ext>
                  </a:extLst>
                </a:gridCol>
                <a:gridCol w="5996310">
                  <a:extLst>
                    <a:ext uri="{9D8B030D-6E8A-4147-A177-3AD203B41FA5}">
                      <a16:colId xmlns:a16="http://schemas.microsoft.com/office/drawing/2014/main" val="569779709"/>
                    </a:ext>
                  </a:extLst>
                </a:gridCol>
              </a:tblGrid>
              <a:tr h="1374272">
                <a:tc>
                  <a:txBody>
                    <a:bodyPr/>
                    <a:lstStyle/>
                    <a:p>
                      <a:r>
                        <a:rPr lang="en-GB" b="0" u="sng" dirty="0">
                          <a:solidFill>
                            <a:schemeClr val="tx1"/>
                          </a:solidFill>
                          <a:latin typeface="Letter-join Basic 36" panose="02000505000000020003" pitchFamily="50" charset="0"/>
                        </a:rPr>
                        <a:t>Geography</a:t>
                      </a:r>
                    </a:p>
                    <a:p>
                      <a:r>
                        <a:rPr lang="en-GB" sz="1200" b="0" dirty="0">
                          <a:solidFill>
                            <a:schemeClr val="tx1"/>
                          </a:solidFill>
                          <a:latin typeface="Letter-join Basic 16" panose="02000505000000020003" pitchFamily="50" charset="0"/>
                        </a:rPr>
                        <a:t>In Geography this term, we are focusing on the United Kingdom and its different countries and capital cities. The children have been exploring the topography of the UK and identifying its human and physical features. We are also learning how to read maps, focusing on important elements such as the key, coordinates, and compass points, helping the children develop essential map-reading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b="0" u="sng" dirty="0">
                          <a:solidFill>
                            <a:schemeClr val="tx1"/>
                          </a:solidFill>
                          <a:latin typeface="Letter-join Basic 36" panose="02000505000000020003" pitchFamily="50" charset="0"/>
                        </a:rPr>
                        <a:t>Art</a:t>
                      </a:r>
                    </a:p>
                    <a:p>
                      <a:r>
                        <a:rPr lang="en-GB" sz="1200" b="0" dirty="0">
                          <a:solidFill>
                            <a:schemeClr val="tx1"/>
                          </a:solidFill>
                          <a:latin typeface="Letter-join Basic 16" panose="02000505000000020003" pitchFamily="50" charset="0"/>
                        </a:rPr>
                        <a:t>In Art this term, the children have been focusing on "seeing like an artist" by identifying simple shapes within more complex drawings. This approach helps them build confidence in their drawing skills. We will also be concentrating on shading techniques to add depth and bring their drawings to life, enhancing their artistic expression.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103969381"/>
                  </a:ext>
                </a:extLst>
              </a:tr>
            </a:tbl>
          </a:graphicData>
        </a:graphic>
      </p:graphicFrame>
      <p:graphicFrame>
        <p:nvGraphicFramePr>
          <p:cNvPr id="7" name="Table 6">
            <a:extLst>
              <a:ext uri="{FF2B5EF4-FFF2-40B4-BE49-F238E27FC236}">
                <a16:creationId xmlns:a16="http://schemas.microsoft.com/office/drawing/2014/main" id="{AE75E27C-3753-C623-667D-B9F25D2F6F26}"/>
              </a:ext>
            </a:extLst>
          </p:cNvPr>
          <p:cNvGraphicFramePr>
            <a:graphicFrameLocks noGrp="1"/>
          </p:cNvGraphicFramePr>
          <p:nvPr>
            <p:extLst>
              <p:ext uri="{D42A27DB-BD31-4B8C-83A1-F6EECF244321}">
                <p14:modId xmlns:p14="http://schemas.microsoft.com/office/powerpoint/2010/main" val="1611470018"/>
              </p:ext>
            </p:extLst>
          </p:nvPr>
        </p:nvGraphicFramePr>
        <p:xfrm>
          <a:off x="65314" y="5286726"/>
          <a:ext cx="11938604" cy="1438653"/>
        </p:xfrm>
        <a:graphic>
          <a:graphicData uri="http://schemas.openxmlformats.org/drawingml/2006/table">
            <a:tbl>
              <a:tblPr firstRow="1" bandRow="1">
                <a:tableStyleId>{5C22544A-7EE6-4342-B048-85BDC9FD1C3A}</a:tableStyleId>
              </a:tblPr>
              <a:tblGrid>
                <a:gridCol w="5933150">
                  <a:extLst>
                    <a:ext uri="{9D8B030D-6E8A-4147-A177-3AD203B41FA5}">
                      <a16:colId xmlns:a16="http://schemas.microsoft.com/office/drawing/2014/main" val="1441458510"/>
                    </a:ext>
                  </a:extLst>
                </a:gridCol>
                <a:gridCol w="6005454">
                  <a:extLst>
                    <a:ext uri="{9D8B030D-6E8A-4147-A177-3AD203B41FA5}">
                      <a16:colId xmlns:a16="http://schemas.microsoft.com/office/drawing/2014/main" val="641854952"/>
                    </a:ext>
                  </a:extLst>
                </a:gridCol>
              </a:tblGrid>
              <a:tr h="678604">
                <a:tc rowSpan="2">
                  <a:txBody>
                    <a:bodyPr/>
                    <a:lstStyle/>
                    <a:p>
                      <a:r>
                        <a:rPr lang="en-GB" b="0" u="sng" dirty="0">
                          <a:solidFill>
                            <a:schemeClr val="tx1"/>
                          </a:solidFill>
                          <a:latin typeface="Letter-join Basic 36" panose="02000505000000020003" pitchFamily="50" charset="0"/>
                        </a:rPr>
                        <a:t>Science</a:t>
                      </a:r>
                    </a:p>
                    <a:p>
                      <a:r>
                        <a:rPr lang="en-GB" sz="1200" b="0" dirty="0">
                          <a:solidFill>
                            <a:schemeClr val="tx1"/>
                          </a:solidFill>
                          <a:latin typeface="Letter-join Basic 16" panose="02000505000000020003" pitchFamily="50" charset="0"/>
                        </a:rPr>
                        <a:t>In our </a:t>
                      </a:r>
                      <a:r>
                        <a:rPr lang="en-GB" sz="1200" b="0" i="1" dirty="0">
                          <a:solidFill>
                            <a:schemeClr val="tx1"/>
                          </a:solidFill>
                          <a:latin typeface="Letter-join Basic 16" panose="02000505000000020003" pitchFamily="50" charset="0"/>
                        </a:rPr>
                        <a:t>Animals Including Humans</a:t>
                      </a:r>
                      <a:r>
                        <a:rPr lang="en-GB" sz="1200" b="0" dirty="0">
                          <a:solidFill>
                            <a:schemeClr val="tx1"/>
                          </a:solidFill>
                          <a:latin typeface="Letter-join Basic 16" panose="02000505000000020003" pitchFamily="50" charset="0"/>
                        </a:rPr>
                        <a:t> science unit, the children are exploring their own skeletons and comparing them to those of other creatures, including animals that do not have skeletons. We will also be revisiting food chains and learning about the different animal classes, deepening their understanding of how living things are classified and interact within ecosystems.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r>
                        <a:rPr lang="en-GB" sz="1600" u="sng" dirty="0">
                          <a:solidFill>
                            <a:schemeClr val="tx1"/>
                          </a:solidFill>
                          <a:latin typeface="Letter-join Basic 36" panose="02000505000000020003" pitchFamily="50" charset="0"/>
                        </a:rPr>
                        <a:t>PE</a:t>
                      </a:r>
                    </a:p>
                    <a:p>
                      <a:r>
                        <a:rPr lang="en-GB" sz="1200" b="0" u="none">
                          <a:solidFill>
                            <a:schemeClr val="tx1"/>
                          </a:solidFill>
                          <a:latin typeface="Letter-join Basic 36" panose="02000505000000020003" pitchFamily="50" charset="0"/>
                        </a:rPr>
                        <a:t>Year 3 </a:t>
                      </a:r>
                      <a:r>
                        <a:rPr lang="en-GB" sz="1200" b="0" u="none" dirty="0">
                          <a:solidFill>
                            <a:schemeClr val="tx1"/>
                          </a:solidFill>
                          <a:latin typeface="Letter-join Basic 36" panose="02000505000000020003" pitchFamily="50" charset="0"/>
                        </a:rPr>
                        <a:t>will do PE every Thursday afternoon. We are currently doing gymnastics and exploring how are bodies move, spin and hold.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extLst>
                  <a:ext uri="{0D108BD9-81ED-4DB2-BD59-A6C34878D82A}">
                    <a16:rowId xmlns:a16="http://schemas.microsoft.com/office/drawing/2014/main" val="2414901243"/>
                  </a:ext>
                </a:extLst>
              </a:tr>
              <a:tr h="737613">
                <a:tc v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u="sng" dirty="0">
                          <a:solidFill>
                            <a:schemeClr val="tx1"/>
                          </a:solidFill>
                          <a:latin typeface="Letter-join Basic 36" panose="02000505000000020003" pitchFamily="50" charset="0"/>
                        </a:rPr>
                        <a:t>Homework</a:t>
                      </a:r>
                    </a:p>
                    <a:p>
                      <a:r>
                        <a:rPr lang="en-GB" sz="1200" u="none" dirty="0">
                          <a:solidFill>
                            <a:schemeClr val="tx1"/>
                          </a:solidFill>
                          <a:latin typeface="Letter-join Basic 36" panose="02000505000000020003" pitchFamily="50" charset="0"/>
                        </a:rPr>
                        <a:t>Children are expected to use reading plus 3 times a weeks and access times table rockstars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alpha val="36078"/>
                      </a:srgbClr>
                    </a:solidFill>
                  </a:tcPr>
                </a:tc>
                <a:extLst>
                  <a:ext uri="{0D108BD9-81ED-4DB2-BD59-A6C34878D82A}">
                    <a16:rowId xmlns:a16="http://schemas.microsoft.com/office/drawing/2014/main" val="1883272686"/>
                  </a:ext>
                </a:extLst>
              </a:tr>
            </a:tbl>
          </a:graphicData>
        </a:graphic>
      </p:graphicFrame>
    </p:spTree>
    <p:extLst>
      <p:ext uri="{BB962C8B-B14F-4D97-AF65-F5344CB8AC3E}">
        <p14:creationId xmlns:p14="http://schemas.microsoft.com/office/powerpoint/2010/main" val="3882105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1493</TotalTime>
  <Words>565</Words>
  <Application>Microsoft Office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Letter-join Basic 16</vt:lpstr>
      <vt:lpstr>Letter-join Basic 36</vt:lpstr>
      <vt:lpstr>Letter-join No-Lead 16</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Melissa Callender</dc:creator>
  <cp:lastModifiedBy>Joe Redmond</cp:lastModifiedBy>
  <cp:revision>8</cp:revision>
  <dcterms:created xsi:type="dcterms:W3CDTF">2024-10-07T19:07:28Z</dcterms:created>
  <dcterms:modified xsi:type="dcterms:W3CDTF">2025-09-09T09:06:06Z</dcterms:modified>
</cp:coreProperties>
</file>