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5" r:id="rId4"/>
    <p:sldId id="286" r:id="rId5"/>
    <p:sldId id="304" r:id="rId6"/>
    <p:sldId id="305" r:id="rId7"/>
    <p:sldId id="306" r:id="rId8"/>
    <p:sldId id="257" r:id="rId9"/>
    <p:sldId id="296" r:id="rId10"/>
    <p:sldId id="295" r:id="rId11"/>
    <p:sldId id="266" r:id="rId12"/>
    <p:sldId id="307" r:id="rId13"/>
    <p:sldId id="297" r:id="rId14"/>
    <p:sldId id="300" r:id="rId15"/>
    <p:sldId id="289" r:id="rId16"/>
    <p:sldId id="283" r:id="rId17"/>
    <p:sldId id="301" r:id="rId18"/>
    <p:sldId id="302" r:id="rId19"/>
    <p:sldId id="264" r:id="rId20"/>
    <p:sldId id="294" r:id="rId21"/>
    <p:sldId id="298" r:id="rId22"/>
    <p:sldId id="258"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E6E6E6"/>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p:restoredTop sz="94662"/>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initystpeters.org/serve_file/188382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rinitystpeters.org/serve_file/683800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rinitystpeters.org/serve_file/683800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trinitystpeters.org/page/key-stage-1-/4849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trinitystpeters.org/serve_file/75672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www.trinitystpeters.org/page/whol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rinitystpeters.org/blogs/grade/3086" TargetMode="External"/><Relationship Id="rId2" Type="http://schemas.openxmlformats.org/officeDocument/2006/relationships/hyperlink" Target="http://www.trinitystpeters.org/blogs/grade/3081" TargetMode="External"/><Relationship Id="rId1" Type="http://schemas.openxmlformats.org/officeDocument/2006/relationships/slideLayout" Target="../slideLayouts/slideLayout3.xml"/><Relationship Id="rId4" Type="http://schemas.openxmlformats.org/officeDocument/2006/relationships/hyperlink" Target="https://twitter.com/Year1TS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rinitystpeters.org/serve_file/683800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initystpeters.org/serve_file/683800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September 2022</a:t>
            </a:r>
          </a:p>
        </p:txBody>
      </p:sp>
      <p:sp>
        <p:nvSpPr>
          <p:cNvPr id="3" name="Text Placeholder 2"/>
          <p:cNvSpPr>
            <a:spLocks noGrp="1"/>
          </p:cNvSpPr>
          <p:nvPr>
            <p:ph type="body" sz="quarter" idx="11"/>
          </p:nvPr>
        </p:nvSpPr>
        <p:spPr/>
        <p:txBody>
          <a:bodyPr/>
          <a:lstStyle/>
          <a:p>
            <a:r>
              <a:rPr lang="en-GB" i="1" dirty="0"/>
              <a:t>Transition Guide </a:t>
            </a:r>
          </a:p>
        </p:txBody>
      </p:sp>
    </p:spTree>
    <p:extLst>
      <p:ext uri="{BB962C8B-B14F-4D97-AF65-F5344CB8AC3E}">
        <p14:creationId xmlns:p14="http://schemas.microsoft.com/office/powerpoint/2010/main" val="339229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628800"/>
            <a:ext cx="8640960" cy="720079"/>
          </a:xfrm>
        </p:spPr>
        <p:txBody>
          <a:bodyPr/>
          <a:lstStyle/>
          <a:p>
            <a:pPr algn="just"/>
            <a:r>
              <a:rPr lang="en-GB" sz="2000" b="1" u="sng" dirty="0"/>
              <a:t>Curriculum</a:t>
            </a:r>
          </a:p>
          <a:p>
            <a:pPr algn="just"/>
            <a:endParaRPr lang="en-GB" sz="2000" b="1" u="sng" dirty="0"/>
          </a:p>
          <a:p>
            <a:pPr algn="just"/>
            <a:r>
              <a:rPr lang="en-GB" dirty="0"/>
              <a:t>The Year 1 curriculum map, which outlines all the units taught across the each subject and their main objectives, can be found by clicking </a:t>
            </a:r>
            <a:r>
              <a:rPr lang="en-GB" u="sng" dirty="0">
                <a:solidFill>
                  <a:srgbClr val="FFFF00"/>
                </a:solidFill>
                <a:hlinkClick r:id="rId2">
                  <a:extLst>
                    <a:ext uri="{A12FA001-AC4F-418D-AE19-62706E023703}">
                      <ahyp:hlinkClr xmlns:ahyp="http://schemas.microsoft.com/office/drawing/2018/hyperlinkcolor" val="tx"/>
                    </a:ext>
                  </a:extLst>
                </a:hlinkClick>
              </a:rPr>
              <a:t>here</a:t>
            </a:r>
            <a:r>
              <a:rPr lang="en-GB" dirty="0"/>
              <a:t>.*</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r>
              <a:rPr lang="en-GB" sz="1600" i="1" dirty="0"/>
              <a:t>*Please note that amendments may be made throughout the year.</a:t>
            </a:r>
          </a:p>
          <a:p>
            <a:pPr algn="just"/>
            <a:endParaRPr lang="en-GB" sz="2000" dirty="0"/>
          </a:p>
        </p:txBody>
      </p:sp>
      <p:pic>
        <p:nvPicPr>
          <p:cNvPr id="4" name="Picture 3">
            <a:extLst>
              <a:ext uri="{FF2B5EF4-FFF2-40B4-BE49-F238E27FC236}">
                <a16:creationId xmlns:a16="http://schemas.microsoft.com/office/drawing/2014/main" id="{35E423E5-0BBC-495B-B650-A07409A3C438}"/>
              </a:ext>
            </a:extLst>
          </p:cNvPr>
          <p:cNvPicPr>
            <a:picLocks noChangeAspect="1"/>
          </p:cNvPicPr>
          <p:nvPr/>
        </p:nvPicPr>
        <p:blipFill rotWithShape="1">
          <a:blip r:embed="rId3"/>
          <a:srcRect l="10625" t="23750" r="9051" b="5901"/>
          <a:stretch/>
        </p:blipFill>
        <p:spPr>
          <a:xfrm>
            <a:off x="2379517" y="3068962"/>
            <a:ext cx="4384965" cy="2880320"/>
          </a:xfrm>
          <a:prstGeom prst="rect">
            <a:avLst/>
          </a:prstGeom>
          <a:ln w="38100">
            <a:solidFill>
              <a:srgbClr val="FFFF00"/>
            </a:solidFill>
          </a:ln>
        </p:spPr>
      </p:pic>
    </p:spTree>
    <p:extLst>
      <p:ext uri="{BB962C8B-B14F-4D97-AF65-F5344CB8AC3E}">
        <p14:creationId xmlns:p14="http://schemas.microsoft.com/office/powerpoint/2010/main" val="149795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76872"/>
            <a:ext cx="8640960" cy="2875159"/>
          </a:xfrm>
        </p:spPr>
        <p:txBody>
          <a:bodyPr/>
          <a:lstStyle/>
          <a:p>
            <a:pPr algn="just"/>
            <a:r>
              <a:rPr lang="en-GB" dirty="0"/>
              <a:t>All children will access two hours of allocated PE time per week. </a:t>
            </a:r>
          </a:p>
          <a:p>
            <a:pPr algn="just"/>
            <a:endParaRPr lang="en-GB" b="1" i="1" dirty="0"/>
          </a:p>
          <a:p>
            <a:pPr algn="just"/>
            <a:r>
              <a:rPr lang="en-GB" b="1" i="1" dirty="0"/>
              <a:t>On the two days allocated for your child’s PE lessons, your child is to come to school wearing their outdoor PE kit. </a:t>
            </a:r>
          </a:p>
          <a:p>
            <a:pPr algn="just"/>
            <a:endParaRPr lang="en-GB" dirty="0"/>
          </a:p>
          <a:p>
            <a:pPr algn="just"/>
            <a:r>
              <a:rPr lang="en-GB" dirty="0"/>
              <a:t>If a child is unable to take part in a PE lesson, an email should be sent from the parent/guardian to the child’s class teacher.</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a:t>
            </a:r>
            <a:r>
              <a:rPr lang="en-GB" b="1" dirty="0">
                <a:solidFill>
                  <a:srgbClr val="92D050"/>
                </a:solidFill>
                <a:hlinkClick r:id="rId2">
                  <a:extLst>
                    <a:ext uri="{A12FA001-AC4F-418D-AE19-62706E023703}">
                      <ahyp:hlinkClr xmlns:ahyp="http://schemas.microsoft.com/office/drawing/2018/hyperlinkcolor" val="tx"/>
                    </a:ext>
                  </a:extLst>
                </a:hlinkClick>
              </a:rPr>
              <a:t>please read this policy</a:t>
            </a:r>
            <a:r>
              <a:rPr lang="en-GB" b="1" dirty="0">
                <a:solidFill>
                  <a:srgbClr val="92D050"/>
                </a:solidFill>
              </a:rPr>
              <a:t>. </a:t>
            </a: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73195" y="1484784"/>
            <a:ext cx="5277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30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5760" y="2348880"/>
            <a:ext cx="8892480" cy="2875159"/>
          </a:xfrm>
        </p:spPr>
        <p:txBody>
          <a:bodyPr/>
          <a:lstStyle/>
          <a:p>
            <a:pPr algn="just"/>
            <a:r>
              <a:rPr lang="en-GB" dirty="0"/>
              <a:t>The children will have their first PE lesson of the week on </a:t>
            </a:r>
            <a:r>
              <a:rPr lang="en-GB" b="1" dirty="0"/>
              <a:t>Wednesday afternoon</a:t>
            </a:r>
            <a:r>
              <a:rPr lang="en-GB" dirty="0"/>
              <a:t>. </a:t>
            </a:r>
          </a:p>
          <a:p>
            <a:pPr algn="just"/>
            <a:endParaRPr lang="en-GB" dirty="0"/>
          </a:p>
          <a:p>
            <a:pPr algn="just"/>
            <a:r>
              <a:rPr lang="en-GB" dirty="0"/>
              <a:t>The children will have their second PE lesson of the week on </a:t>
            </a:r>
            <a:r>
              <a:rPr lang="en-GB" b="1" dirty="0"/>
              <a:t>Thursday morning. </a:t>
            </a:r>
            <a:endParaRPr lang="en-GB" dirty="0"/>
          </a:p>
          <a:p>
            <a:pPr algn="just"/>
            <a:endParaRPr lang="en-GB" dirty="0"/>
          </a:p>
          <a:p>
            <a:pPr>
              <a:spcBef>
                <a:spcPts val="0"/>
              </a:spcBef>
            </a:pPr>
            <a:r>
              <a:rPr lang="en-GB" b="1" i="1" dirty="0"/>
              <a:t>Please ensure your child comes to school each Wednesday and Thursday wearing their full outdoor PE kit</a:t>
            </a:r>
            <a:r>
              <a:rPr lang="en-GB" dirty="0"/>
              <a:t>.</a:t>
            </a:r>
          </a:p>
          <a:p>
            <a:pPr>
              <a:spcBef>
                <a:spcPts val="0"/>
              </a:spcBef>
            </a:pPr>
            <a:endParaRPr lang="en-GB" sz="2000" dirty="0"/>
          </a:p>
          <a:p>
            <a:pPr>
              <a:spcBef>
                <a:spcPts val="0"/>
              </a:spcBef>
            </a:pPr>
            <a:r>
              <a:rPr lang="en-GB" sz="2000"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55651" y="1621698"/>
            <a:ext cx="356257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Autumn Term</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16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991420"/>
            <a:ext cx="8640960" cy="2875159"/>
          </a:xfrm>
        </p:spPr>
        <p:txBody>
          <a:bodyPr/>
          <a:lstStyle/>
          <a:p>
            <a:pPr algn="just"/>
            <a:r>
              <a:rPr lang="en-GB" dirty="0"/>
              <a:t>Children should come to school wearing their PE Kit on their designated PE days and wear their Winter Uniform for Autumn Term 2 (after the October half term) and Spring Term 1 (before February half term).</a:t>
            </a:r>
          </a:p>
          <a:p>
            <a:pPr algn="just"/>
            <a:endParaRPr lang="en-GB" dirty="0"/>
          </a:p>
          <a:p>
            <a:pPr algn="just"/>
            <a:r>
              <a:rPr lang="en-GB" dirty="0"/>
              <a:t>For further information, </a:t>
            </a:r>
            <a:r>
              <a:rPr lang="en-GB" b="1" dirty="0">
                <a:solidFill>
                  <a:srgbClr val="00B0F0"/>
                </a:solidFill>
                <a:hlinkClick r:id="rId2">
                  <a:extLst>
                    <a:ext uri="{A12FA001-AC4F-418D-AE19-62706E023703}">
                      <ahyp:hlinkClr xmlns:ahyp="http://schemas.microsoft.com/office/drawing/2018/hyperlinkcolor" val="tx"/>
                    </a:ext>
                  </a:extLst>
                </a:hlinkClick>
              </a:rPr>
              <a:t>please read this policy</a:t>
            </a:r>
            <a:r>
              <a:rPr lang="en-GB" b="1" dirty="0">
                <a:solidFill>
                  <a:srgbClr val="00B0F0"/>
                </a:solidFill>
              </a:rPr>
              <a:t>. </a:t>
            </a:r>
          </a:p>
          <a:p>
            <a:pPr algn="just"/>
            <a:endParaRPr lang="en-GB" b="1" dirty="0">
              <a:solidFill>
                <a:srgbClr val="FD29FF"/>
              </a:solidFill>
            </a:endParaRP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11916" y="1412776"/>
            <a:ext cx="10823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Kits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21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553841"/>
            <a:ext cx="8640960" cy="2875159"/>
          </a:xfrm>
        </p:spPr>
        <p:txBody>
          <a:bodyPr/>
          <a:lstStyle/>
          <a:p>
            <a:endParaRPr lang="en-GB" sz="2400" dirty="0"/>
          </a:p>
          <a:p>
            <a:pPr algn="just"/>
            <a:r>
              <a:rPr lang="en-GB" b="1" u="sng" dirty="0"/>
              <a:t>Reading</a:t>
            </a:r>
            <a:endParaRPr lang="en-GB" dirty="0"/>
          </a:p>
          <a:p>
            <a:pPr algn="just"/>
            <a:r>
              <a:rPr lang="en-GB" dirty="0"/>
              <a:t>As part of the children’s Read Write Inc. phonics sessions, the children in Year 1 will read daily to an adult. During these sessions, adults will support them with their phonetical awareness, pronunciation a decoding skills providing them with feedback. Each week, the book the child has read in class during these sessions will be sent home to develop their fluency. These books are matched to their phonetical ability. This means that, all being well, your child is able to read the book sent home with confidence. In addition to this, they will also receive an extra ‘Book Bag Book’ which they will not have read that week, this book will be the same level as their reading book. </a:t>
            </a:r>
          </a:p>
          <a:p>
            <a:pPr algn="just"/>
            <a:endParaRPr lang="en-GB" dirty="0"/>
          </a:p>
          <a:p>
            <a:pPr algn="just"/>
            <a:r>
              <a:rPr lang="en-GB" dirty="0"/>
              <a:t>Please record in your child’s Reading Record Book if they have read at home. The book is for parent use only.</a:t>
            </a:r>
          </a:p>
          <a:p>
            <a:pPr algn="just"/>
            <a:r>
              <a:rPr lang="en-GB" dirty="0"/>
              <a:t>All children’s reading books will be brought to school on a </a:t>
            </a:r>
            <a:r>
              <a:rPr lang="en-GB" b="1" u="sng" dirty="0"/>
              <a:t>Wednesday</a:t>
            </a:r>
            <a:r>
              <a:rPr lang="en-GB" dirty="0"/>
              <a:t> and reissued on the </a:t>
            </a:r>
            <a:r>
              <a:rPr lang="en-GB" b="1" u="sng" dirty="0"/>
              <a:t>Thursday</a:t>
            </a:r>
            <a:r>
              <a:rPr lang="en-GB" dirty="0"/>
              <a:t>. </a:t>
            </a:r>
          </a:p>
          <a:p>
            <a:pPr algn="just"/>
            <a:endParaRPr lang="en-GB" b="1" u="sng" dirty="0"/>
          </a:p>
          <a:p>
            <a:pPr algn="just"/>
            <a:r>
              <a:rPr lang="en-GB" dirty="0"/>
              <a:t>In addition to this, your child will receive spellings to learn each week. </a:t>
            </a:r>
          </a:p>
          <a:p>
            <a:pPr algn="just"/>
            <a:r>
              <a:rPr lang="en-GB" dirty="0"/>
              <a:t>These are taken from the Year 1 common exception words and will </a:t>
            </a:r>
          </a:p>
          <a:p>
            <a:pPr algn="just"/>
            <a:r>
              <a:rPr lang="en-GB" dirty="0"/>
              <a:t>be set every </a:t>
            </a:r>
            <a:r>
              <a:rPr lang="en-GB" b="1" dirty="0"/>
              <a:t>Friday</a:t>
            </a:r>
            <a:r>
              <a:rPr lang="en-GB" dirty="0"/>
              <a:t> and tested each </a:t>
            </a:r>
            <a:r>
              <a:rPr lang="en-GB" b="1" dirty="0"/>
              <a:t>Thursday</a:t>
            </a:r>
            <a:r>
              <a:rPr lang="en-GB" dirty="0"/>
              <a:t>.</a:t>
            </a:r>
          </a:p>
          <a:p>
            <a:pPr algn="just"/>
            <a:endParaRPr lang="en-GB" sz="2400" dirty="0"/>
          </a:p>
          <a:p>
            <a:endParaRPr lang="en-GB" sz="2400" dirty="0"/>
          </a:p>
          <a:p>
            <a:endParaRPr lang="en-GB" sz="2400" dirty="0"/>
          </a:p>
          <a:p>
            <a:endParaRPr lang="en-GB" sz="2400" dirty="0"/>
          </a:p>
        </p:txBody>
      </p:sp>
    </p:spTree>
    <p:extLst>
      <p:ext uri="{BB962C8B-B14F-4D97-AF65-F5344CB8AC3E}">
        <p14:creationId xmlns:p14="http://schemas.microsoft.com/office/powerpoint/2010/main" val="4144361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1812887"/>
            <a:ext cx="8640960" cy="2264186"/>
          </a:xfrm>
        </p:spPr>
        <p:txBody>
          <a:bodyPr/>
          <a:lstStyle/>
          <a:p>
            <a:r>
              <a:rPr lang="en-US" dirty="0"/>
              <a:t>If you are looking for additional work for your child to complete over the summer holidays, Miss Jones’ virtual classroom has been uploaded under the ‘Memos’ tab on Tapestry. You will be able to use this image to quickly access the websites we use by clicking on the various objects.</a:t>
            </a:r>
          </a:p>
          <a:p>
            <a:endParaRPr lang="en-US" dirty="0"/>
          </a:p>
          <a:p>
            <a:r>
              <a:rPr lang="en-US" dirty="0"/>
              <a:t>Your child’s login details for the various sites have also been uploaded onto their Tapestry journal.</a:t>
            </a:r>
          </a:p>
          <a:p>
            <a:endParaRPr lang="en-US" dirty="0"/>
          </a:p>
        </p:txBody>
      </p:sp>
      <p:pic>
        <p:nvPicPr>
          <p:cNvPr id="4" name="Picture 3">
            <a:extLst>
              <a:ext uri="{FF2B5EF4-FFF2-40B4-BE49-F238E27FC236}">
                <a16:creationId xmlns:a16="http://schemas.microsoft.com/office/drawing/2014/main" id="{23D1F16D-8ACE-48C5-8507-15CAE1F23141}"/>
              </a:ext>
            </a:extLst>
          </p:cNvPr>
          <p:cNvPicPr>
            <a:picLocks noChangeAspect="1"/>
          </p:cNvPicPr>
          <p:nvPr/>
        </p:nvPicPr>
        <p:blipFill>
          <a:blip r:embed="rId2"/>
          <a:stretch>
            <a:fillRect/>
          </a:stretch>
        </p:blipFill>
        <p:spPr>
          <a:xfrm>
            <a:off x="2339751" y="4077072"/>
            <a:ext cx="4534277" cy="2520279"/>
          </a:xfrm>
          <a:prstGeom prst="rect">
            <a:avLst/>
          </a:prstGeom>
        </p:spPr>
      </p:pic>
    </p:spTree>
    <p:extLst>
      <p:ext uri="{BB962C8B-B14F-4D97-AF65-F5344CB8AC3E}">
        <p14:creationId xmlns:p14="http://schemas.microsoft.com/office/powerpoint/2010/main" val="353455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87524" y="1124744"/>
            <a:ext cx="8568952" cy="5040560"/>
          </a:xfrm>
        </p:spPr>
        <p:txBody>
          <a:bodyPr/>
          <a:lstStyle/>
          <a:p>
            <a:pPr algn="just"/>
            <a:r>
              <a:rPr lang="en-GB" b="1" u="sng" dirty="0"/>
              <a:t>Additional Home Learning</a:t>
            </a:r>
            <a:endParaRPr lang="en-GB" sz="1200" dirty="0"/>
          </a:p>
          <a:p>
            <a:pPr algn="just"/>
            <a:endParaRPr lang="en-GB" dirty="0"/>
          </a:p>
          <a:p>
            <a:pPr algn="just"/>
            <a:r>
              <a:rPr lang="en-GB" sz="1750" dirty="0"/>
              <a:t>Regular practice of number bonds and counting forwards and backwards to/across 100 will benefit and support your child’s mathematical knowledge and understanding. </a:t>
            </a:r>
          </a:p>
          <a:p>
            <a:pPr algn="just"/>
            <a:endParaRPr lang="en-GB" sz="1750" dirty="0"/>
          </a:p>
          <a:p>
            <a:pPr algn="just"/>
            <a:r>
              <a:rPr lang="en-GB" sz="1750" dirty="0"/>
              <a:t>Within the curriculum, there is an </a:t>
            </a:r>
            <a:r>
              <a:rPr lang="en-GB" altLang="en-US" sz="1750" dirty="0"/>
              <a:t>increased emphasis on place value understanding before moving onto more complex written methods. Therefore, children have a better conceptual understanding of number and can more competently link to real-life problem solving.</a:t>
            </a:r>
          </a:p>
          <a:p>
            <a:pPr algn="just"/>
            <a:r>
              <a:rPr lang="en-GB" altLang="en-US" sz="1750" dirty="0"/>
              <a:t> </a:t>
            </a:r>
          </a:p>
          <a:p>
            <a:pPr algn="just"/>
            <a:r>
              <a:rPr lang="en-GB" sz="1750" dirty="0"/>
              <a:t>By the end of Year 1 National Curriculum expectations are that children can count in 1s, 2s, 5s and 10s. Children should be able to count, read and write numbers to 100 in numerals as well as write numbers to 20 in words. </a:t>
            </a:r>
          </a:p>
          <a:p>
            <a:pPr algn="just"/>
            <a:endParaRPr lang="en-GB" sz="1750" dirty="0"/>
          </a:p>
          <a:p>
            <a:pPr algn="just"/>
            <a:r>
              <a:rPr lang="en-GB" sz="1750" dirty="0"/>
              <a:t>Please remember to check the ‘</a:t>
            </a:r>
            <a:r>
              <a:rPr lang="en-GB" sz="1750" dirty="0">
                <a:solidFill>
                  <a:srgbClr val="CC3399"/>
                </a:solidFill>
                <a:hlinkClick r:id="rId2">
                  <a:extLst>
                    <a:ext uri="{A12FA001-AC4F-418D-AE19-62706E023703}">
                      <ahyp:hlinkClr xmlns:ahyp="http://schemas.microsoft.com/office/drawing/2018/hyperlinkcolor" val="tx"/>
                    </a:ext>
                  </a:extLst>
                </a:hlinkClick>
              </a:rPr>
              <a:t>Learning at Home</a:t>
            </a:r>
            <a:r>
              <a:rPr lang="en-GB" sz="1750" dirty="0"/>
              <a:t>’ section of the school website as</a:t>
            </a:r>
          </a:p>
          <a:p>
            <a:pPr algn="just"/>
            <a:r>
              <a:rPr lang="en-GB" sz="1750" dirty="0"/>
              <a:t>there are many useful websites and tutorials available that are</a:t>
            </a:r>
          </a:p>
          <a:p>
            <a:pPr algn="just"/>
            <a:r>
              <a:rPr lang="en-GB" sz="1750" dirty="0"/>
              <a:t>appropriate for each key stage.</a:t>
            </a:r>
          </a:p>
          <a:p>
            <a:endParaRPr lang="en-GB" sz="2000" dirty="0"/>
          </a:p>
          <a:p>
            <a:endParaRPr lang="en-GB" sz="2000" dirty="0"/>
          </a:p>
        </p:txBody>
      </p:sp>
    </p:spTree>
    <p:extLst>
      <p:ext uri="{BB962C8B-B14F-4D97-AF65-F5344CB8AC3E}">
        <p14:creationId xmlns:p14="http://schemas.microsoft.com/office/powerpoint/2010/main" val="2725868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0768"/>
            <a:ext cx="5315400" cy="431800"/>
          </a:xfrm>
        </p:spPr>
        <p:txBody>
          <a:bodyPr/>
          <a:lstStyle/>
          <a:p>
            <a:r>
              <a:rPr lang="en-GB" sz="2000" u="sng" dirty="0"/>
              <a:t>Behaviour and Anti Bullying Posters</a:t>
            </a:r>
          </a:p>
        </p:txBody>
      </p:sp>
      <p:sp>
        <p:nvSpPr>
          <p:cNvPr id="3" name="Text Placeholder 2"/>
          <p:cNvSpPr>
            <a:spLocks noGrp="1"/>
          </p:cNvSpPr>
          <p:nvPr>
            <p:ph type="body" sz="quarter" idx="11"/>
          </p:nvPr>
        </p:nvSpPr>
        <p:spPr>
          <a:xfrm>
            <a:off x="251520" y="1772568"/>
            <a:ext cx="8640960" cy="3384525"/>
          </a:xfrm>
        </p:spPr>
        <p:txBody>
          <a:bodyPr/>
          <a:lstStyle/>
          <a:p>
            <a:r>
              <a:rPr lang="en-GB" dirty="0"/>
              <a:t>These posters have been created by the pupils for the pupils.  These posters are in line with the school’s values and are displayed and referred to throughout the school. </a:t>
            </a:r>
          </a:p>
        </p:txBody>
      </p:sp>
      <p:pic>
        <p:nvPicPr>
          <p:cNvPr id="5" name="Picture 4"/>
          <p:cNvPicPr>
            <a:picLocks noChangeAspect="1"/>
          </p:cNvPicPr>
          <p:nvPr/>
        </p:nvPicPr>
        <p:blipFill>
          <a:blip r:embed="rId2"/>
          <a:stretch>
            <a:fillRect/>
          </a:stretch>
        </p:blipFill>
        <p:spPr>
          <a:xfrm>
            <a:off x="4039849" y="2782865"/>
            <a:ext cx="2711068" cy="3851032"/>
          </a:xfrm>
          <a:prstGeom prst="rect">
            <a:avLst/>
          </a:prstGeom>
          <a:ln w="22225">
            <a:solidFill>
              <a:srgbClr val="00B0F0"/>
            </a:solidFill>
          </a:ln>
        </p:spPr>
      </p:pic>
      <p:pic>
        <p:nvPicPr>
          <p:cNvPr id="4" name="Picture 3"/>
          <p:cNvPicPr>
            <a:picLocks noChangeAspect="1"/>
          </p:cNvPicPr>
          <p:nvPr/>
        </p:nvPicPr>
        <p:blipFill>
          <a:blip r:embed="rId3"/>
          <a:stretch>
            <a:fillRect/>
          </a:stretch>
        </p:blipFill>
        <p:spPr>
          <a:xfrm>
            <a:off x="780810" y="2780927"/>
            <a:ext cx="2711069" cy="3834641"/>
          </a:xfrm>
          <a:prstGeom prst="rect">
            <a:avLst/>
          </a:prstGeom>
          <a:ln w="25400">
            <a:solidFill>
              <a:srgbClr val="AC25FF"/>
            </a:solidFill>
          </a:ln>
        </p:spPr>
      </p:pic>
    </p:spTree>
    <p:extLst>
      <p:ext uri="{BB962C8B-B14F-4D97-AF65-F5344CB8AC3E}">
        <p14:creationId xmlns:p14="http://schemas.microsoft.com/office/powerpoint/2010/main" val="35001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3928" y="1829090"/>
            <a:ext cx="3312368" cy="4670858"/>
          </a:xfrm>
          <a:prstGeom prst="rect">
            <a:avLst/>
          </a:prstGeom>
          <a:ln w="19050">
            <a:solidFill>
              <a:srgbClr val="00B050"/>
            </a:solidFill>
          </a:ln>
        </p:spPr>
      </p:pic>
      <p:pic>
        <p:nvPicPr>
          <p:cNvPr id="5" name="Picture 4"/>
          <p:cNvPicPr>
            <a:picLocks noChangeAspect="1"/>
          </p:cNvPicPr>
          <p:nvPr/>
        </p:nvPicPr>
        <p:blipFill>
          <a:blip r:embed="rId3"/>
          <a:stretch>
            <a:fillRect/>
          </a:stretch>
        </p:blipFill>
        <p:spPr>
          <a:xfrm>
            <a:off x="323528" y="1829090"/>
            <a:ext cx="3282641" cy="4650408"/>
          </a:xfrm>
          <a:prstGeom prst="rect">
            <a:avLst/>
          </a:prstGeom>
          <a:ln w="19050">
            <a:solidFill>
              <a:srgbClr val="FFFF00"/>
            </a:solidFill>
          </a:ln>
        </p:spPr>
      </p:pic>
    </p:spTree>
    <p:extLst>
      <p:ext uri="{BB962C8B-B14F-4D97-AF65-F5344CB8AC3E}">
        <p14:creationId xmlns:p14="http://schemas.microsoft.com/office/powerpoint/2010/main" val="1769185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304764"/>
            <a:ext cx="8640960" cy="4248472"/>
          </a:xfrm>
        </p:spPr>
        <p:txBody>
          <a:bodyPr/>
          <a:lstStyle/>
          <a:p>
            <a:r>
              <a:rPr lang="en-GB" b="1" u="sng" dirty="0"/>
              <a:t>Contacting the Class Teacher</a:t>
            </a:r>
          </a:p>
          <a:p>
            <a:endParaRPr lang="en-GB" dirty="0"/>
          </a:p>
          <a:p>
            <a:r>
              <a:rPr lang="en-GB" dirty="0"/>
              <a:t>During the school year you may need to contact the class teacher.</a:t>
            </a:r>
          </a:p>
          <a:p>
            <a:r>
              <a:rPr lang="en-GB" dirty="0"/>
              <a:t>You can do this by:</a:t>
            </a:r>
          </a:p>
          <a:p>
            <a:r>
              <a:rPr lang="en-GB" dirty="0"/>
              <a:t>-   Email y1@tsp.sefton.school;</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extLst>
                    <a:ext uri="{A12FA001-AC4F-418D-AE19-62706E023703}">
                      <ahyp:hlinkClr xmlns:ahyp="http://schemas.microsoft.com/office/drawing/2018/hyperlinkcolor" val="tx"/>
                    </a:ext>
                  </a:extLst>
                </a:hlinkClick>
              </a:rPr>
              <a:t>here</a:t>
            </a:r>
            <a:r>
              <a:rPr lang="en-GB" dirty="0"/>
              <a:t>.</a:t>
            </a:r>
          </a:p>
        </p:txBody>
      </p:sp>
    </p:spTree>
    <p:extLst>
      <p:ext uri="{BB962C8B-B14F-4D97-AF65-F5344CB8AC3E}">
        <p14:creationId xmlns:p14="http://schemas.microsoft.com/office/powerpoint/2010/main" val="295518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6" name="Text Placeholder 2">
            <a:extLst>
              <a:ext uri="{FF2B5EF4-FFF2-40B4-BE49-F238E27FC236}">
                <a16:creationId xmlns:a16="http://schemas.microsoft.com/office/drawing/2014/main" id="{30BA7559-BD28-4BFD-B70F-7A4D1C1D3F33}"/>
              </a:ext>
            </a:extLst>
          </p:cNvPr>
          <p:cNvSpPr txBox="1">
            <a:spLocks/>
          </p:cNvSpPr>
          <p:nvPr/>
        </p:nvSpPr>
        <p:spPr>
          <a:xfrm>
            <a:off x="107504" y="2060848"/>
            <a:ext cx="8640960" cy="3384525"/>
          </a:xfrm>
          <a:prstGeom prst="rect">
            <a:avLst/>
          </a:prstGeom>
        </p:spPr>
        <p:txBody>
          <a:bodyPr/>
          <a:lstStyle>
            <a:lvl1pPr marL="0" indent="0" algn="l" defTabSz="914400" rtl="0" eaLnBrk="1" latinLnBrk="0" hangingPunct="1">
              <a:spcBef>
                <a:spcPct val="20000"/>
              </a:spcBef>
              <a:buFont typeface="Arial" pitchFamily="34" charset="0"/>
              <a:buNone/>
              <a:defRPr sz="1800" kern="1200" baseline="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2000" b="1" u="sng" dirty="0"/>
              <a:t>A Successful Start</a:t>
            </a:r>
          </a:p>
          <a:p>
            <a:pPr algn="just"/>
            <a:endParaRPr lang="en-GB" sz="2400" dirty="0"/>
          </a:p>
          <a:p>
            <a:pPr algn="just"/>
            <a:r>
              <a:rPr lang="en-GB" dirty="0"/>
              <a:t>To help you to support your child in having a smooth transition into Year 1 in September, we feel that the following information will assist you.</a:t>
            </a:r>
          </a:p>
          <a:p>
            <a:pPr algn="just"/>
            <a:endParaRPr lang="en-GB" dirty="0"/>
          </a:p>
          <a:p>
            <a:pPr algn="just"/>
            <a:r>
              <a:rPr lang="en-GB" dirty="0"/>
              <a:t>Please also note that a wealth of information, such as </a:t>
            </a:r>
            <a:r>
              <a:rPr lang="en-GB" u="sng" dirty="0">
                <a:solidFill>
                  <a:srgbClr val="FFFF00"/>
                </a:solidFill>
                <a:hlinkClick r:id="rId2">
                  <a:extLst>
                    <a:ext uri="{A12FA001-AC4F-418D-AE19-62706E023703}">
                      <ahyp:hlinkClr xmlns:ahyp="http://schemas.microsoft.com/office/drawing/2018/hyperlinkcolor" val="tx"/>
                    </a:ext>
                  </a:extLst>
                </a:hlinkClick>
              </a:rPr>
              <a:t>school policies</a:t>
            </a:r>
            <a:r>
              <a:rPr lang="en-GB" dirty="0"/>
              <a:t>, can be found on the </a:t>
            </a:r>
            <a:r>
              <a:rPr lang="en-GB" u="sng" dirty="0">
                <a:solidFill>
                  <a:srgbClr val="00B0F0"/>
                </a:solidFill>
                <a:hlinkClick r:id="rId3">
                  <a:extLst>
                    <a:ext uri="{A12FA001-AC4F-418D-AE19-62706E023703}">
                      <ahyp:hlinkClr xmlns:ahyp="http://schemas.microsoft.com/office/drawing/2018/hyperlinkcolor" val="tx"/>
                    </a:ext>
                  </a:extLst>
                </a:hlinkClick>
              </a:rPr>
              <a:t>school’s website</a:t>
            </a:r>
            <a:r>
              <a:rPr lang="en-GB" dirty="0"/>
              <a:t>.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700808"/>
            <a:ext cx="8640960" cy="4752528"/>
          </a:xfrm>
        </p:spPr>
        <p:txBody>
          <a:bodyPr/>
          <a:lstStyle/>
          <a:p>
            <a:r>
              <a:rPr lang="en-GB" sz="2000" b="1" u="sng" dirty="0"/>
              <a:t>Contacting the SENDCo</a:t>
            </a:r>
          </a:p>
          <a:p>
            <a:endParaRPr lang="en-GB" sz="1000" dirty="0"/>
          </a:p>
          <a:p>
            <a:pPr>
              <a:lnSpc>
                <a:spcPct val="150000"/>
              </a:lnSpc>
            </a:pPr>
            <a:r>
              <a:rPr lang="en-GB" dirty="0"/>
              <a:t>If you would like to contact Mrs Martin with a SEN related query or concern, you can contact her on the SENDCo account: </a:t>
            </a:r>
            <a:r>
              <a:rPr lang="en-GB" dirty="0" err="1">
                <a:hlinkClick r:id="rId2"/>
              </a:rPr>
              <a:t>SENDCO@tsp.sefton.school</a:t>
            </a:r>
            <a:endParaRPr lang="en-GB" dirty="0"/>
          </a:p>
          <a:p>
            <a:pPr>
              <a:lnSpc>
                <a:spcPct val="150000"/>
              </a:lnSpc>
            </a:pPr>
            <a:endParaRPr lang="en-GB" dirty="0"/>
          </a:p>
          <a:p>
            <a:pPr>
              <a:lnSpc>
                <a:spcPct val="150000"/>
              </a:lnSpc>
            </a:pPr>
            <a:r>
              <a:rPr lang="en-GB" sz="1800"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pPr>
              <a:lnSpc>
                <a:spcPct val="150000"/>
              </a:lnSpc>
            </a:pPr>
            <a:endParaRPr lang="en-GB" dirty="0"/>
          </a:p>
          <a:p>
            <a:endParaRPr lang="en-GB" dirty="0"/>
          </a:p>
        </p:txBody>
      </p:sp>
    </p:spTree>
    <p:extLst>
      <p:ext uri="{BB962C8B-B14F-4D97-AF65-F5344CB8AC3E}">
        <p14:creationId xmlns:p14="http://schemas.microsoft.com/office/powerpoint/2010/main" val="2163577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556792"/>
            <a:ext cx="8640960" cy="4752528"/>
          </a:xfrm>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p:txBody>
      </p:sp>
    </p:spTree>
    <p:extLst>
      <p:ext uri="{BB962C8B-B14F-4D97-AF65-F5344CB8AC3E}">
        <p14:creationId xmlns:p14="http://schemas.microsoft.com/office/powerpoint/2010/main" val="3675990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just"/>
            <a:endParaRPr lang="en-GB" sz="2400" dirty="0"/>
          </a:p>
          <a:p>
            <a:pPr algn="just"/>
            <a:r>
              <a:rPr lang="en-GB" sz="2000" b="1" u="sng" dirty="0"/>
              <a:t>Weekly Updates</a:t>
            </a:r>
          </a:p>
          <a:p>
            <a:pPr algn="just"/>
            <a:endParaRPr lang="en-GB" dirty="0"/>
          </a:p>
          <a:p>
            <a:pPr algn="just"/>
            <a:r>
              <a:rPr lang="en-GB" dirty="0"/>
              <a:t>Every Friday, class teachers update their </a:t>
            </a:r>
            <a:r>
              <a:rPr lang="en-GB" dirty="0">
                <a:solidFill>
                  <a:srgbClr val="FFFF00"/>
                </a:solidFill>
                <a:hlinkClick r:id="rId2">
                  <a:extLst>
                    <a:ext uri="{A12FA001-AC4F-418D-AE19-62706E023703}">
                      <ahyp:hlinkClr xmlns:ahyp="http://schemas.microsoft.com/office/drawing/2018/hyperlinkcolor" val="tx"/>
                    </a:ext>
                  </a:extLst>
                </a:hlinkClick>
              </a:rPr>
              <a:t>class blog</a:t>
            </a:r>
            <a:r>
              <a:rPr lang="en-GB" dirty="0">
                <a:solidFill>
                  <a:srgbClr val="FFFF00"/>
                </a:solidFill>
              </a:rPr>
              <a:t> </a:t>
            </a:r>
            <a:r>
              <a:rPr lang="en-GB" dirty="0"/>
              <a:t>with highlights from the learning week. </a:t>
            </a:r>
          </a:p>
          <a:p>
            <a:pPr algn="just"/>
            <a:endParaRPr lang="en-GB" dirty="0"/>
          </a:p>
          <a:p>
            <a:pPr algn="just"/>
            <a:endParaRPr lang="en-GB" sz="500" dirty="0">
              <a:hlinkClick r:id="rId3"/>
            </a:endParaRPr>
          </a:p>
          <a:p>
            <a:pPr algn="just"/>
            <a:r>
              <a:rPr lang="en-GB" dirty="0"/>
              <a:t>Weekly class blogs will also provide a brief overview of Maths and English learning from that week as well as the content due to be covered the following week. This is to further support with home learning opportunities.</a:t>
            </a:r>
            <a:endParaRPr lang="en-GB" dirty="0">
              <a:hlinkClick r:id="rId3"/>
            </a:endParaRPr>
          </a:p>
          <a:p>
            <a:pPr algn="just"/>
            <a:endParaRPr lang="en-GB" sz="500" dirty="0">
              <a:hlinkClick r:id="rId3"/>
            </a:endParaRPr>
          </a:p>
          <a:p>
            <a:pPr algn="just"/>
            <a:endParaRPr lang="en-GB" sz="2400" dirty="0"/>
          </a:p>
          <a:p>
            <a:pPr algn="just"/>
            <a:r>
              <a:rPr lang="en-GB" dirty="0"/>
              <a:t>We also use Twitter to celebrate learning. Please follow your child’s class for updates:</a:t>
            </a:r>
          </a:p>
          <a:p>
            <a:pPr algn="just"/>
            <a:endParaRPr lang="en-GB" sz="600" b="1" dirty="0">
              <a:solidFill>
                <a:srgbClr val="00B0F0"/>
              </a:solidFill>
            </a:endParaRPr>
          </a:p>
          <a:p>
            <a:pPr algn="just"/>
            <a:r>
              <a:rPr lang="en-GB" sz="2000" b="1" i="1" dirty="0">
                <a:solidFill>
                  <a:srgbClr val="00B050"/>
                </a:solidFill>
                <a:hlinkClick r:id="rId4">
                  <a:extLst>
                    <a:ext uri="{A12FA001-AC4F-418D-AE19-62706E023703}">
                      <ahyp:hlinkClr xmlns:ahyp="http://schemas.microsoft.com/office/drawing/2018/hyperlinkcolor" val="tx"/>
                    </a:ext>
                  </a:extLst>
                </a:hlinkClick>
              </a:rPr>
              <a:t>@Year1TSP</a:t>
            </a:r>
            <a:endParaRPr lang="en-GB" sz="1600" b="1" i="1" dirty="0">
              <a:solidFill>
                <a:srgbClr val="00B05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844824"/>
            <a:ext cx="8640960" cy="3384525"/>
          </a:xfrm>
        </p:spPr>
        <p:txBody>
          <a:bodyPr/>
          <a:lstStyle/>
          <a:p>
            <a:r>
              <a:rPr lang="en-GB" sz="2000" b="1" u="sng" dirty="0"/>
              <a:t>Important Dates for Year 1</a:t>
            </a:r>
          </a:p>
          <a:p>
            <a:endParaRPr lang="en-GB" b="1" u="sng" dirty="0"/>
          </a:p>
          <a:p>
            <a:r>
              <a:rPr lang="en-GB" b="1" dirty="0"/>
              <a:t>Week Commencing Monday 12</a:t>
            </a:r>
            <a:r>
              <a:rPr lang="en-GB" b="1" baseline="30000" dirty="0"/>
              <a:t>th</a:t>
            </a:r>
            <a:r>
              <a:rPr lang="en-GB" b="1" dirty="0"/>
              <a:t> June 2023</a:t>
            </a:r>
          </a:p>
          <a:p>
            <a:r>
              <a:rPr lang="en-GB" dirty="0"/>
              <a:t>Year 1 Phonics screening check week</a:t>
            </a:r>
          </a:p>
          <a:p>
            <a:r>
              <a:rPr lang="en-GB" i="1" dirty="0"/>
              <a:t>More information to follow closer to the time.</a:t>
            </a:r>
          </a:p>
          <a:p>
            <a:endParaRPr lang="en-GB" dirty="0"/>
          </a:p>
          <a:p>
            <a:endParaRPr lang="en-GB" b="1" u="sng" dirty="0"/>
          </a:p>
        </p:txBody>
      </p:sp>
    </p:spTree>
    <p:extLst>
      <p:ext uri="{BB962C8B-B14F-4D97-AF65-F5344CB8AC3E}">
        <p14:creationId xmlns:p14="http://schemas.microsoft.com/office/powerpoint/2010/main" val="114269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908720"/>
            <a:ext cx="8640960" cy="4392488"/>
          </a:xfrm>
        </p:spPr>
        <p:txBody>
          <a:bodyPr/>
          <a:lstStyle/>
          <a:p>
            <a:r>
              <a:rPr lang="en-GB" sz="2000" b="1" u="sng" dirty="0"/>
              <a:t>The School Day </a:t>
            </a:r>
          </a:p>
          <a:p>
            <a:endParaRPr lang="en-GB" b="1" u="sng" dirty="0"/>
          </a:p>
          <a:p>
            <a:r>
              <a:rPr lang="en-GB" dirty="0"/>
              <a:t>In September, school will start promptly each morning at 8.50 am. However, the KS1 entrance – situated to the left of the main office - will be open from 8.40 am.</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During this time, children in Year 1 will complete a range of activities.</a:t>
            </a:r>
          </a:p>
          <a:p>
            <a:r>
              <a:rPr lang="en-GB" dirty="0"/>
              <a:t>Therefore, it is advised that children are in school as early as </a:t>
            </a:r>
          </a:p>
          <a:p>
            <a:r>
              <a:rPr lang="en-GB" dirty="0"/>
              <a:t>possible.</a:t>
            </a:r>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FF7F3608-27A4-4944-A570-27A0DF12E0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34" r="32151"/>
          <a:stretch/>
        </p:blipFill>
        <p:spPr>
          <a:xfrm rot="5400000">
            <a:off x="3096731" y="2036008"/>
            <a:ext cx="2950538" cy="3579862"/>
          </a:xfrm>
          <a:prstGeom prst="rect">
            <a:avLst/>
          </a:prstGeom>
          <a:ln w="38100">
            <a:solidFill>
              <a:srgbClr val="CC3399"/>
            </a:solidFill>
          </a:ln>
        </p:spPr>
      </p:pic>
    </p:spTree>
    <p:extLst>
      <p:ext uri="{BB962C8B-B14F-4D97-AF65-F5344CB8AC3E}">
        <p14:creationId xmlns:p14="http://schemas.microsoft.com/office/powerpoint/2010/main" val="272526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756"/>
            <a:ext cx="8640960" cy="4392488"/>
          </a:xfrm>
        </p:spPr>
        <p:txBody>
          <a:bodyPr/>
          <a:lstStyle/>
          <a:p>
            <a:r>
              <a:rPr lang="en-GB" sz="2000" b="1" u="sng" dirty="0"/>
              <a:t>The School Day</a:t>
            </a:r>
          </a:p>
          <a:p>
            <a:endParaRPr lang="en-GB" b="1" u="sng" dirty="0"/>
          </a:p>
          <a:p>
            <a:r>
              <a:rPr lang="en-GB" dirty="0"/>
              <a:t>The school day will finish at 3:05pm and children should be collected </a:t>
            </a:r>
            <a:r>
              <a:rPr lang="en-GB" b="1" dirty="0"/>
              <a:t>promptly</a:t>
            </a:r>
            <a:r>
              <a:rPr lang="en-GB" dirty="0"/>
              <a:t> from outside the KS1 entrance at this time, unless they are attending Clubhouse or an extracurricular club.</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85024DDB-1BE8-46E4-9F00-15358E5BBE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34" r="32151"/>
          <a:stretch/>
        </p:blipFill>
        <p:spPr>
          <a:xfrm rot="5400000">
            <a:off x="3096731" y="2898314"/>
            <a:ext cx="2950538" cy="3579862"/>
          </a:xfrm>
          <a:prstGeom prst="rect">
            <a:avLst/>
          </a:prstGeom>
          <a:ln w="38100">
            <a:solidFill>
              <a:srgbClr val="7030A0"/>
            </a:solidFill>
          </a:ln>
        </p:spPr>
      </p:pic>
    </p:spTree>
    <p:extLst>
      <p:ext uri="{BB962C8B-B14F-4D97-AF65-F5344CB8AC3E}">
        <p14:creationId xmlns:p14="http://schemas.microsoft.com/office/powerpoint/2010/main" val="372937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196752"/>
            <a:ext cx="8640960" cy="4068452"/>
          </a:xfrm>
        </p:spPr>
        <p:txBody>
          <a:bodyPr/>
          <a:lstStyle/>
          <a:p>
            <a:r>
              <a:rPr lang="en-GB" sz="2000" b="1" u="sng" dirty="0"/>
              <a:t>Break times &amp; Snacks:</a:t>
            </a:r>
          </a:p>
          <a:p>
            <a:endParaRPr lang="en-GB" sz="1050" b="1" u="sng" dirty="0"/>
          </a:p>
          <a:p>
            <a:r>
              <a:rPr lang="en-GB" dirty="0"/>
              <a:t>The children will spend break times and lunch times on the Key Stage 1 playground (weather depending) pictured below.</a:t>
            </a:r>
          </a:p>
          <a:p>
            <a:endParaRPr lang="en-GB" dirty="0"/>
          </a:p>
          <a:p>
            <a:endParaRPr lang="en-GB" dirty="0"/>
          </a:p>
          <a:p>
            <a:endParaRPr lang="en-GB" dirty="0"/>
          </a:p>
          <a:p>
            <a:endParaRPr lang="en-GB" dirty="0"/>
          </a:p>
          <a:p>
            <a:endParaRPr lang="en-GB" dirty="0"/>
          </a:p>
          <a:p>
            <a:endParaRPr lang="en-GB" dirty="0"/>
          </a:p>
          <a:p>
            <a:endParaRPr lang="en-GB" sz="1050" dirty="0"/>
          </a:p>
          <a:p>
            <a:endParaRPr lang="en-GB" sz="1050" dirty="0"/>
          </a:p>
          <a:p>
            <a:r>
              <a:rPr lang="en-GB" dirty="0"/>
              <a:t>Children are encouraged to bring a healthy snack and a bottle of </a:t>
            </a:r>
          </a:p>
          <a:p>
            <a:r>
              <a:rPr lang="en-GB" dirty="0"/>
              <a:t>water (ideally reusable) to school. As we promote healthy schools, </a:t>
            </a:r>
          </a:p>
          <a:p>
            <a:r>
              <a:rPr lang="en-GB" dirty="0"/>
              <a:t>children only eat healthy snacks at morning break-time and not </a:t>
            </a:r>
          </a:p>
          <a:p>
            <a:r>
              <a:rPr lang="en-GB" dirty="0"/>
              <a:t>chocolate based snacks, crisps or similar. Fruit, yogurt, dried fruits </a:t>
            </a:r>
          </a:p>
          <a:p>
            <a:r>
              <a:rPr lang="en-GB" dirty="0"/>
              <a:t>and other healthy snacks </a:t>
            </a:r>
            <a:r>
              <a:rPr lang="en-GB" b="1" u="sng" dirty="0"/>
              <a:t>only</a:t>
            </a:r>
            <a:r>
              <a:rPr lang="en-GB" dirty="0"/>
              <a:t> are permitted. Please ensure that </a:t>
            </a:r>
          </a:p>
          <a:p>
            <a:r>
              <a:rPr lang="en-GB" dirty="0"/>
              <a:t>grapes are cut in half.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36D98CED-D856-4890-ABD3-B8AC3B4806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4092" y="2492896"/>
            <a:ext cx="2915816" cy="2186862"/>
          </a:xfrm>
          <a:prstGeom prst="rect">
            <a:avLst/>
          </a:prstGeom>
          <a:ln w="57150">
            <a:solidFill>
              <a:srgbClr val="00B050"/>
            </a:solidFill>
          </a:ln>
        </p:spPr>
      </p:pic>
    </p:spTree>
    <p:extLst>
      <p:ext uri="{BB962C8B-B14F-4D97-AF65-F5344CB8AC3E}">
        <p14:creationId xmlns:p14="http://schemas.microsoft.com/office/powerpoint/2010/main" val="269367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Leave of Absence:</a:t>
            </a:r>
          </a:p>
          <a:p>
            <a:endParaRPr lang="en-GB" b="1" u="sng" dirty="0"/>
          </a:p>
          <a:p>
            <a:pPr algn="just"/>
            <a:r>
              <a:rPr lang="en-GB" dirty="0"/>
              <a:t>Children are in school for 190 days. This means there are 175 days for holidays etc. The school no longer has holiday forms in operation. Only applications for exceptional leave should be given to the school. </a:t>
            </a:r>
          </a:p>
          <a:p>
            <a:endParaRPr lang="en-GB" dirty="0"/>
          </a:p>
          <a:p>
            <a:pPr algn="just"/>
            <a:r>
              <a:rPr lang="en-GB" dirty="0"/>
              <a:t>Any child whose absence has been unauthorised for longer than 4.5 days may result in a fine for the parents. This is the Department for Education's policy which the school </a:t>
            </a:r>
            <a:r>
              <a:rPr lang="en-GB" b="1" u="sng" dirty="0"/>
              <a:t>must</a:t>
            </a:r>
            <a:r>
              <a:rPr lang="en-GB" dirty="0"/>
              <a:t> adhere to. Ofsted will also ensure the school complies with this.</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387988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556792"/>
            <a:ext cx="8136904" cy="4392488"/>
          </a:xfrm>
        </p:spPr>
        <p:txBody>
          <a:bodyPr/>
          <a:lstStyle/>
          <a:p>
            <a:r>
              <a:rPr lang="en-GB" sz="2000" b="1" u="sng" dirty="0"/>
              <a:t>Attendance:</a:t>
            </a:r>
          </a:p>
          <a:p>
            <a:endParaRPr lang="en-GB" b="1" u="sng" dirty="0"/>
          </a:p>
          <a:p>
            <a:pPr algn="just"/>
            <a:r>
              <a:rPr lang="en-GB" dirty="0"/>
              <a:t>Attendance of 95% for the year equals 10 days that your child has been absent, that is 2 full school weeks of your child’s learning missed for that year. </a:t>
            </a:r>
          </a:p>
          <a:p>
            <a:pPr algn="just"/>
            <a:r>
              <a:rPr lang="en-GB" dirty="0"/>
              <a:t>Attendance of 90% for the year equals 19 days that your child has been absent, that is almost 4 school weeks missed. </a:t>
            </a:r>
          </a:p>
          <a:p>
            <a:pPr algn="just"/>
            <a:r>
              <a:rPr lang="en-GB" dirty="0"/>
              <a:t>Attendance of 85% for the year equals 29 days that your child has been absent per, that is almost 6 school weeks missed. </a:t>
            </a:r>
          </a:p>
          <a:p>
            <a:endParaRPr lang="en-GB" dirty="0"/>
          </a:p>
          <a:p>
            <a:r>
              <a:rPr lang="en-GB" sz="2000" b="1" u="sng" dirty="0"/>
              <a:t>Punctuality matters:</a:t>
            </a:r>
          </a:p>
          <a:p>
            <a:endParaRPr lang="en-GB" dirty="0"/>
          </a:p>
          <a:p>
            <a:pPr algn="just"/>
            <a:r>
              <a:rPr lang="en-GB" dirty="0"/>
              <a:t>Being frequently late for school adds up to lost learning:</a:t>
            </a:r>
          </a:p>
          <a:p>
            <a:r>
              <a:rPr lang="en-GB" dirty="0"/>
              <a:t>Arriving 5 minutes late every day adds up to over 3 days lost each year;</a:t>
            </a:r>
          </a:p>
          <a:p>
            <a:r>
              <a:rPr lang="en-GB" dirty="0"/>
              <a:t>Arriving 15 minutes late every day adds up to 2 weeks absence a year;</a:t>
            </a:r>
          </a:p>
          <a:p>
            <a:r>
              <a:rPr lang="en-GB" dirty="0"/>
              <a:t>Arriving 30 minutes late every adds up to 19 days absence a year. </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339320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All children should wear the correct school uniform. This includes the school’s indoor and outdoor PE kit. </a:t>
            </a:r>
            <a:r>
              <a:rPr lang="en-GB" b="1" dirty="0"/>
              <a:t>All uniform should be labelled</a:t>
            </a:r>
            <a:r>
              <a:rPr lang="en-GB" dirty="0"/>
              <a:t>. </a:t>
            </a:r>
          </a:p>
          <a:p>
            <a:pPr algn="just"/>
            <a:endParaRPr lang="en-GB" dirty="0"/>
          </a:p>
          <a:p>
            <a:pPr algn="just"/>
            <a:r>
              <a:rPr lang="en-GB" dirty="0"/>
              <a:t>Please note, as per policy: children </a:t>
            </a:r>
            <a:r>
              <a:rPr lang="en-GB" b="1" u="sng" dirty="0"/>
              <a:t>must</a:t>
            </a:r>
            <a:r>
              <a:rPr lang="en-GB" dirty="0"/>
              <a:t> wear a charcoal grey jumper/cardigan and the school’s charcoal jogging suit with school logo that can only be purchased from Whittakers, Southport or from Team TSP’s pre-loved uniform shop. Wearing school uniform forms part of the school’s safeguarding procedures so it is important that all our families abide to this. </a:t>
            </a:r>
          </a:p>
          <a:p>
            <a:pPr algn="just"/>
            <a:endParaRPr lang="en-GB" dirty="0"/>
          </a:p>
          <a:p>
            <a:pPr algn="just"/>
            <a:r>
              <a:rPr lang="en-GB" b="1" dirty="0"/>
              <a:t>Parents should always consult with school if a modification to the school’s uniform is required for their child’s needs.</a:t>
            </a:r>
          </a:p>
          <a:p>
            <a:pPr algn="just"/>
            <a:endParaRPr lang="en-GB" dirty="0"/>
          </a:p>
          <a:p>
            <a:pPr algn="just"/>
            <a:r>
              <a:rPr lang="en-GB" dirty="0"/>
              <a:t>For further information regarding the school’s uniform,</a:t>
            </a:r>
          </a:p>
          <a:p>
            <a:pPr algn="just"/>
            <a:r>
              <a:rPr lang="en-GB" b="1" dirty="0">
                <a:solidFill>
                  <a:srgbClr val="CC3399"/>
                </a:solidFill>
                <a:hlinkClick r:id="rId2">
                  <a:extLst>
                    <a:ext uri="{A12FA001-AC4F-418D-AE19-62706E023703}">
                      <ahyp:hlinkClr xmlns:ahyp="http://schemas.microsoft.com/office/drawing/2018/hyperlinkcolor" val="tx"/>
                    </a:ext>
                  </a:extLst>
                </a:hlinkClick>
              </a:rPr>
              <a:t>please read this policy</a:t>
            </a:r>
            <a:r>
              <a:rPr lang="en-GB" b="1" dirty="0">
                <a:solidFill>
                  <a:srgbClr val="CC3399"/>
                </a:solidFill>
              </a:rPr>
              <a:t>. </a:t>
            </a: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171775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412776"/>
            <a:ext cx="8640960" cy="720079"/>
          </a:xfrm>
        </p:spPr>
        <p:txBody>
          <a:bodyPr/>
          <a:lstStyle/>
          <a:p>
            <a:pPr algn="just"/>
            <a:r>
              <a:rPr lang="en-GB" sz="2000" b="1" u="sng" dirty="0"/>
              <a:t>Uniform</a:t>
            </a:r>
          </a:p>
          <a:p>
            <a:pPr algn="just"/>
            <a:endParaRPr lang="en-GB" sz="2000" dirty="0"/>
          </a:p>
          <a:p>
            <a:pPr algn="just"/>
            <a:r>
              <a:rPr lang="en-GB" dirty="0"/>
              <a:t>Children in Year 1 should only bring to school: </a:t>
            </a:r>
          </a:p>
          <a:p>
            <a:pPr algn="just"/>
            <a:endParaRPr lang="en-GB" dirty="0"/>
          </a:p>
          <a:p>
            <a:pPr marL="285750" indent="-285750" algn="just">
              <a:buFont typeface="Arial" panose="020B0604020202020204" pitchFamily="34" charset="0"/>
              <a:buChar char="•"/>
            </a:pPr>
            <a:r>
              <a:rPr lang="en-GB" dirty="0"/>
              <a:t>A small packed lunch bag (if not having school dinners)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School PE kit bag when attending an extracurricular club;</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School book bag on their reading day, to transport books to and from school.</a:t>
            </a:r>
          </a:p>
          <a:p>
            <a:pPr marL="285750" indent="-285750" algn="just">
              <a:buFont typeface="Arial" panose="020B0604020202020204" pitchFamily="34" charset="0"/>
              <a:buChar char="•"/>
            </a:pPr>
            <a:endParaRPr lang="en-GB" dirty="0"/>
          </a:p>
          <a:p>
            <a:pPr algn="just"/>
            <a:r>
              <a:rPr lang="en-GB" dirty="0"/>
              <a:t>On occasions, where children may need to bring a larger bag to school, parents should provide school with the reason for this. Due to the </a:t>
            </a:r>
            <a:r>
              <a:rPr lang="en-GB" b="1" dirty="0"/>
              <a:t>limited locker space</a:t>
            </a:r>
            <a:r>
              <a:rPr lang="en-GB" dirty="0"/>
              <a:t>, large bags are </a:t>
            </a:r>
            <a:r>
              <a:rPr lang="en-GB" b="1" dirty="0"/>
              <a:t>not</a:t>
            </a:r>
            <a:r>
              <a:rPr lang="en-GB" dirty="0"/>
              <a:t> to be brought to school on a daily basis.</a:t>
            </a:r>
          </a:p>
          <a:p>
            <a:pPr algn="just"/>
            <a:endParaRPr lang="en-GB" b="1" dirty="0">
              <a:solidFill>
                <a:srgbClr val="FD29FF"/>
              </a:solidFill>
            </a:endParaRPr>
          </a:p>
          <a:p>
            <a:pPr algn="just"/>
            <a:r>
              <a:rPr lang="en-GB" dirty="0"/>
              <a:t>For further information regarding the school’s uniform,</a:t>
            </a:r>
          </a:p>
          <a:p>
            <a:pPr algn="just"/>
            <a:r>
              <a:rPr lang="en-GB" b="1" dirty="0">
                <a:solidFill>
                  <a:srgbClr val="7030A0"/>
                </a:solidFill>
                <a:hlinkClick r:id="rId2">
                  <a:extLst>
                    <a:ext uri="{A12FA001-AC4F-418D-AE19-62706E023703}">
                      <ahyp:hlinkClr xmlns:ahyp="http://schemas.microsoft.com/office/drawing/2018/hyperlinkcolor" val="tx"/>
                    </a:ext>
                  </a:extLst>
                </a:hlinkClick>
              </a:rPr>
              <a:t>please read this policy</a:t>
            </a:r>
            <a:r>
              <a:rPr lang="en-GB" b="1" dirty="0">
                <a:solidFill>
                  <a:srgbClr val="7030A0"/>
                </a:solidFill>
              </a:rPr>
              <a:t>. </a:t>
            </a: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1174796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2105</TotalTime>
  <Words>1829</Words>
  <Application>Microsoft Office PowerPoint</Application>
  <PresentationFormat>On-screen Show (4:3)</PresentationFormat>
  <Paragraphs>276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Atkinson</dc:creator>
  <cp:lastModifiedBy>Aimee Jones</cp:lastModifiedBy>
  <cp:revision>130</cp:revision>
  <dcterms:created xsi:type="dcterms:W3CDTF">2012-08-30T17:25:21Z</dcterms:created>
  <dcterms:modified xsi:type="dcterms:W3CDTF">2022-07-06T16:48:53Z</dcterms:modified>
</cp:coreProperties>
</file>