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304" r:id="rId4"/>
    <p:sldId id="285" r:id="rId5"/>
    <p:sldId id="286" r:id="rId6"/>
    <p:sldId id="305" r:id="rId7"/>
    <p:sldId id="293" r:id="rId8"/>
    <p:sldId id="294" r:id="rId9"/>
    <p:sldId id="306" r:id="rId10"/>
    <p:sldId id="308" r:id="rId11"/>
    <p:sldId id="309" r:id="rId12"/>
    <p:sldId id="299" r:id="rId13"/>
    <p:sldId id="300" r:id="rId14"/>
    <p:sldId id="311" r:id="rId15"/>
    <p:sldId id="307" r:id="rId16"/>
    <p:sldId id="284" r:id="rId17"/>
    <p:sldId id="301" r:id="rId18"/>
    <p:sldId id="302" r:id="rId19"/>
    <p:sldId id="264" r:id="rId20"/>
    <p:sldId id="303" r:id="rId21"/>
    <p:sldId id="310"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E6E6E6"/>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62"/>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rinitystpeters.org/serve_file/447741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initystpeters.org/serve_file/345102" TargetMode="External"/><Relationship Id="rId2" Type="http://schemas.openxmlformats.org/officeDocument/2006/relationships/hyperlink" Target="https://www.trinitystpeters.org/page/eyfs/4849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rinitystpeters.org/serve_file/7567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www.trinitystpeters.org/page/whol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www.trinitystpeters.org/blogs/grade/4030" TargetMode="External"/><Relationship Id="rId1" Type="http://schemas.openxmlformats.org/officeDocument/2006/relationships/slideLayout" Target="../slideLayouts/slideLayout3.xml"/><Relationship Id="rId4" Type="http://schemas.openxmlformats.org/officeDocument/2006/relationships/hyperlink" Target="https://twitter.com/Nursery1TS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rinitystpeters.org/serve_file/7963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2022</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Sun Safety</a:t>
            </a:r>
          </a:p>
          <a:p>
            <a:endParaRPr lang="en-GB" dirty="0"/>
          </a:p>
          <a:p>
            <a:r>
              <a:rPr lang="en-GB" dirty="0"/>
              <a:t>When it is sunny, we encourage children to wear sun hats when playing outside. Please send a name labelled sun hat into school each day for your child.</a:t>
            </a:r>
          </a:p>
          <a:p>
            <a:endParaRPr lang="en-GB" dirty="0"/>
          </a:p>
          <a:p>
            <a:r>
              <a:rPr lang="en-GB" dirty="0"/>
              <a:t>We also ask you to apply sun cream before your child comes to school on sunny days.</a:t>
            </a:r>
          </a:p>
          <a:p>
            <a:endParaRPr lang="en-GB" dirty="0"/>
          </a:p>
          <a:p>
            <a:r>
              <a:rPr lang="en-GB" dirty="0"/>
              <a:t>Please also provide your child with a small bottle of sun cream which is named for them to apply themselves during the day. </a:t>
            </a:r>
          </a:p>
          <a:p>
            <a:endParaRPr lang="en-GB" dirty="0"/>
          </a:p>
        </p:txBody>
      </p:sp>
    </p:spTree>
    <p:extLst>
      <p:ext uri="{BB962C8B-B14F-4D97-AF65-F5344CB8AC3E}">
        <p14:creationId xmlns:p14="http://schemas.microsoft.com/office/powerpoint/2010/main" val="1040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just"/>
            <a:r>
              <a:rPr lang="en-GB" sz="2000" b="1" u="sng" dirty="0"/>
              <a:t>Curriculum</a:t>
            </a:r>
          </a:p>
          <a:p>
            <a:pPr algn="just"/>
            <a:r>
              <a:rPr lang="en-GB" dirty="0"/>
              <a:t>The Nursery curriculum map, which outlines all the units taught across the each subject and their main objectives, can be found by clicking </a:t>
            </a:r>
            <a:r>
              <a:rPr lang="en-GB" u="sng" dirty="0">
                <a:solidFill>
                  <a:srgbClr val="FFFF00"/>
                </a:solidFill>
                <a:hlinkClick r:id="rId2"/>
              </a:rPr>
              <a:t>here</a:t>
            </a:r>
            <a:r>
              <a:rPr lang="en-GB" dirty="0"/>
              <a:t>.*</a:t>
            </a:r>
          </a:p>
          <a:p>
            <a:pPr algn="just"/>
            <a:endParaRPr lang="en-GB" dirty="0"/>
          </a:p>
          <a:p>
            <a:endParaRPr lang="en-GB" dirty="0"/>
          </a:p>
        </p:txBody>
      </p:sp>
      <p:pic>
        <p:nvPicPr>
          <p:cNvPr id="4" name="Picture 3"/>
          <p:cNvPicPr>
            <a:picLocks noChangeAspect="1"/>
          </p:cNvPicPr>
          <p:nvPr/>
        </p:nvPicPr>
        <p:blipFill rotWithShape="1">
          <a:blip r:embed="rId3"/>
          <a:srcRect l="25613" t="25027" r="26722" b="10270"/>
          <a:stretch/>
        </p:blipFill>
        <p:spPr>
          <a:xfrm>
            <a:off x="2411760" y="2708920"/>
            <a:ext cx="4536504" cy="3024336"/>
          </a:xfrm>
          <a:prstGeom prst="rect">
            <a:avLst/>
          </a:prstGeom>
        </p:spPr>
      </p:pic>
      <p:sp>
        <p:nvSpPr>
          <p:cNvPr id="5" name="Rectangle 4"/>
          <p:cNvSpPr/>
          <p:nvPr/>
        </p:nvSpPr>
        <p:spPr>
          <a:xfrm>
            <a:off x="467544" y="5877272"/>
            <a:ext cx="6480720" cy="369332"/>
          </a:xfrm>
          <a:prstGeom prst="rect">
            <a:avLst/>
          </a:prstGeom>
        </p:spPr>
        <p:txBody>
          <a:bodyPr wrap="square">
            <a:spAutoFit/>
          </a:bodyPr>
          <a:lstStyle/>
          <a:p>
            <a:r>
              <a:rPr lang="en-GB" dirty="0">
                <a:solidFill>
                  <a:schemeClr val="bg1"/>
                </a:solidFill>
              </a:rPr>
              <a:t>*Please note that amendments may be made throughout the year.</a:t>
            </a:r>
          </a:p>
        </p:txBody>
      </p:sp>
    </p:spTree>
    <p:extLst>
      <p:ext uri="{BB962C8B-B14F-4D97-AF65-F5344CB8AC3E}">
        <p14:creationId xmlns:p14="http://schemas.microsoft.com/office/powerpoint/2010/main" val="127086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Children in Nursery will access PE time every Tuesday and this will take part in the school hall or outdoor area. </a:t>
            </a:r>
          </a:p>
          <a:p>
            <a:pPr algn="just"/>
            <a:endParaRPr lang="en-GB" dirty="0"/>
          </a:p>
          <a:p>
            <a:pPr algn="just"/>
            <a:r>
              <a:rPr lang="en-GB" dirty="0"/>
              <a:t>Children will complete PE sessions in their uniform and must wear trainers with </a:t>
            </a:r>
            <a:r>
              <a:rPr lang="en-GB" b="1" i="1" dirty="0"/>
              <a:t>Velcro fastenings only </a:t>
            </a:r>
            <a:r>
              <a:rPr lang="en-GB" dirty="0"/>
              <a:t>on this day only. </a:t>
            </a:r>
          </a:p>
          <a:p>
            <a:pPr algn="just"/>
            <a:endParaRPr lang="en-GB" dirty="0"/>
          </a:p>
          <a:p>
            <a:pPr algn="just"/>
            <a:r>
              <a:rPr lang="en-GB" b="1" i="1" dirty="0"/>
              <a:t>No extra PE kit is needed.</a:t>
            </a:r>
          </a:p>
          <a:p>
            <a:pPr algn="just"/>
            <a:endParaRPr lang="en-GB" b="1" i="1" dirty="0"/>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46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4890" y="1675835"/>
            <a:ext cx="8640960" cy="2875159"/>
          </a:xfrm>
        </p:spPr>
        <p:txBody>
          <a:bodyPr/>
          <a:lstStyle/>
          <a:p>
            <a:endParaRPr lang="en-GB" sz="2000" dirty="0"/>
          </a:p>
          <a:p>
            <a:pPr algn="just"/>
            <a:r>
              <a:rPr lang="en-GB" sz="2000" dirty="0"/>
              <a:t>There are times when Nursery is set ‘Talking Homework’ which is done via Tapestry.</a:t>
            </a:r>
          </a:p>
          <a:p>
            <a:pPr algn="just"/>
            <a:endParaRPr lang="en-GB" sz="2000" dirty="0"/>
          </a:p>
          <a:p>
            <a:pPr algn="just"/>
            <a:r>
              <a:rPr lang="en-GB" sz="2000" dirty="0"/>
              <a:t>We also encourage you to share any visits, events, celebrations or achievements that your child has taken part in outside of Nursery via Tapestry. These can then be added to your child’s  Learning Journal.</a:t>
            </a:r>
          </a:p>
          <a:p>
            <a:pPr algn="just"/>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10392" y="1275725"/>
            <a:ext cx="149592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36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640960" cy="4248472"/>
          </a:xfrm>
        </p:spPr>
        <p:txBody>
          <a:bodyPr/>
          <a:lstStyle/>
          <a:p>
            <a:r>
              <a:rPr lang="en-GB" u="sng" dirty="0"/>
              <a:t>Additional Home Learning</a:t>
            </a:r>
          </a:p>
          <a:p>
            <a:endParaRPr lang="en-GB" dirty="0"/>
          </a:p>
          <a:p>
            <a:r>
              <a:rPr lang="en-US" dirty="0"/>
              <a:t>On the final Nursery Blog, you will also notice that there is also a section entitled ‘Miss </a:t>
            </a:r>
            <a:r>
              <a:rPr lang="en-US" dirty="0" err="1"/>
              <a:t>Dalley’s</a:t>
            </a:r>
            <a:r>
              <a:rPr lang="en-US" dirty="0"/>
              <a:t> Virtual Classroom’. Your child will be able to use this image to quickly access the various websites we use by clicking on the various objects.</a:t>
            </a:r>
          </a:p>
          <a:p>
            <a:endParaRPr lang="en-US" dirty="0"/>
          </a:p>
          <a:p>
            <a:endParaRPr lang="en-US" dirty="0"/>
          </a:p>
          <a:p>
            <a:endParaRPr lang="en-GB" dirty="0"/>
          </a:p>
        </p:txBody>
      </p:sp>
      <p:pic>
        <p:nvPicPr>
          <p:cNvPr id="2" name="Picture 1">
            <a:extLst>
              <a:ext uri="{FF2B5EF4-FFF2-40B4-BE49-F238E27FC236}">
                <a16:creationId xmlns:a16="http://schemas.microsoft.com/office/drawing/2014/main" id="{6AE8A3C9-4AE0-465D-8C0F-6EF41B3DFD4A}"/>
              </a:ext>
            </a:extLst>
          </p:cNvPr>
          <p:cNvPicPr>
            <a:picLocks noChangeAspect="1"/>
          </p:cNvPicPr>
          <p:nvPr/>
        </p:nvPicPr>
        <p:blipFill rotWithShape="1">
          <a:blip r:embed="rId2"/>
          <a:srcRect l="14563" t="23387" r="16138" b="6579"/>
          <a:stretch/>
        </p:blipFill>
        <p:spPr>
          <a:xfrm>
            <a:off x="1331640" y="3212976"/>
            <a:ext cx="5829768" cy="3312369"/>
          </a:xfrm>
          <a:prstGeom prst="rect">
            <a:avLst/>
          </a:prstGeom>
        </p:spPr>
      </p:pic>
    </p:spTree>
    <p:extLst>
      <p:ext uri="{BB962C8B-B14F-4D97-AF65-F5344CB8AC3E}">
        <p14:creationId xmlns:p14="http://schemas.microsoft.com/office/powerpoint/2010/main" val="62684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84784"/>
            <a:ext cx="8640960" cy="3384525"/>
          </a:xfrm>
        </p:spPr>
        <p:txBody>
          <a:bodyPr/>
          <a:lstStyle/>
          <a:p>
            <a:r>
              <a:rPr lang="en-GB" b="1" u="sng" dirty="0"/>
              <a:t>Things to practise over the Summer holidays with your child -</a:t>
            </a:r>
          </a:p>
          <a:p>
            <a:endParaRPr lang="en-GB" dirty="0"/>
          </a:p>
          <a:p>
            <a:r>
              <a:rPr lang="en-GB" dirty="0"/>
              <a:t>Please ensure that your child is able to do the following:</a:t>
            </a:r>
          </a:p>
          <a:p>
            <a:endParaRPr lang="en-GB" dirty="0"/>
          </a:p>
          <a:p>
            <a:r>
              <a:rPr lang="en-GB" dirty="0"/>
              <a:t>Take their coat on and off and hang it on their peg</a:t>
            </a:r>
          </a:p>
          <a:p>
            <a:r>
              <a:rPr lang="en-GB" dirty="0"/>
              <a:t>Identify their name with the support of a photograph </a:t>
            </a:r>
          </a:p>
          <a:p>
            <a:r>
              <a:rPr lang="en-GB" dirty="0"/>
              <a:t>Wash and dry their hands </a:t>
            </a:r>
          </a:p>
          <a:p>
            <a:r>
              <a:rPr lang="en-GB" dirty="0"/>
              <a:t>Get on and off the toilet independently </a:t>
            </a:r>
          </a:p>
          <a:p>
            <a:r>
              <a:rPr lang="en-GB" dirty="0"/>
              <a:t>Pull their underwear down to their ankles when needing the toilet </a:t>
            </a:r>
          </a:p>
          <a:p>
            <a:r>
              <a:rPr lang="en-GB" dirty="0"/>
              <a:t>Wipe their own bottom after using the toilet </a:t>
            </a:r>
          </a:p>
          <a:p>
            <a:r>
              <a:rPr lang="en-GB" dirty="0"/>
              <a:t>Open and close a water bottle</a:t>
            </a:r>
          </a:p>
          <a:p>
            <a:r>
              <a:rPr lang="en-GB" dirty="0"/>
              <a:t>Drink from a cup</a:t>
            </a:r>
          </a:p>
          <a:p>
            <a:r>
              <a:rPr lang="en-GB" dirty="0"/>
              <a:t>Open a sandwich out of foil or cling film and take wrappers off a </a:t>
            </a:r>
          </a:p>
          <a:p>
            <a:r>
              <a:rPr lang="en-GB" dirty="0"/>
              <a:t>     fruit bar / cake / biscuit or any other items in their lunchbox</a:t>
            </a:r>
          </a:p>
          <a:p>
            <a:r>
              <a:rPr lang="en-GB" dirty="0"/>
              <a:t>Use a knife, fork and spoon when eating their dinner</a:t>
            </a:r>
          </a:p>
          <a:p>
            <a:endParaRPr lang="en-GB" dirty="0"/>
          </a:p>
        </p:txBody>
      </p:sp>
    </p:spTree>
    <p:extLst>
      <p:ext uri="{BB962C8B-B14F-4D97-AF65-F5344CB8AC3E}">
        <p14:creationId xmlns:p14="http://schemas.microsoft.com/office/powerpoint/2010/main" val="136516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539552" y="1124744"/>
            <a:ext cx="8280920" cy="6678751"/>
          </a:xfrm>
          <a:prstGeom prst="rect">
            <a:avLst/>
          </a:prstGeom>
        </p:spPr>
        <p:txBody>
          <a:bodyPr wrap="square">
            <a:spAutoFit/>
          </a:bodyPr>
          <a:lstStyle/>
          <a:p>
            <a:pPr algn="just"/>
            <a:r>
              <a:rPr lang="en-GB" b="1" u="sng" dirty="0">
                <a:solidFill>
                  <a:schemeClr val="bg1"/>
                </a:solidFill>
                <a:latin typeface="Arial" panose="020B0604020202020204" pitchFamily="34" charset="0"/>
                <a:cs typeface="Arial" panose="020B0604020202020204" pitchFamily="34" charset="0"/>
              </a:rPr>
              <a:t>Reading</a:t>
            </a:r>
            <a:endParaRPr lang="en-GB" dirty="0">
              <a:solidFill>
                <a:schemeClr val="bg1"/>
              </a:solidFill>
              <a:latin typeface="Arial" panose="020B0604020202020204" pitchFamily="34" charset="0"/>
              <a:cs typeface="Arial" panose="020B0604020202020204" pitchFamily="34" charset="0"/>
            </a:endParaRPr>
          </a:p>
          <a:p>
            <a:pPr algn="just"/>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In the Autumn term, all children will a receive a book from our class library to share at home each week, to develop their love for reading. </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In the Summer term the children will receive a discussion reading book, again to share at home.</a:t>
            </a:r>
          </a:p>
          <a:p>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We encourage parents to share with us comments about their child's reading on Tapestry. </a:t>
            </a:r>
          </a:p>
          <a:p>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a:t>
            </a:r>
          </a:p>
          <a:p>
            <a:pPr algn="just"/>
            <a:r>
              <a:rPr lang="en-GB" dirty="0">
                <a:solidFill>
                  <a:schemeClr val="bg1"/>
                </a:solidFill>
                <a:latin typeface="Arial" panose="020B0604020202020204" pitchFamily="34" charset="0"/>
                <a:cs typeface="Arial" panose="020B0604020202020204" pitchFamily="34" charset="0"/>
              </a:rPr>
              <a:t>Reading  list titled ‘</a:t>
            </a:r>
            <a:r>
              <a:rPr lang="en-GB" dirty="0">
                <a:solidFill>
                  <a:srgbClr val="FD29FF"/>
                </a:solidFill>
                <a:latin typeface="Arial" panose="020B0604020202020204" pitchFamily="34" charset="0"/>
                <a:cs typeface="Arial" panose="020B0604020202020204" pitchFamily="34" charset="0"/>
                <a:hlinkClick r:id="rId3"/>
              </a:rPr>
              <a:t>Recommended reading list for 3 year Olds</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 </a:t>
            </a:r>
          </a:p>
          <a:p>
            <a:pPr algn="just"/>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69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3500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76918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04764"/>
            <a:ext cx="8640960" cy="4248472"/>
          </a:xfrm>
        </p:spPr>
        <p:txBody>
          <a:bodyPr/>
          <a:lstStyle/>
          <a:p>
            <a:r>
              <a:rPr lang="en-GB" b="1" u="sng" dirty="0"/>
              <a:t>Contacting the Class Teacher</a:t>
            </a:r>
          </a:p>
          <a:p>
            <a:endParaRPr lang="en-GB" dirty="0"/>
          </a:p>
          <a:p>
            <a:r>
              <a:rPr lang="en-GB" dirty="0"/>
              <a:t>During the school year you may need to contact the class teachers.</a:t>
            </a:r>
          </a:p>
          <a:p>
            <a:r>
              <a:rPr lang="en-GB" dirty="0"/>
              <a:t>You can do this by:</a:t>
            </a:r>
          </a:p>
          <a:p>
            <a:r>
              <a:rPr lang="en-GB" dirty="0"/>
              <a:t>-   Email </a:t>
            </a:r>
            <a:r>
              <a:rPr lang="en-GB" dirty="0" err="1"/>
              <a:t>nursery@tsp.sefton.school</a:t>
            </a:r>
            <a:r>
              <a:rPr lang="en-GB" dirty="0"/>
              <a:t>;</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6" name="Text Placeholder 2">
            <a:extLst>
              <a:ext uri="{FF2B5EF4-FFF2-40B4-BE49-F238E27FC236}">
                <a16:creationId xmlns:a16="http://schemas.microsoft.com/office/drawing/2014/main" id="{30BA7559-BD28-4BFD-B70F-7A4D1C1D3F33}"/>
              </a:ext>
            </a:extLst>
          </p:cNvPr>
          <p:cNvSpPr txBox="1">
            <a:spLocks/>
          </p:cNvSpPr>
          <p:nvPr/>
        </p:nvSpPr>
        <p:spPr>
          <a:xfrm>
            <a:off x="107504" y="2060848"/>
            <a:ext cx="8640960" cy="3384525"/>
          </a:xfrm>
          <a:prstGeom prst="rect">
            <a:avLst/>
          </a:prstGeom>
        </p:spPr>
        <p:txBody>
          <a:bodyPr/>
          <a:lstStyle>
            <a:lvl1pPr marL="0" indent="0" algn="l" defTabSz="914400" rtl="0" eaLnBrk="1" latinLnBrk="0" hangingPunct="1">
              <a:spcBef>
                <a:spcPct val="20000"/>
              </a:spcBef>
              <a:buFont typeface="Arial" pitchFamily="34" charset="0"/>
              <a:buNone/>
              <a:defRPr sz="1800"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000" b="1" u="sng" dirty="0"/>
              <a:t>A Successful Start</a:t>
            </a:r>
          </a:p>
          <a:p>
            <a:pPr algn="just"/>
            <a:endParaRPr lang="en-GB" sz="2400" dirty="0"/>
          </a:p>
          <a:p>
            <a:pPr algn="just"/>
            <a:r>
              <a:rPr lang="en-GB" dirty="0"/>
              <a:t>To help you to support your child in having a smooth transition into Nursery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Molloy with a SEN related query or concern, you can contact her on the SENDCo account: </a:t>
            </a:r>
            <a:r>
              <a:rPr lang="en-GB" dirty="0" err="1">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640960" cy="403244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a:p>
            <a:endParaRPr lang="en-GB" dirty="0"/>
          </a:p>
        </p:txBody>
      </p:sp>
    </p:spTree>
    <p:extLst>
      <p:ext uri="{BB962C8B-B14F-4D97-AF65-F5344CB8AC3E}">
        <p14:creationId xmlns:p14="http://schemas.microsoft.com/office/powerpoint/2010/main" val="82013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just"/>
            <a:endParaRPr lang="en-GB" sz="2400" dirty="0"/>
          </a:p>
          <a:p>
            <a:pPr algn="just"/>
            <a:r>
              <a:rPr lang="en-GB" sz="2000" b="1" u="sng" dirty="0"/>
              <a:t>Weekly Updates</a:t>
            </a:r>
          </a:p>
          <a:p>
            <a:pPr algn="just"/>
            <a:endParaRPr lang="en-GB" dirty="0"/>
          </a:p>
          <a:p>
            <a:pPr algn="just"/>
            <a:r>
              <a:rPr lang="en-GB" dirty="0"/>
              <a:t>Every Friday, class teachers update their </a:t>
            </a:r>
            <a:r>
              <a:rPr lang="en-GB" dirty="0">
                <a:solidFill>
                  <a:srgbClr val="FFFF00"/>
                </a:solidFill>
                <a:hlinkClick r:id="rId2"/>
              </a:rPr>
              <a:t>class blog</a:t>
            </a:r>
            <a:r>
              <a:rPr lang="en-GB" dirty="0">
                <a:solidFill>
                  <a:srgbClr val="FFFF00"/>
                </a:solidFill>
              </a:rPr>
              <a:t> </a:t>
            </a:r>
            <a:r>
              <a:rPr lang="en-GB" dirty="0"/>
              <a:t>with highlights from the learning week.  Reminders of important dates are also included.</a:t>
            </a:r>
          </a:p>
          <a:p>
            <a:pPr algn="just"/>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sz="600" b="1" dirty="0">
              <a:solidFill>
                <a:srgbClr val="00B0F0"/>
              </a:solidFill>
            </a:endParaRPr>
          </a:p>
          <a:p>
            <a:pPr algn="just"/>
            <a:r>
              <a:rPr lang="en-GB" sz="2000" b="1" i="1" dirty="0">
                <a:solidFill>
                  <a:srgbClr val="00B050"/>
                </a:solidFill>
                <a:hlinkClick r:id="rId4"/>
              </a:rPr>
              <a:t>@</a:t>
            </a:r>
            <a:r>
              <a:rPr lang="en-GB" sz="2000" b="1" i="1" dirty="0" err="1">
                <a:solidFill>
                  <a:srgbClr val="00B050"/>
                </a:solidFill>
                <a:hlinkClick r:id="rId4"/>
              </a:rPr>
              <a:t>NurseryTSP</a:t>
            </a:r>
            <a:endParaRPr lang="en-GB" sz="1600"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On Thursday 1st September, all Nursery pupils will be invited into school, to meet staff and visit the classroom. Parents have been informed of the time of their short visit via email.</a:t>
            </a:r>
          </a:p>
          <a:p>
            <a:endParaRPr lang="en-GB" dirty="0"/>
          </a:p>
          <a:p>
            <a:r>
              <a:rPr lang="en-GB" dirty="0"/>
              <a:t>On Friday 2nd September, Nursery pupils will be invited into school at either 9.00 am, 9.30 am or 10.00 am. Parents have been informed of which group to attend via email. </a:t>
            </a:r>
          </a:p>
          <a:p>
            <a:endParaRPr lang="en-GB" dirty="0"/>
          </a:p>
          <a:p>
            <a:r>
              <a:rPr lang="en-GB" dirty="0"/>
              <a:t>From Monday 5th September, Nursery pupils are to arrive at 8.45 am. </a:t>
            </a:r>
          </a:p>
        </p:txBody>
      </p:sp>
    </p:spTree>
    <p:extLst>
      <p:ext uri="{BB962C8B-B14F-4D97-AF65-F5344CB8AC3E}">
        <p14:creationId xmlns:p14="http://schemas.microsoft.com/office/powerpoint/2010/main" val="13834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908720"/>
            <a:ext cx="8640960" cy="4392488"/>
          </a:xfrm>
        </p:spPr>
        <p:txBody>
          <a:bodyPr/>
          <a:lstStyle/>
          <a:p>
            <a:r>
              <a:rPr lang="en-GB" sz="2000" b="1" u="sng" dirty="0"/>
              <a:t>The School Day -</a:t>
            </a:r>
          </a:p>
          <a:p>
            <a:endParaRPr lang="en-GB" b="1" u="sng" dirty="0"/>
          </a:p>
          <a:p>
            <a:r>
              <a:rPr lang="en-GB" dirty="0"/>
              <a:t> Nursery will start promptly each morning at 8.55 am. However, the Nursery main entrance door will be open from 8.45 am each day.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 name="Picture 1"/>
          <p:cNvPicPr>
            <a:picLocks noChangeAspect="1"/>
          </p:cNvPicPr>
          <p:nvPr/>
        </p:nvPicPr>
        <p:blipFill>
          <a:blip r:embed="rId2"/>
          <a:stretch>
            <a:fillRect/>
          </a:stretch>
        </p:blipFill>
        <p:spPr>
          <a:xfrm>
            <a:off x="4560168" y="2780928"/>
            <a:ext cx="2631486" cy="3508648"/>
          </a:xfrm>
          <a:prstGeom prst="rect">
            <a:avLst/>
          </a:prstGeom>
          <a:ln w="28575">
            <a:solidFill>
              <a:srgbClr val="CC3399"/>
            </a:solidFill>
          </a:ln>
        </p:spPr>
      </p:pic>
      <p:pic>
        <p:nvPicPr>
          <p:cNvPr id="5" name="Picture 4"/>
          <p:cNvPicPr>
            <a:picLocks noChangeAspect="1"/>
          </p:cNvPicPr>
          <p:nvPr/>
        </p:nvPicPr>
        <p:blipFill>
          <a:blip r:embed="rId3"/>
          <a:stretch>
            <a:fillRect/>
          </a:stretch>
        </p:blipFill>
        <p:spPr>
          <a:xfrm>
            <a:off x="827584" y="2780928"/>
            <a:ext cx="2658616" cy="3544821"/>
          </a:xfrm>
          <a:prstGeom prst="rect">
            <a:avLst/>
          </a:prstGeom>
          <a:ln w="28575">
            <a:solidFill>
              <a:srgbClr val="CC3399"/>
            </a:solidFill>
          </a:ln>
        </p:spPr>
      </p:pic>
    </p:spTree>
    <p:extLst>
      <p:ext uri="{BB962C8B-B14F-4D97-AF65-F5344CB8AC3E}">
        <p14:creationId xmlns:p14="http://schemas.microsoft.com/office/powerpoint/2010/main" val="272526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 :</a:t>
            </a:r>
          </a:p>
          <a:p>
            <a:endParaRPr lang="en-GB" dirty="0"/>
          </a:p>
          <a:p>
            <a:r>
              <a:rPr lang="en-GB" dirty="0"/>
              <a:t>The Nursery morning session starts at 8.55am and ends at 11.50am. The Nursery door will be open daily from 8.45am until 8.55am </a:t>
            </a:r>
          </a:p>
          <a:p>
            <a:endParaRPr lang="en-GB" dirty="0"/>
          </a:p>
          <a:p>
            <a:r>
              <a:rPr lang="en-GB" dirty="0"/>
              <a:t>The Nursery afternoon session starts at 12.00noon and ends at 3.00pm and the Nursery door will be open daily from 2.50pm.</a:t>
            </a:r>
          </a:p>
          <a:p>
            <a:endParaRPr lang="en-GB" dirty="0"/>
          </a:p>
          <a:p>
            <a:endParaRPr lang="en-GB" dirty="0"/>
          </a:p>
          <a:p>
            <a:r>
              <a:rPr lang="en-GB" dirty="0"/>
              <a:t>Children who do either morning or afternoon sessions should be collected and dropped off promptly by a parent/designated adult via the Nursery Main Entrance door.</a:t>
            </a:r>
          </a:p>
          <a:p>
            <a:endParaRPr lang="en-GB" dirty="0"/>
          </a:p>
          <a:p>
            <a:r>
              <a:rPr lang="en-GB" dirty="0"/>
              <a:t>If your child is attending Clubhouse, they can be collected from Clubhouse anytime until 6pm.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Lunch time</a:t>
            </a:r>
          </a:p>
          <a:p>
            <a:endParaRPr lang="en-GB" dirty="0"/>
          </a:p>
          <a:p>
            <a:r>
              <a:rPr lang="en-GB" dirty="0"/>
              <a:t>Nursery Lunchtime is from 11.15am. The children will eat a school dinner in the school hall and return to their Nursery classroom / outdoor area for play. </a:t>
            </a:r>
          </a:p>
          <a:p>
            <a:endParaRPr lang="en-GB" dirty="0"/>
          </a:p>
          <a:p>
            <a:r>
              <a:rPr lang="en-GB" dirty="0"/>
              <a:t>If your child is attending all day or only attending a morning session, they will be able to have a school lunch at a cost of £1.60 per day. </a:t>
            </a:r>
          </a:p>
          <a:p>
            <a:endParaRPr lang="en-GB" dirty="0"/>
          </a:p>
          <a:p>
            <a:r>
              <a:rPr lang="en-GB" dirty="0"/>
              <a:t>Children who are only attending a morning must be collected at 11.45am and children who are only attending an afternoon session must have eaten their lunch before being dropped off at 12.00noon.</a:t>
            </a:r>
          </a:p>
          <a:p>
            <a:endParaRPr lang="en-GB" dirty="0"/>
          </a:p>
        </p:txBody>
      </p:sp>
    </p:spTree>
    <p:extLst>
      <p:ext uri="{BB962C8B-B14F-4D97-AF65-F5344CB8AC3E}">
        <p14:creationId xmlns:p14="http://schemas.microsoft.com/office/powerpoint/2010/main" val="193012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r>
              <a:rPr lang="en-GB" dirty="0"/>
              <a:t>If your child is absent from school please email the class account or contact the office explaining the reason.  If you know in advance that your child will be absent please email the class account or contact the office explaining the reason. </a:t>
            </a:r>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99490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052736"/>
            <a:ext cx="8640960" cy="432048"/>
          </a:xfrm>
        </p:spPr>
        <p:txBody>
          <a:bodyPr/>
          <a:lstStyle/>
          <a:p>
            <a:pPr algn="just"/>
            <a:r>
              <a:rPr lang="en-GB" sz="2000" b="1" u="sng" dirty="0"/>
              <a:t>Uniform</a:t>
            </a:r>
          </a:p>
          <a:p>
            <a:pPr algn="just"/>
            <a:r>
              <a:rPr lang="en-GB" dirty="0"/>
              <a:t>Children are expected to wear the Foundation Stage uniform. It is important that your child’s name is clearly marked in all clothing and shoes. It would be very helpful if your child can recognise their name in their clothing. </a:t>
            </a:r>
          </a:p>
          <a:p>
            <a:pPr algn="just"/>
            <a:endParaRPr lang="en-GB" dirty="0"/>
          </a:p>
          <a:p>
            <a:pPr algn="just"/>
            <a:r>
              <a:rPr lang="en-GB" dirty="0"/>
              <a:t>The school uniform can only be purchased from </a:t>
            </a:r>
            <a:r>
              <a:rPr lang="en-GB" dirty="0" err="1"/>
              <a:t>Whittakers</a:t>
            </a:r>
            <a:r>
              <a:rPr lang="en-GB" dirty="0"/>
              <a:t> Southport, uniform can also be purchased via Team TSP pre-loved uniform </a:t>
            </a:r>
            <a:r>
              <a:rPr lang="en-GB" dirty="0" err="1"/>
              <a:t>teamtspfundraising@tsp.sefton.school</a:t>
            </a:r>
            <a:r>
              <a:rPr lang="en-GB" dirty="0"/>
              <a:t>. This forms part of the school’s safeguarding procedures so it is important that all our families abide to this. </a:t>
            </a:r>
          </a:p>
          <a:p>
            <a:pPr algn="just"/>
            <a:endParaRPr lang="en-GB" dirty="0"/>
          </a:p>
          <a:p>
            <a:pPr algn="just"/>
            <a:r>
              <a:rPr lang="en-GB" dirty="0"/>
              <a:t>Children are able to play outside in all weather so it is really useful if your child can bring an all-in-one waterproof suit and a pair of wellingtons to leave in school. Please practise taking on and off their shoes and putting their own wellingtons on.</a:t>
            </a:r>
          </a:p>
          <a:p>
            <a:pPr algn="just"/>
            <a:r>
              <a:rPr lang="en-GB" dirty="0"/>
              <a:t>Please can a spare pair of underwear, jogging bottoms and socks also be </a:t>
            </a:r>
          </a:p>
          <a:p>
            <a:pPr algn="just"/>
            <a:r>
              <a:rPr lang="en-GB" dirty="0"/>
              <a:t>provided and kept in their school book bag everyday in case of emergencies. </a:t>
            </a:r>
          </a:p>
          <a:p>
            <a:pPr algn="just"/>
            <a:endParaRPr lang="en-GB" dirty="0"/>
          </a:p>
          <a:p>
            <a:pPr algn="just"/>
            <a:r>
              <a:rPr lang="en-GB" dirty="0"/>
              <a:t>For further information regarding the school’s uniform,</a:t>
            </a:r>
          </a:p>
          <a:p>
            <a:pPr algn="just"/>
            <a:r>
              <a:rPr lang="en-GB" dirty="0">
                <a:solidFill>
                  <a:srgbClr val="FD29FF"/>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FD29FF"/>
              </a:solidFill>
            </a:endParaRPr>
          </a:p>
        </p:txBody>
      </p:sp>
    </p:spTree>
    <p:extLst>
      <p:ext uri="{BB962C8B-B14F-4D97-AF65-F5344CB8AC3E}">
        <p14:creationId xmlns:p14="http://schemas.microsoft.com/office/powerpoint/2010/main" val="401909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Book Bag</a:t>
            </a:r>
          </a:p>
          <a:p>
            <a:endParaRPr lang="en-GB" dirty="0"/>
          </a:p>
          <a:p>
            <a:r>
              <a:rPr lang="en-GB" dirty="0"/>
              <a:t>It would be really helpful if your child could bring a book bag (available from the school office or </a:t>
            </a:r>
            <a:r>
              <a:rPr lang="en-GB" dirty="0" err="1"/>
              <a:t>Whittakers</a:t>
            </a:r>
            <a:r>
              <a:rPr lang="en-GB" dirty="0"/>
              <a:t>) every day.  It is useful when taking home pictures, reading books and water bottles.</a:t>
            </a:r>
          </a:p>
          <a:p>
            <a:endParaRPr lang="en-GB" dirty="0"/>
          </a:p>
          <a:p>
            <a:r>
              <a:rPr lang="en-GB" dirty="0"/>
              <a:t> </a:t>
            </a:r>
          </a:p>
          <a:p>
            <a:r>
              <a:rPr lang="en-GB" dirty="0"/>
              <a:t>Children in the school Nursery will have a ‘Belongings Box’ that will be used to keep their water bottles, pictures and in the summer their sun cream and hat safe. </a:t>
            </a:r>
          </a:p>
          <a:p>
            <a:endParaRPr lang="en-GB" dirty="0"/>
          </a:p>
        </p:txBody>
      </p:sp>
    </p:spTree>
    <p:extLst>
      <p:ext uri="{BB962C8B-B14F-4D97-AF65-F5344CB8AC3E}">
        <p14:creationId xmlns:p14="http://schemas.microsoft.com/office/powerpoint/2010/main" val="2689746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1446</Words>
  <Application>Microsoft Office PowerPoint</Application>
  <PresentationFormat>On-screen Show (4:3)</PresentationFormat>
  <Paragraphs>210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Joanne MOLLOY</cp:lastModifiedBy>
  <cp:revision>141</cp:revision>
  <dcterms:created xsi:type="dcterms:W3CDTF">2012-08-30T17:25:21Z</dcterms:created>
  <dcterms:modified xsi:type="dcterms:W3CDTF">2022-07-05T14:36:39Z</dcterms:modified>
</cp:coreProperties>
</file>