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Lobster" panose="020B060402020202020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4AC02D-2492-4465-B7AE-3B8B1AFD8BF4}">
  <a:tblStyle styleId="{824AC02D-2492-4465-B7AE-3B8B1AFD8B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7156f3b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7156f3b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hyperlink" Target="https://sso.readingeggs.com/login?client_id=8020fd524cb747519ccfb61e1c15dacbfab3f0b4&amp;idp=d0797975a160eeec142b30cd3705fe6ee3eafec9&amp;locale=uk&amp;redirect_uri=https://app.readingeggs.com/oauth/login?_ga%3D2.61341865.40648510.1648667814-1258845195.1648667814%26idp%3Dd0797975a160eeec142b30cd3705fe6ee3eafec9%26scope%3Dblake&amp;response_type=code&amp;scope=blake&amp;state=a678622ba917d480e9448b3e06828e37be6614f78b493b38" TargetMode="External"/><Relationship Id="rId39" Type="http://schemas.openxmlformats.org/officeDocument/2006/relationships/image" Target="../media/image23.png"/><Relationship Id="rId21" Type="http://schemas.openxmlformats.org/officeDocument/2006/relationships/image" Target="../media/image14.png"/><Relationship Id="rId34" Type="http://schemas.openxmlformats.org/officeDocument/2006/relationships/hyperlink" Target="https://www.bbc.co.uk/bitesize/levels/zbr9wmn" TargetMode="External"/><Relationship Id="rId42" Type="http://schemas.openxmlformats.org/officeDocument/2006/relationships/image" Target="../media/image25.jpeg"/><Relationship Id="rId47" Type="http://schemas.openxmlformats.org/officeDocument/2006/relationships/hyperlink" Target="https://play.sumdog.com/student/sign_in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9" Type="http://schemas.openxmlformats.org/officeDocument/2006/relationships/image" Target="../media/image18.png"/><Relationship Id="rId11" Type="http://schemas.openxmlformats.org/officeDocument/2006/relationships/image" Target="../media/image8.png"/><Relationship Id="rId24" Type="http://schemas.openxmlformats.org/officeDocument/2006/relationships/hyperlink" Target="https://schools.duolingo.com/" TargetMode="External"/><Relationship Id="rId32" Type="http://schemas.openxmlformats.org/officeDocument/2006/relationships/hyperlink" Target="https://www.lovereading4kids.co.uk/" TargetMode="External"/><Relationship Id="rId37" Type="http://schemas.openxmlformats.org/officeDocument/2006/relationships/image" Target="../media/image22.PNG"/><Relationship Id="rId40" Type="http://schemas.openxmlformats.org/officeDocument/2006/relationships/image" Target="../media/image24.png"/><Relationship Id="rId45" Type="http://schemas.openxmlformats.org/officeDocument/2006/relationships/hyperlink" Target="https://www.thereaderteacher.com/year6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satscompanion.com/" TargetMode="External"/><Relationship Id="rId23" Type="http://schemas.openxmlformats.org/officeDocument/2006/relationships/image" Target="../media/image15.png"/><Relationship Id="rId28" Type="http://schemas.openxmlformats.org/officeDocument/2006/relationships/hyperlink" Target="https://www.topmarks.co.uk/maths-games/hit-the-button" TargetMode="External"/><Relationship Id="rId36" Type="http://schemas.openxmlformats.org/officeDocument/2006/relationships/hyperlink" Target="https://classroom.thenational.academy/subjects-by-key-stage/key-stage-2" TargetMode="External"/><Relationship Id="rId49" Type="http://schemas.openxmlformats.org/officeDocument/2006/relationships/image" Target="../media/image28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4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10.png"/><Relationship Id="rId22" Type="http://schemas.openxmlformats.org/officeDocument/2006/relationships/hyperlink" Target="https://readtheory.org/auth/login" TargetMode="External"/><Relationship Id="rId27" Type="http://schemas.openxmlformats.org/officeDocument/2006/relationships/image" Target="../media/image17.png"/><Relationship Id="rId30" Type="http://schemas.openxmlformats.org/officeDocument/2006/relationships/hyperlink" Target="https://www.worldbookday.com/world-of-stories/" TargetMode="External"/><Relationship Id="rId35" Type="http://schemas.openxmlformats.org/officeDocument/2006/relationships/image" Target="../media/image21.png"/><Relationship Id="rId43" Type="http://schemas.openxmlformats.org/officeDocument/2006/relationships/hyperlink" Target="https://edu.google.com/workspace-for-education/products/classroom/" TargetMode="External"/><Relationship Id="rId48" Type="http://schemas.openxmlformats.org/officeDocument/2006/relationships/hyperlink" Target="https://whiteroseeducation.com/1-minute-maths" TargetMode="External"/><Relationship Id="rId8" Type="http://schemas.openxmlformats.org/officeDocument/2006/relationships/hyperlink" Target="https://www.trinitystpeters.org/page/key-stage-2/48498" TargetMode="External"/><Relationship Id="rId3" Type="http://schemas.openxmlformats.org/officeDocument/2006/relationships/image" Target="../media/image1.jpg"/><Relationship Id="rId12" Type="http://schemas.openxmlformats.org/officeDocument/2006/relationships/hyperlink" Target="https://documentcloud.adobe.com/link/review?uri=urn:aaid:scds:US:22ae8446-c51d-4416-ac8c-8d3b1e9bb61b" TargetMode="External"/><Relationship Id="rId17" Type="http://schemas.openxmlformats.org/officeDocument/2006/relationships/hyperlink" Target="https://ttrockstars.com/" TargetMode="External"/><Relationship Id="rId25" Type="http://schemas.openxmlformats.org/officeDocument/2006/relationships/image" Target="../media/image16.png"/><Relationship Id="rId33" Type="http://schemas.openxmlformats.org/officeDocument/2006/relationships/image" Target="../media/image20.jpg"/><Relationship Id="rId38" Type="http://schemas.openxmlformats.org/officeDocument/2006/relationships/hyperlink" Target="https://www.nationalgeographic.com/" TargetMode="External"/><Relationship Id="rId46" Type="http://schemas.openxmlformats.org/officeDocument/2006/relationships/image" Target="../media/image27.png"/><Relationship Id="rId20" Type="http://schemas.openxmlformats.org/officeDocument/2006/relationships/hyperlink" Target="https://www.getepic.com/" TargetMode="External"/><Relationship Id="rId41" Type="http://schemas.openxmlformats.org/officeDocument/2006/relationships/hyperlink" Target="https://spelliegame.com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 descr="Sumdog – Broomhill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31" y="3359611"/>
            <a:ext cx="557973" cy="37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4850" y="1641875"/>
            <a:ext cx="2386289" cy="2500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45938" y="398246"/>
            <a:ext cx="4052100" cy="3034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7850" y="211752"/>
            <a:ext cx="843274" cy="119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13763"/>
          <a:stretch/>
        </p:blipFill>
        <p:spPr>
          <a:xfrm>
            <a:off x="1093795" y="580398"/>
            <a:ext cx="494668" cy="491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89900" y="3322000"/>
            <a:ext cx="1372725" cy="17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89900" y="2647942"/>
            <a:ext cx="1372725" cy="105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651134" y="192702"/>
            <a:ext cx="925775" cy="122620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2861511" y="641508"/>
            <a:ext cx="3153000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Lobster"/>
                <a:ea typeface="Lobster"/>
                <a:cs typeface="Lobster"/>
                <a:sym typeface="Lobster"/>
              </a:rPr>
              <a:t>Year </a:t>
            </a:r>
            <a:r>
              <a:rPr lang="en" sz="3600" dirty="0" smtClean="0">
                <a:latin typeface="Lobster"/>
                <a:ea typeface="Lobster"/>
                <a:cs typeface="Lobster"/>
                <a:sym typeface="Lobster"/>
              </a:rPr>
              <a:t>6 </a:t>
            </a:r>
            <a:endParaRPr lang="en" sz="36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Lobster"/>
                <a:ea typeface="Lobster"/>
                <a:cs typeface="Lobster"/>
                <a:sym typeface="Lobster"/>
              </a:rPr>
              <a:t>Class of </a:t>
            </a:r>
            <a:r>
              <a:rPr lang="en" sz="3600" dirty="0" smtClean="0">
                <a:latin typeface="Lobster"/>
                <a:ea typeface="Lobster"/>
                <a:cs typeface="Lobster"/>
                <a:sym typeface="Lobster"/>
              </a:rPr>
              <a:t>2026</a:t>
            </a:r>
            <a:r>
              <a:rPr lang="en" sz="3600" dirty="0" smtClean="0">
                <a:latin typeface="Lobster"/>
                <a:ea typeface="Lobster"/>
                <a:cs typeface="Lobster"/>
                <a:sym typeface="Lobster"/>
              </a:rPr>
              <a:t>!</a:t>
            </a:r>
            <a:endParaRPr sz="36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13500" y="3322000"/>
            <a:ext cx="1372725" cy="17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13500" y="2647942"/>
            <a:ext cx="1372725" cy="1054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396912" y="1099382"/>
            <a:ext cx="562425" cy="5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 descr="SATs Companion - The World Class Education Network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16" y="2773228"/>
            <a:ext cx="892972" cy="51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Google Shape;61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770235" y="1942214"/>
            <a:ext cx="636226" cy="344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88348" y="2462626"/>
            <a:ext cx="689951" cy="66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188525" y="2647943"/>
            <a:ext cx="489600" cy="30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hlinkClick r:id="rId22"/>
            <a:extLst>
              <a:ext uri="{FF2B5EF4-FFF2-40B4-BE49-F238E27FC236}">
                <a16:creationId xmlns:a16="http://schemas.microsoft.com/office/drawing/2014/main" id="{4250F62E-CA16-4773-8D32-B9270E1B730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78920" y="189881"/>
            <a:ext cx="534350" cy="352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hlinkClick r:id="rId24"/>
            <a:extLst>
              <a:ext uri="{FF2B5EF4-FFF2-40B4-BE49-F238E27FC236}">
                <a16:creationId xmlns:a16="http://schemas.microsoft.com/office/drawing/2014/main" id="{B52F0C07-A012-42BE-93B7-055649AD622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694946" y="1484524"/>
            <a:ext cx="519594" cy="404823"/>
          </a:xfrm>
          <a:prstGeom prst="rect">
            <a:avLst/>
          </a:prstGeom>
        </p:spPr>
      </p:pic>
      <p:pic>
        <p:nvPicPr>
          <p:cNvPr id="1032" name="Picture 8" descr="Learning to Read for Kids | Learn to Read with Phonics | Free Trial – Reading  Eggs">
            <a:hlinkClick r:id="rId26"/>
            <a:extLst>
              <a:ext uri="{FF2B5EF4-FFF2-40B4-BE49-F238E27FC236}">
                <a16:creationId xmlns:a16="http://schemas.microsoft.com/office/drawing/2014/main" id="{8B63EFD7-5579-42A4-BAC0-3A4C411F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46" y="1064570"/>
            <a:ext cx="558197" cy="3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042691" y="3204948"/>
            <a:ext cx="800798" cy="705816"/>
            <a:chOff x="7287551" y="1722060"/>
            <a:chExt cx="800798" cy="705816"/>
          </a:xfrm>
        </p:grpSpPr>
        <p:pic>
          <p:nvPicPr>
            <p:cNvPr id="76" name="Google Shape;76;p13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7287551" y="1722060"/>
              <a:ext cx="800798" cy="7058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6" name="Picture 12" descr="About: Hit the Button Math (Google Play version) | | Apptopia">
              <a:hlinkClick r:id="rId28"/>
              <a:extLst>
                <a:ext uri="{FF2B5EF4-FFF2-40B4-BE49-F238E27FC236}">
                  <a16:creationId xmlns:a16="http://schemas.microsoft.com/office/drawing/2014/main" id="{DBE30985-CCB1-4AA3-9C7E-47830D6121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1" t="8366" r="8455" b="8366"/>
            <a:stretch/>
          </p:blipFill>
          <p:spPr bwMode="auto">
            <a:xfrm>
              <a:off x="7428550" y="1889762"/>
              <a:ext cx="524336" cy="35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World Book Day 25 Years - Pin Badge - Pawprint Family">
            <a:hlinkClick r:id="rId30"/>
            <a:extLst>
              <a:ext uri="{FF2B5EF4-FFF2-40B4-BE49-F238E27FC236}">
                <a16:creationId xmlns:a16="http://schemas.microsoft.com/office/drawing/2014/main" id="{D33DDC76-CB02-4444-854C-579FD78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98" y="37050"/>
            <a:ext cx="517399" cy="64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32"/>
            <a:extLst>
              <a:ext uri="{FF2B5EF4-FFF2-40B4-BE49-F238E27FC236}">
                <a16:creationId xmlns:a16="http://schemas.microsoft.com/office/drawing/2014/main" id="{BA182470-D103-5B44-9DB8-1147C29EE587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17674" t="34602" r="18490" b="35240"/>
          <a:stretch/>
        </p:blipFill>
        <p:spPr>
          <a:xfrm>
            <a:off x="3989694" y="2268752"/>
            <a:ext cx="1085115" cy="269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39">
            <a:hlinkClick r:id="rId34"/>
            <a:extLst>
              <a:ext uri="{FF2B5EF4-FFF2-40B4-BE49-F238E27FC236}">
                <a16:creationId xmlns:a16="http://schemas.microsoft.com/office/drawing/2014/main" id="{424E3EDB-A25C-E960-F971-D0ADC7F8E42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494128" y="159892"/>
            <a:ext cx="568341" cy="3820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hlinkClick r:id="rId36"/>
            <a:extLst>
              <a:ext uri="{FF2B5EF4-FFF2-40B4-BE49-F238E27FC236}">
                <a16:creationId xmlns:a16="http://schemas.microsoft.com/office/drawing/2014/main" id="{C458C41C-4C30-6ED7-B0C8-4C454FE9BB97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641519" y="632624"/>
            <a:ext cx="696700" cy="387056"/>
          </a:xfrm>
          <a:prstGeom prst="rect">
            <a:avLst/>
          </a:prstGeom>
        </p:spPr>
      </p:pic>
      <p:pic>
        <p:nvPicPr>
          <p:cNvPr id="3" name="Picture 2" descr="National Geographic Logo - Home">
            <a:hlinkClick r:id="rId38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71" y="2092962"/>
            <a:ext cx="656745" cy="2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nd pointer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04" y="1655498"/>
            <a:ext cx="2977834" cy="340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341913" y="2451563"/>
            <a:ext cx="776837" cy="673501"/>
            <a:chOff x="7341913" y="2451563"/>
            <a:chExt cx="776837" cy="673501"/>
          </a:xfrm>
        </p:grpSpPr>
        <p:pic>
          <p:nvPicPr>
            <p:cNvPr id="79" name="Google Shape;79;p13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7341913" y="2451563"/>
              <a:ext cx="776837" cy="67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4" name="Picture 10" descr="GitHub - canadianveggie/spellie: Spellie - a daily Wordle-like game for  young spellers">
              <a:hlinkClick r:id="rId41"/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989" y="2607564"/>
              <a:ext cx="563281" cy="316846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8" descr="Google Classroom Logo, symbol, meaning, history, PNG, brand">
            <a:hlinkClick r:id="rId43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107" y="-685515"/>
            <a:ext cx="8127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Google Classroom Logo, symbol, meaning, history, PNG, brand">
            <a:hlinkClick r:id="rId43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599" y="2812987"/>
            <a:ext cx="922152" cy="47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Best Books for Year 6 | Top 100 Recommended Reads | The Reader Teacher">
            <a:hlinkClick r:id="rId45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66" y="1041857"/>
            <a:ext cx="574450" cy="58267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Google Shape;6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125525" y="1088319"/>
            <a:ext cx="562425" cy="5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75;p13">
            <a:hlinkClick r:id="rId47"/>
            <a:extLst>
              <a:ext uri="{FF2B5EF4-FFF2-40B4-BE49-F238E27FC236}">
                <a16:creationId xmlns:a16="http://schemas.microsoft.com/office/drawing/2014/main" id="{14B40384-59F3-4406-8966-BC59548A0D91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292523" y="3198546"/>
            <a:ext cx="826227" cy="70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17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622173" y="1741426"/>
            <a:ext cx="953276" cy="703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Picture 16" descr="1-minute maths app | White Rose Education">
            <a:hlinkClick r:id="rId48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55" y="525343"/>
            <a:ext cx="732152" cy="73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Lobster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McCabe</dc:creator>
  <cp:lastModifiedBy>Jonathan Mc</cp:lastModifiedBy>
  <cp:revision>38</cp:revision>
  <dcterms:modified xsi:type="dcterms:W3CDTF">2026-02-12T12:09:53Z</dcterms:modified>
</cp:coreProperties>
</file>