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5" r:id="rId4"/>
    <p:sldId id="276" r:id="rId5"/>
    <p:sldId id="261" r:id="rId6"/>
    <p:sldId id="267" r:id="rId7"/>
    <p:sldId id="257" r:id="rId8"/>
    <p:sldId id="279" r:id="rId9"/>
    <p:sldId id="280" r:id="rId10"/>
    <p:sldId id="278" r:id="rId11"/>
    <p:sldId id="287" r:id="rId12"/>
    <p:sldId id="268" r:id="rId13"/>
    <p:sldId id="281" r:id="rId14"/>
    <p:sldId id="274" r:id="rId15"/>
    <p:sldId id="282" r:id="rId16"/>
    <p:sldId id="262" r:id="rId17"/>
    <p:sldId id="283" r:id="rId18"/>
    <p:sldId id="264" r:id="rId19"/>
    <p:sldId id="284" r:id="rId20"/>
    <p:sldId id="285" r:id="rId21"/>
    <p:sldId id="286"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2"/>
  </p:normalViewPr>
  <p:slideViewPr>
    <p:cSldViewPr>
      <p:cViewPr varScale="1">
        <p:scale>
          <a:sx n="65" d="100"/>
          <a:sy n="65" d="100"/>
        </p:scale>
        <p:origin x="19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initystpeters.org/page/year-group-overviews/487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initystpeters.org/serve_file/345103" TargetMode="External"/><Relationship Id="rId2" Type="http://schemas.openxmlformats.org/officeDocument/2006/relationships/hyperlink" Target="https://www.trinitystpeters.org/page/eyfs/4849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0" TargetMode="External"/><Relationship Id="rId1" Type="http://schemas.openxmlformats.org/officeDocument/2006/relationships/slideLayout" Target="../slideLayouts/slideLayout3.xml"/><Relationship Id="rId4" Type="http://schemas.openxmlformats.org/officeDocument/2006/relationships/hyperlink" Target="https://www.instagram.com/accounts/login/?next=https%3A%2F%2Fwww.instagram.com%2Ftsp_primary%2F&amp;is_from_rl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rinitystpeters.org/page/uniform/522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‘Successful Start’ 2025</a:t>
            </a:r>
          </a:p>
        </p:txBody>
      </p:sp>
      <p:sp>
        <p:nvSpPr>
          <p:cNvPr id="3" name="Text Placeholder 2"/>
          <p:cNvSpPr>
            <a:spLocks noGrp="1"/>
          </p:cNvSpPr>
          <p:nvPr>
            <p:ph type="body" sz="quarter" idx="11"/>
          </p:nvPr>
        </p:nvSpPr>
        <p:spPr/>
        <p:txBody>
          <a:bodyPr/>
          <a:lstStyle/>
          <a:p>
            <a:r>
              <a:rPr lang="en-GB" i="1" dirty="0"/>
              <a:t>A successful start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681"/>
            <a:ext cx="8640960" cy="3384525"/>
          </a:xfrm>
        </p:spPr>
        <p:txBody>
          <a:bodyPr/>
          <a:lstStyle/>
          <a:p>
            <a:r>
              <a:rPr lang="en-GB" b="1" u="sng" dirty="0"/>
              <a:t>Curriculum</a:t>
            </a:r>
          </a:p>
          <a:p>
            <a:endParaRPr lang="en-GB" dirty="0"/>
          </a:p>
          <a:p>
            <a:r>
              <a:rPr lang="en-GB" dirty="0"/>
              <a:t>The Reception curriculum map, which outlines all the units taught across the each subject and their main objectives, can be found by clicking </a:t>
            </a:r>
            <a:r>
              <a:rPr lang="en-GB" u="sng" dirty="0">
                <a:solidFill>
                  <a:srgbClr val="FFFF00"/>
                </a:solidFill>
                <a:hlinkClick r:id="rId2"/>
              </a:rPr>
              <a:t>here</a:t>
            </a:r>
            <a:r>
              <a:rPr lang="en-GB" dirty="0"/>
              <a:t>.*</a:t>
            </a:r>
          </a:p>
          <a:p>
            <a:endParaRPr lang="en-GB" dirty="0"/>
          </a:p>
          <a:p>
            <a:endParaRPr lang="en-GB" dirty="0"/>
          </a:p>
        </p:txBody>
      </p:sp>
      <p:sp>
        <p:nvSpPr>
          <p:cNvPr id="5" name="Rectangle 4"/>
          <p:cNvSpPr/>
          <p:nvPr/>
        </p:nvSpPr>
        <p:spPr>
          <a:xfrm>
            <a:off x="251520" y="5946808"/>
            <a:ext cx="6480720" cy="369332"/>
          </a:xfrm>
          <a:prstGeom prst="rect">
            <a:avLst/>
          </a:prstGeom>
        </p:spPr>
        <p:txBody>
          <a:bodyPr wrap="square">
            <a:spAutoFit/>
          </a:bodyPr>
          <a:lstStyle/>
          <a:p>
            <a:pPr algn="just"/>
            <a:r>
              <a:rPr lang="en-GB" i="1" dirty="0">
                <a:solidFill>
                  <a:schemeClr val="bg1"/>
                </a:solidFill>
              </a:rPr>
              <a:t>*Please note that amendments may be made throughout the year.</a:t>
            </a:r>
          </a:p>
        </p:txBody>
      </p:sp>
      <p:pic>
        <p:nvPicPr>
          <p:cNvPr id="4" name="Picture 3">
            <a:extLst>
              <a:ext uri="{FF2B5EF4-FFF2-40B4-BE49-F238E27FC236}">
                <a16:creationId xmlns:a16="http://schemas.microsoft.com/office/drawing/2014/main" id="{3A9C3B29-3110-4B3A-9AFF-8D3C370465BD}"/>
              </a:ext>
            </a:extLst>
          </p:cNvPr>
          <p:cNvPicPr>
            <a:picLocks noChangeAspect="1"/>
          </p:cNvPicPr>
          <p:nvPr/>
        </p:nvPicPr>
        <p:blipFill rotWithShape="1">
          <a:blip r:embed="rId3"/>
          <a:srcRect l="27950" t="23400" r="16138" b="13601"/>
          <a:stretch/>
        </p:blipFill>
        <p:spPr>
          <a:xfrm>
            <a:off x="1907704" y="2636912"/>
            <a:ext cx="5112568" cy="3240360"/>
          </a:xfrm>
          <a:prstGeom prst="rect">
            <a:avLst/>
          </a:prstGeom>
        </p:spPr>
      </p:pic>
    </p:spTree>
    <p:extLst>
      <p:ext uri="{BB962C8B-B14F-4D97-AF65-F5344CB8AC3E}">
        <p14:creationId xmlns:p14="http://schemas.microsoft.com/office/powerpoint/2010/main" val="397413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8880A8F-1136-487D-BF0A-158E90697CB0}"/>
              </a:ext>
            </a:extLst>
          </p:cNvPr>
          <p:cNvSpPr>
            <a:spLocks noGrp="1"/>
          </p:cNvSpPr>
          <p:nvPr>
            <p:ph type="body" sz="quarter" idx="11"/>
          </p:nvPr>
        </p:nvSpPr>
        <p:spPr>
          <a:xfrm>
            <a:off x="250825" y="1628775"/>
            <a:ext cx="8642350" cy="1800225"/>
          </a:xfrm>
        </p:spPr>
        <p:txBody>
          <a:bodyPr/>
          <a:lstStyle/>
          <a:p>
            <a:r>
              <a:rPr lang="en-GB" u="sng" dirty="0"/>
              <a:t>Additional Home Learning</a:t>
            </a:r>
          </a:p>
          <a:p>
            <a:endParaRPr lang="en-GB" dirty="0"/>
          </a:p>
          <a:p>
            <a:r>
              <a:rPr lang="en-US" dirty="0"/>
              <a:t>On the final Reception Blog, you will also notice that there is also a section entitled ‘ Reception’s Virtual Classroom’. Your child will be able to use this image to quickly access the various websites we use by clicking on the various objects.</a:t>
            </a:r>
          </a:p>
          <a:p>
            <a:endParaRPr lang="en-US" dirty="0"/>
          </a:p>
          <a:p>
            <a:endParaRPr lang="en-US" dirty="0"/>
          </a:p>
          <a:p>
            <a:endParaRPr lang="en-GB" dirty="0"/>
          </a:p>
        </p:txBody>
      </p:sp>
      <p:pic>
        <p:nvPicPr>
          <p:cNvPr id="2" name="Picture 1">
            <a:extLst>
              <a:ext uri="{FF2B5EF4-FFF2-40B4-BE49-F238E27FC236}">
                <a16:creationId xmlns:a16="http://schemas.microsoft.com/office/drawing/2014/main" id="{40C5C272-56A9-45EF-B4CF-49331BAA4B5E}"/>
              </a:ext>
            </a:extLst>
          </p:cNvPr>
          <p:cNvPicPr>
            <a:picLocks noChangeAspect="1"/>
          </p:cNvPicPr>
          <p:nvPr/>
        </p:nvPicPr>
        <p:blipFill rotWithShape="1">
          <a:blip r:embed="rId2"/>
          <a:srcRect l="14563" t="24206" r="15437" b="5298"/>
          <a:stretch/>
        </p:blipFill>
        <p:spPr>
          <a:xfrm>
            <a:off x="1475657" y="3284984"/>
            <a:ext cx="5760640" cy="3168352"/>
          </a:xfrm>
          <a:prstGeom prst="rect">
            <a:avLst/>
          </a:prstGeom>
        </p:spPr>
      </p:pic>
    </p:spTree>
    <p:extLst>
      <p:ext uri="{BB962C8B-B14F-4D97-AF65-F5344CB8AC3E}">
        <p14:creationId xmlns:p14="http://schemas.microsoft.com/office/powerpoint/2010/main" val="72525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1197000"/>
            <a:ext cx="4536430" cy="431800"/>
          </a:xfrm>
        </p:spPr>
        <p:txBody>
          <a:bodyPr/>
          <a:lstStyle/>
          <a:p>
            <a:r>
              <a:rPr lang="en-GB" sz="2000" u="sng" dirty="0"/>
              <a:t>PE Kit</a:t>
            </a:r>
          </a:p>
        </p:txBody>
      </p:sp>
      <p:sp>
        <p:nvSpPr>
          <p:cNvPr id="3" name="Text Placeholder 2"/>
          <p:cNvSpPr>
            <a:spLocks noGrp="1"/>
          </p:cNvSpPr>
          <p:nvPr>
            <p:ph type="body" sz="quarter" idx="11"/>
          </p:nvPr>
        </p:nvSpPr>
        <p:spPr>
          <a:xfrm>
            <a:off x="395536" y="1844824"/>
            <a:ext cx="8424936" cy="3456383"/>
          </a:xfrm>
        </p:spPr>
        <p:txBody>
          <a:bodyPr/>
          <a:lstStyle/>
          <a:p>
            <a:pPr algn="just"/>
            <a:r>
              <a:rPr lang="en-GB" sz="2000" dirty="0"/>
              <a:t>Children in Reception will access PE time every </a:t>
            </a:r>
            <a:r>
              <a:rPr lang="en-GB" sz="2000" b="1" i="1" dirty="0"/>
              <a:t>Monday</a:t>
            </a:r>
            <a:r>
              <a:rPr lang="en-GB" sz="2000" dirty="0"/>
              <a:t> and this will take place in the school hall or outdoor area. </a:t>
            </a:r>
          </a:p>
          <a:p>
            <a:pPr algn="just"/>
            <a:endParaRPr lang="en-GB" sz="2000" dirty="0"/>
          </a:p>
          <a:p>
            <a:pPr algn="just"/>
            <a:r>
              <a:rPr lang="en-GB" sz="2000" dirty="0"/>
              <a:t>Children will complete PE sessions in their uniform and must wear trainers with </a:t>
            </a:r>
            <a:r>
              <a:rPr lang="en-GB" sz="2000" b="1" i="1" dirty="0"/>
              <a:t>Velcro fastenings only </a:t>
            </a:r>
            <a:r>
              <a:rPr lang="en-GB" sz="2000" dirty="0"/>
              <a:t>on this day only. </a:t>
            </a:r>
          </a:p>
          <a:p>
            <a:pPr algn="just"/>
            <a:endParaRPr lang="en-GB" sz="2000" dirty="0"/>
          </a:p>
          <a:p>
            <a:pPr algn="just"/>
            <a:r>
              <a:rPr lang="en-GB" sz="2000" b="1" i="1" dirty="0"/>
              <a:t>No extra PE kit is needed.</a:t>
            </a:r>
          </a:p>
          <a:p>
            <a:endParaRPr lang="en-GB" dirty="0"/>
          </a:p>
        </p:txBody>
      </p:sp>
    </p:spTree>
    <p:extLst>
      <p:ext uri="{BB962C8B-B14F-4D97-AF65-F5344CB8AC3E}">
        <p14:creationId xmlns:p14="http://schemas.microsoft.com/office/powerpoint/2010/main" val="198084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328B04-9E41-4F8C-A828-44B703CA5513}"/>
              </a:ext>
            </a:extLst>
          </p:cNvPr>
          <p:cNvSpPr>
            <a:spLocks noGrp="1"/>
          </p:cNvSpPr>
          <p:nvPr>
            <p:ph type="body" sz="quarter" idx="11"/>
          </p:nvPr>
        </p:nvSpPr>
        <p:spPr>
          <a:xfrm>
            <a:off x="323528" y="1628801"/>
            <a:ext cx="8568952" cy="3384376"/>
          </a:xfrm>
        </p:spPr>
        <p:txBody>
          <a:bodyPr/>
          <a:lstStyle/>
          <a:p>
            <a:r>
              <a:rPr lang="en-GB" b="1" u="sng" dirty="0"/>
              <a:t>Homework</a:t>
            </a:r>
            <a:endParaRPr lang="en-GB" sz="1200" dirty="0"/>
          </a:p>
          <a:p>
            <a:pPr algn="just"/>
            <a:endParaRPr lang="en-GB" dirty="0"/>
          </a:p>
          <a:p>
            <a:pPr algn="just"/>
            <a:r>
              <a:rPr lang="en-GB" dirty="0"/>
              <a:t>There are times when Reception are set ‘Phonics Homework’, which is accessible via Tapestry.</a:t>
            </a:r>
          </a:p>
          <a:p>
            <a:pPr algn="just"/>
            <a:endParaRPr lang="en-GB" dirty="0"/>
          </a:p>
          <a:p>
            <a:pPr algn="just"/>
            <a:r>
              <a:rPr lang="en-GB" dirty="0"/>
              <a:t>We also encourage you to share any visits, events, celebrations or achievements that your child has taken part in outside of Reception via Tapestry. These can then be added to your child’s Learning Journal.</a:t>
            </a:r>
          </a:p>
          <a:p>
            <a:endParaRPr lang="en-GB" dirty="0"/>
          </a:p>
        </p:txBody>
      </p:sp>
    </p:spTree>
    <p:extLst>
      <p:ext uri="{BB962C8B-B14F-4D97-AF65-F5344CB8AC3E}">
        <p14:creationId xmlns:p14="http://schemas.microsoft.com/office/powerpoint/2010/main" val="13831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40768"/>
            <a:ext cx="8640960" cy="3384525"/>
          </a:xfrm>
        </p:spPr>
        <p:txBody>
          <a:bodyPr/>
          <a:lstStyle/>
          <a:p>
            <a:r>
              <a:rPr lang="en-GB" sz="2000" b="1" u="sng" dirty="0"/>
              <a:t>In preparation for September:</a:t>
            </a:r>
          </a:p>
          <a:p>
            <a:endParaRPr lang="en-GB" sz="1000" dirty="0"/>
          </a:p>
          <a:p>
            <a:pPr algn="just"/>
            <a:r>
              <a:rPr lang="en-GB" sz="2000" dirty="0"/>
              <a:t>Children in Reception eat hot meals and are encouraged to do so by themselves. All children will need to practise the use of cutlery. Children should be competent at using a knife and fork independently.</a:t>
            </a:r>
          </a:p>
          <a:p>
            <a:pPr marL="342900" indent="-342900">
              <a:buFont typeface="Arial" panose="020B0604020202020204" pitchFamily="34" charset="0"/>
              <a:buChar char="•"/>
            </a:pPr>
            <a:endParaRPr lang="en-GB" sz="2000" dirty="0"/>
          </a:p>
          <a:p>
            <a:r>
              <a:rPr lang="en-GB" sz="2000" dirty="0"/>
              <a:t>Please also ensure that your child is able to do the following:</a:t>
            </a:r>
          </a:p>
          <a:p>
            <a:pPr marL="342900" indent="-342900">
              <a:buFont typeface="Arial" panose="020B0604020202020204" pitchFamily="34" charset="0"/>
              <a:buChar char="•"/>
            </a:pPr>
            <a:endParaRPr lang="en-GB" sz="600" dirty="0"/>
          </a:p>
          <a:p>
            <a:pPr marL="342900" indent="-342900">
              <a:buFont typeface="Arial" panose="020B0604020202020204" pitchFamily="34" charset="0"/>
              <a:buChar char="•"/>
            </a:pPr>
            <a:r>
              <a:rPr lang="en-GB" sz="2000" dirty="0"/>
              <a:t>Take their coat on and off and hang it on their peg;</a:t>
            </a:r>
          </a:p>
          <a:p>
            <a:pPr marL="342900" indent="-342900">
              <a:buFont typeface="Arial" panose="020B0604020202020204" pitchFamily="34" charset="0"/>
              <a:buChar char="•"/>
            </a:pPr>
            <a:r>
              <a:rPr lang="en-GB" sz="2000" dirty="0"/>
              <a:t>Wash and dry their hands; </a:t>
            </a:r>
          </a:p>
          <a:p>
            <a:pPr marL="342900" indent="-342900">
              <a:buFont typeface="Arial" panose="020B0604020202020204" pitchFamily="34" charset="0"/>
              <a:buChar char="•"/>
            </a:pPr>
            <a:r>
              <a:rPr lang="en-GB" sz="2000" dirty="0"/>
              <a:t>Wipe their own bottom after using the toilet; </a:t>
            </a:r>
          </a:p>
          <a:p>
            <a:pPr marL="342900" indent="-342900">
              <a:buFont typeface="Arial" panose="020B0604020202020204" pitchFamily="34" charset="0"/>
              <a:buChar char="•"/>
            </a:pPr>
            <a:r>
              <a:rPr lang="en-GB" sz="2000" dirty="0"/>
              <a:t>Open and close a water bottle; </a:t>
            </a:r>
          </a:p>
          <a:p>
            <a:pPr marL="342900" indent="-342900">
              <a:buFont typeface="Arial" panose="020B0604020202020204" pitchFamily="34" charset="0"/>
              <a:buChar char="•"/>
            </a:pPr>
            <a:r>
              <a:rPr lang="en-GB" sz="2000" dirty="0"/>
              <a:t>Take their shoes on and off; </a:t>
            </a:r>
          </a:p>
          <a:p>
            <a:pPr marL="342900" indent="-342900">
              <a:buFont typeface="Arial" panose="020B0604020202020204" pitchFamily="34" charset="0"/>
              <a:buChar char="•"/>
            </a:pPr>
            <a:r>
              <a:rPr lang="en-GB" sz="2000" dirty="0"/>
              <a:t>Put on their all-in-one waterproof independently.</a:t>
            </a:r>
          </a:p>
          <a:p>
            <a:endParaRPr lang="en-GB" sz="2000" dirty="0"/>
          </a:p>
          <a:p>
            <a:endParaRPr lang="en-GB" sz="2000" dirty="0"/>
          </a:p>
        </p:txBody>
      </p:sp>
    </p:spTree>
    <p:extLst>
      <p:ext uri="{BB962C8B-B14F-4D97-AF65-F5344CB8AC3E}">
        <p14:creationId xmlns:p14="http://schemas.microsoft.com/office/powerpoint/2010/main" val="418510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9DD7B3-F011-4000-B144-0D3F78316CE2}"/>
              </a:ext>
            </a:extLst>
          </p:cNvPr>
          <p:cNvSpPr>
            <a:spLocks noGrp="1"/>
          </p:cNvSpPr>
          <p:nvPr>
            <p:ph type="body" sz="quarter" idx="11"/>
          </p:nvPr>
        </p:nvSpPr>
        <p:spPr>
          <a:xfrm>
            <a:off x="287524" y="1124744"/>
            <a:ext cx="8568952" cy="3744416"/>
          </a:xfrm>
        </p:spPr>
        <p:txBody>
          <a:bodyPr/>
          <a:lstStyle/>
          <a:p>
            <a:pPr algn="just"/>
            <a:r>
              <a:rPr lang="en-GB" b="1" u="sng" dirty="0"/>
              <a:t>Reading</a:t>
            </a:r>
            <a:endParaRPr lang="en-GB" dirty="0"/>
          </a:p>
          <a:p>
            <a:pPr algn="just"/>
            <a:r>
              <a:rPr lang="en-GB" dirty="0"/>
              <a:t>As part of the children’s Read Write Inc. phonics sessions, the children in Reception will read daily to an adult. During these sessions, adults will support them with their phonetical awareness, pronunciation a decoding skills providing them with feedback. Each week, the ditty / book the child has read in class during these sessions will be sent home to develop their fluency. These books are matched to their phonetical ability. This means that, all being well, your child is able to read the book sent home with confidence. In addition to this, they will also receive an extra ‘Book Bag Book’ which they will not have read that week, this book will be the same level as their reading book. </a:t>
            </a:r>
          </a:p>
          <a:p>
            <a:pPr algn="just"/>
            <a:endParaRPr lang="en-GB" dirty="0"/>
          </a:p>
          <a:p>
            <a:pPr algn="just"/>
            <a:r>
              <a:rPr lang="en-GB" dirty="0"/>
              <a:t>Please record in your child’s Reading Record Book if they have read at home. The book is for parent use only.</a:t>
            </a:r>
          </a:p>
          <a:p>
            <a:pPr algn="just"/>
            <a:endParaRPr lang="en-GB" dirty="0"/>
          </a:p>
          <a:p>
            <a:pPr algn="just"/>
            <a:r>
              <a:rPr lang="en-GB" dirty="0"/>
              <a:t>On the ‘</a:t>
            </a:r>
            <a:r>
              <a:rPr lang="en-GB" dirty="0">
                <a:solidFill>
                  <a:srgbClr val="00B050"/>
                </a:solidFill>
                <a:hlinkClick r:id="rId2"/>
              </a:rPr>
              <a:t>Learning at Home</a:t>
            </a:r>
            <a:r>
              <a:rPr lang="en-GB" dirty="0"/>
              <a:t>’ section of the school website, a recommended </a:t>
            </a:r>
          </a:p>
          <a:p>
            <a:pPr algn="just"/>
            <a:r>
              <a:rPr lang="en-GB" dirty="0"/>
              <a:t>Reading  list titled ‘</a:t>
            </a:r>
            <a:r>
              <a:rPr lang="en-GB" dirty="0">
                <a:solidFill>
                  <a:srgbClr val="FD29FF"/>
                </a:solidFill>
                <a:hlinkClick r:id="rId3"/>
              </a:rPr>
              <a:t>Recommended reading list for 4-year-olds</a:t>
            </a:r>
            <a:r>
              <a:rPr lang="en-GB" dirty="0"/>
              <a:t>’ is provided. </a:t>
            </a:r>
          </a:p>
          <a:p>
            <a:endParaRPr lang="en-GB" dirty="0"/>
          </a:p>
        </p:txBody>
      </p:sp>
    </p:spTree>
    <p:extLst>
      <p:ext uri="{BB962C8B-B14F-4D97-AF65-F5344CB8AC3E}">
        <p14:creationId xmlns:p14="http://schemas.microsoft.com/office/powerpoint/2010/main" val="340162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4712" y="1197000"/>
            <a:ext cx="4536430" cy="431800"/>
          </a:xfrm>
        </p:spPr>
        <p:txBody>
          <a:bodyPr/>
          <a:lstStyle/>
          <a:p>
            <a:r>
              <a:rPr lang="en-GB" u="sng" dirty="0"/>
              <a:t>Behaviour and Anti Bullying Posters</a:t>
            </a:r>
          </a:p>
        </p:txBody>
      </p:sp>
      <p:sp>
        <p:nvSpPr>
          <p:cNvPr id="3" name="Text Placeholder 2"/>
          <p:cNvSpPr>
            <a:spLocks noGrp="1"/>
          </p:cNvSpPr>
          <p:nvPr>
            <p:ph type="body" sz="quarter" idx="11"/>
          </p:nvPr>
        </p:nvSpPr>
        <p:spPr/>
        <p:txBody>
          <a:bodyPr/>
          <a:lstStyle/>
          <a:p>
            <a:r>
              <a:rPr lang="en-GB" dirty="0"/>
              <a:t>These posters have been created by the pupils for the pupils.  These posters are in line with the school’s values and are displayed and referred to throughout the school. </a:t>
            </a:r>
          </a:p>
        </p:txBody>
      </p:sp>
      <p:pic>
        <p:nvPicPr>
          <p:cNvPr id="4" name="Picture 3"/>
          <p:cNvPicPr>
            <a:picLocks noChangeAspect="1"/>
          </p:cNvPicPr>
          <p:nvPr/>
        </p:nvPicPr>
        <p:blipFill>
          <a:blip r:embed="rId2" cstate="print"/>
          <a:stretch>
            <a:fillRect/>
          </a:stretch>
        </p:blipFill>
        <p:spPr>
          <a:xfrm>
            <a:off x="1331640" y="2539668"/>
            <a:ext cx="2552750" cy="3669578"/>
          </a:xfrm>
          <a:prstGeom prst="rect">
            <a:avLst/>
          </a:prstGeom>
        </p:spPr>
      </p:pic>
      <p:pic>
        <p:nvPicPr>
          <p:cNvPr id="5" name="Picture 4"/>
          <p:cNvPicPr>
            <a:picLocks noChangeAspect="1"/>
          </p:cNvPicPr>
          <p:nvPr/>
        </p:nvPicPr>
        <p:blipFill>
          <a:blip r:embed="rId3" cstate="print"/>
          <a:stretch>
            <a:fillRect/>
          </a:stretch>
        </p:blipFill>
        <p:spPr>
          <a:xfrm>
            <a:off x="4499992" y="2593947"/>
            <a:ext cx="2571800" cy="3653204"/>
          </a:xfrm>
          <a:prstGeom prst="rect">
            <a:avLst/>
          </a:prstGeom>
        </p:spPr>
      </p:pic>
    </p:spTree>
    <p:extLst>
      <p:ext uri="{BB962C8B-B14F-4D97-AF65-F5344CB8AC3E}">
        <p14:creationId xmlns:p14="http://schemas.microsoft.com/office/powerpoint/2010/main" val="81803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A5C7E-9138-4A7C-8319-50301F8E4FED}"/>
              </a:ext>
            </a:extLst>
          </p:cNvPr>
          <p:cNvPicPr>
            <a:picLocks noChangeAspect="1"/>
          </p:cNvPicPr>
          <p:nvPr/>
        </p:nvPicPr>
        <p:blipFill>
          <a:blip r:embed="rId2"/>
          <a:stretch>
            <a:fillRect/>
          </a:stretch>
        </p:blipFill>
        <p:spPr>
          <a:xfrm>
            <a:off x="395536" y="1484784"/>
            <a:ext cx="3282641" cy="4650408"/>
          </a:xfrm>
          <a:prstGeom prst="rect">
            <a:avLst/>
          </a:prstGeom>
          <a:ln w="19050">
            <a:solidFill>
              <a:srgbClr val="FFFF00"/>
            </a:solidFill>
          </a:ln>
        </p:spPr>
      </p:pic>
      <p:pic>
        <p:nvPicPr>
          <p:cNvPr id="5" name="Picture 4">
            <a:extLst>
              <a:ext uri="{FF2B5EF4-FFF2-40B4-BE49-F238E27FC236}">
                <a16:creationId xmlns:a16="http://schemas.microsoft.com/office/drawing/2014/main" id="{36940511-7636-4FB4-9152-93396EEE18BC}"/>
              </a:ext>
            </a:extLst>
          </p:cNvPr>
          <p:cNvPicPr>
            <a:picLocks noChangeAspect="1"/>
          </p:cNvPicPr>
          <p:nvPr/>
        </p:nvPicPr>
        <p:blipFill>
          <a:blip r:embed="rId3"/>
          <a:stretch>
            <a:fillRect/>
          </a:stretch>
        </p:blipFill>
        <p:spPr>
          <a:xfrm>
            <a:off x="3995936" y="1474559"/>
            <a:ext cx="3312368" cy="4670858"/>
          </a:xfrm>
          <a:prstGeom prst="rect">
            <a:avLst/>
          </a:prstGeom>
          <a:ln w="19050">
            <a:solidFill>
              <a:srgbClr val="00B050"/>
            </a:solidFill>
          </a:ln>
        </p:spPr>
      </p:pic>
    </p:spTree>
    <p:extLst>
      <p:ext uri="{BB962C8B-B14F-4D97-AF65-F5344CB8AC3E}">
        <p14:creationId xmlns:p14="http://schemas.microsoft.com/office/powerpoint/2010/main" val="51505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24744"/>
            <a:ext cx="8784976" cy="3888432"/>
          </a:xfrm>
        </p:spPr>
        <p:txBody>
          <a:bodyPr/>
          <a:lstStyle/>
          <a:p>
            <a:r>
              <a:rPr lang="en-GB" b="1" u="sng" dirty="0"/>
              <a:t>Contacting the Class Teacher</a:t>
            </a:r>
          </a:p>
          <a:p>
            <a:endParaRPr lang="en-GB" dirty="0"/>
          </a:p>
          <a:p>
            <a:r>
              <a:rPr lang="en-GB" dirty="0"/>
              <a:t>During the school year you may need to contact the class teachers.</a:t>
            </a:r>
          </a:p>
          <a:p>
            <a:r>
              <a:rPr lang="en-GB" dirty="0"/>
              <a:t>You can do this by:</a:t>
            </a:r>
          </a:p>
          <a:p>
            <a:r>
              <a:rPr lang="en-GB" dirty="0"/>
              <a:t>-   Email </a:t>
            </a:r>
            <a:r>
              <a:rPr lang="en-GB" dirty="0" err="1"/>
              <a:t>reception@tsp.sefton.school</a:t>
            </a:r>
            <a:r>
              <a:rPr lang="en-GB" dirty="0"/>
              <a:t>;</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endParaRPr lang="en-GB" dirty="0"/>
          </a:p>
          <a:p>
            <a:endParaRPr lang="en-GB" dirty="0"/>
          </a:p>
          <a:p>
            <a:endParaRPr lang="en-GB" dirty="0"/>
          </a:p>
        </p:txBody>
      </p:sp>
    </p:spTree>
    <p:extLst>
      <p:ext uri="{BB962C8B-B14F-4D97-AF65-F5344CB8AC3E}">
        <p14:creationId xmlns:p14="http://schemas.microsoft.com/office/powerpoint/2010/main" val="295518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A9D026-4E49-4492-A9A7-4EDCB79993ED}"/>
              </a:ext>
            </a:extLst>
          </p:cNvPr>
          <p:cNvSpPr>
            <a:spLocks noGrp="1"/>
          </p:cNvSpPr>
          <p:nvPr>
            <p:ph type="body" sz="quarter" idx="11"/>
          </p:nvPr>
        </p:nvSpPr>
        <p:spPr/>
        <p:txBody>
          <a:bodyPr/>
          <a:lstStyle/>
          <a:p>
            <a:r>
              <a:rPr lang="en-GB" sz="2000" b="1" u="sng" dirty="0"/>
              <a:t>Contacting the </a:t>
            </a:r>
            <a:r>
              <a:rPr lang="en-GB" sz="2000" b="1" u="sng" dirty="0" err="1"/>
              <a:t>SENDCo</a:t>
            </a:r>
            <a:endParaRPr lang="en-GB" sz="2000" b="1" u="sng" dirty="0"/>
          </a:p>
          <a:p>
            <a:endParaRPr lang="en-GB" dirty="0"/>
          </a:p>
          <a:p>
            <a:pPr>
              <a:lnSpc>
                <a:spcPct val="150000"/>
              </a:lnSpc>
            </a:pPr>
            <a:r>
              <a:rPr lang="en-GB" dirty="0"/>
              <a:t>If you would like to contact Mrs Molloy with a SEN related query or concern, you can contact her on the </a:t>
            </a:r>
            <a:r>
              <a:rPr lang="en-GB" dirty="0" err="1"/>
              <a:t>SENDCo</a:t>
            </a:r>
            <a:r>
              <a:rPr lang="en-GB" dirty="0"/>
              <a:t> account: </a:t>
            </a:r>
            <a:r>
              <a:rPr lang="en-GB" dirty="0" err="1">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endParaRPr lang="en-GB" dirty="0"/>
          </a:p>
        </p:txBody>
      </p:sp>
    </p:spTree>
    <p:extLst>
      <p:ext uri="{BB962C8B-B14F-4D97-AF65-F5344CB8AC3E}">
        <p14:creationId xmlns:p14="http://schemas.microsoft.com/office/powerpoint/2010/main" val="81323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7165" y="1916833"/>
            <a:ext cx="8640960" cy="3312368"/>
          </a:xfrm>
        </p:spPr>
        <p:txBody>
          <a:bodyPr/>
          <a:lstStyle/>
          <a:p>
            <a:pPr algn="just"/>
            <a:r>
              <a:rPr lang="en-GB" b="1" u="sng" dirty="0"/>
              <a:t>A Successful Start</a:t>
            </a:r>
          </a:p>
          <a:p>
            <a:pPr algn="just"/>
            <a:endParaRPr lang="en-GB" dirty="0"/>
          </a:p>
          <a:p>
            <a:pPr algn="just"/>
            <a:r>
              <a:rPr lang="en-GB" dirty="0"/>
              <a:t>To help you to support your child in having a smooth transition into Reception  in September, we feel the  the following information will assist you.</a:t>
            </a:r>
          </a:p>
          <a:p>
            <a:pPr algn="just"/>
            <a:endParaRPr lang="en-GB" dirty="0"/>
          </a:p>
          <a:p>
            <a:pPr algn="just"/>
            <a:r>
              <a:rPr lang="en-GB" dirty="0"/>
              <a:t>Please also note that a wealth of information, such as </a:t>
            </a:r>
            <a:r>
              <a:rPr lang="en-GB" dirty="0">
                <a:hlinkClick r:id="rId2"/>
              </a:rPr>
              <a:t>school policies</a:t>
            </a:r>
            <a:r>
              <a:rPr lang="en-GB" dirty="0"/>
              <a:t>, can be found on the </a:t>
            </a:r>
            <a:r>
              <a:rPr lang="en-GB" dirty="0">
                <a:hlinkClick r:id="rId3"/>
              </a:rPr>
              <a:t>school’s website</a:t>
            </a:r>
            <a:r>
              <a:rPr lang="en-GB" dirty="0"/>
              <a:t>. </a:t>
            </a:r>
          </a:p>
          <a:p>
            <a:pPr algn="just"/>
            <a:endParaRPr lang="en-GB" dirty="0"/>
          </a:p>
          <a:p>
            <a:pPr algn="just"/>
            <a:r>
              <a:rPr lang="en-GB" dirty="0"/>
              <a:t>All children will start school on Tuesday 2</a:t>
            </a:r>
            <a:r>
              <a:rPr lang="en-GB" baseline="30000" dirty="0"/>
              <a:t>nd</a:t>
            </a:r>
            <a:r>
              <a:rPr lang="en-GB" dirty="0"/>
              <a:t> September at their allocated time. From Wednesday 3</a:t>
            </a:r>
            <a:r>
              <a:rPr lang="en-GB" baseline="30000" dirty="0"/>
              <a:t>rd</a:t>
            </a:r>
            <a:r>
              <a:rPr lang="en-GB" dirty="0"/>
              <a:t> September doors will open from 8:40am till 8:50am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5BE2F5-3AE8-4245-B7F2-98D3E07D7094}"/>
              </a:ext>
            </a:extLst>
          </p:cNvPr>
          <p:cNvSpPr>
            <a:spLocks noGrp="1"/>
          </p:cNvSpPr>
          <p:nvPr>
            <p:ph type="body" sz="quarter" idx="11"/>
          </p:nvPr>
        </p:nvSpPr>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a:p>
            <a:endParaRPr lang="en-GB" dirty="0"/>
          </a:p>
        </p:txBody>
      </p:sp>
    </p:spTree>
    <p:extLst>
      <p:ext uri="{BB962C8B-B14F-4D97-AF65-F5344CB8AC3E}">
        <p14:creationId xmlns:p14="http://schemas.microsoft.com/office/powerpoint/2010/main" val="97256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CF932-757E-42CF-9201-355E8F2CE52D}"/>
              </a:ext>
            </a:extLst>
          </p:cNvPr>
          <p:cNvSpPr/>
          <p:nvPr/>
        </p:nvSpPr>
        <p:spPr>
          <a:xfrm>
            <a:off x="251520" y="1536174"/>
            <a:ext cx="8640960" cy="4385816"/>
          </a:xfrm>
          <a:prstGeom prst="rect">
            <a:avLst/>
          </a:prstGeom>
        </p:spPr>
        <p:txBody>
          <a:bodyPr wrap="square">
            <a:spAutoFit/>
          </a:bodyPr>
          <a:lstStyle/>
          <a:p>
            <a:r>
              <a:rPr lang="en-GB" b="1" u="sng" dirty="0">
                <a:solidFill>
                  <a:schemeClr val="bg1"/>
                </a:solidFill>
                <a:latin typeface="Arial" panose="020B0604020202020204" pitchFamily="34" charset="0"/>
                <a:cs typeface="Arial" panose="020B0604020202020204" pitchFamily="34" charset="0"/>
              </a:rPr>
              <a:t>Home School Agreement </a:t>
            </a:r>
          </a:p>
          <a:p>
            <a:endParaRPr lang="en-GB" dirty="0">
              <a:solidFill>
                <a:schemeClr val="bg1"/>
              </a:solidFill>
              <a:latin typeface="Arial" panose="020B0604020202020204" pitchFamily="34" charset="0"/>
              <a:cs typeface="Arial" panose="020B0604020202020204" pitchFamily="34" charset="0"/>
            </a:endParaRPr>
          </a:p>
          <a:p>
            <a:pPr>
              <a:lnSpc>
                <a:spcPct val="150000"/>
              </a:lnSpc>
            </a:pPr>
            <a:r>
              <a:rPr lang="en-GB" dirty="0">
                <a:solidFill>
                  <a:schemeClr val="bg1"/>
                </a:solidFill>
                <a:latin typeface="Arial" panose="020B0604020202020204" pitchFamily="34" charset="0"/>
                <a:cs typeface="Arial" panose="020B0604020202020204" pitchFamily="34" charset="0"/>
              </a:rPr>
              <a:t>The Home School Agreement  for September 2025 can be found </a:t>
            </a:r>
            <a:r>
              <a:rPr lang="en-GB" dirty="0">
                <a:solidFill>
                  <a:schemeClr val="tx2">
                    <a:lumMod val="60000"/>
                    <a:lumOff val="4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lang="en-GB" dirty="0">
                <a:solidFill>
                  <a:schemeClr val="bg1"/>
                </a:solidFill>
                <a:latin typeface="Arial" panose="020B0604020202020204" pitchFamily="34" charset="0"/>
                <a:cs typeface="Arial" panose="020B0604020202020204" pitchFamily="34" charset="0"/>
              </a:rPr>
              <a:t>, which explains: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school’s aims;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school’s responsibilities towards its pupils;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responsibility of each pupil’s parents; </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what the school expects of its pupils. </a:t>
            </a:r>
          </a:p>
          <a:p>
            <a:pPr>
              <a:lnSpc>
                <a:spcPct val="150000"/>
              </a:lnSpc>
            </a:pPr>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This simple agreement between the school, parent and pupil outlines effective ways in which we can agree to work together to foster and maintain respectful and proactive relationships as your child moves through school.</a:t>
            </a:r>
          </a:p>
        </p:txBody>
      </p:sp>
    </p:spTree>
    <p:extLst>
      <p:ext uri="{BB962C8B-B14F-4D97-AF65-F5344CB8AC3E}">
        <p14:creationId xmlns:p14="http://schemas.microsoft.com/office/powerpoint/2010/main" val="295420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556792"/>
            <a:ext cx="8640960" cy="4536504"/>
          </a:xfrm>
        </p:spPr>
        <p:txBody>
          <a:bodyPr/>
          <a:lstStyle/>
          <a:p>
            <a:pPr algn="just"/>
            <a:endParaRPr lang="en-GB" sz="2800" dirty="0"/>
          </a:p>
          <a:p>
            <a:pPr algn="just"/>
            <a:r>
              <a:rPr lang="en-GB" sz="2400" b="1" u="sng" dirty="0"/>
              <a:t>Weekly Updates</a:t>
            </a:r>
          </a:p>
          <a:p>
            <a:pPr algn="just"/>
            <a:endParaRPr lang="en-GB" sz="2000" dirty="0"/>
          </a:p>
          <a:p>
            <a:pPr algn="just"/>
            <a:r>
              <a:rPr lang="en-GB" sz="2000" dirty="0"/>
              <a:t>The Reception </a:t>
            </a:r>
            <a:r>
              <a:rPr lang="en-GB" sz="2000" dirty="0">
                <a:solidFill>
                  <a:srgbClr val="FFFF00"/>
                </a:solidFill>
                <a:hlinkClick r:id="rId2"/>
              </a:rPr>
              <a:t>class blog</a:t>
            </a:r>
            <a:r>
              <a:rPr lang="en-GB" sz="2000" dirty="0">
                <a:solidFill>
                  <a:srgbClr val="FFFF00"/>
                </a:solidFill>
              </a:rPr>
              <a:t>  </a:t>
            </a:r>
            <a:r>
              <a:rPr lang="en-GB" sz="2000" dirty="0"/>
              <a:t>will be updated at the start and end of each half term.</a:t>
            </a:r>
            <a:r>
              <a:rPr lang="en-GB" sz="2000" dirty="0">
                <a:solidFill>
                  <a:srgbClr val="FFFF00"/>
                </a:solidFill>
              </a:rPr>
              <a:t> </a:t>
            </a:r>
            <a:r>
              <a:rPr lang="en-GB" sz="2000" dirty="0"/>
              <a:t>There will also be a weekly update on Tapestry of ‘What we have been doing this week’. </a:t>
            </a:r>
          </a:p>
          <a:p>
            <a:pPr algn="just"/>
            <a:endParaRPr lang="en-GB" sz="600" dirty="0">
              <a:hlinkClick r:id="rId3"/>
            </a:endParaRPr>
          </a:p>
          <a:p>
            <a:pPr algn="just"/>
            <a:endParaRPr lang="en-GB" sz="2800" dirty="0"/>
          </a:p>
          <a:p>
            <a:pPr algn="just"/>
            <a:r>
              <a:rPr lang="en-GB" sz="2000" dirty="0"/>
              <a:t>We also use Instagram to celebrate learning. Please follow your child’s class for updates:</a:t>
            </a:r>
          </a:p>
          <a:p>
            <a:pPr algn="just"/>
            <a:endParaRPr lang="en-GB" sz="700" b="1" dirty="0">
              <a:solidFill>
                <a:srgbClr val="00B0F0"/>
              </a:solidFill>
            </a:endParaRPr>
          </a:p>
          <a:p>
            <a:r>
              <a:rPr lang="en-GB" sz="2800" b="1" dirty="0">
                <a:hlinkClick r:id="rId4"/>
              </a:rPr>
              <a:t>@</a:t>
            </a:r>
            <a:r>
              <a:rPr lang="en-GB" sz="2800" b="1" dirty="0" err="1">
                <a:hlinkClick r:id="rId4"/>
              </a:rPr>
              <a:t>tsp_primary</a:t>
            </a:r>
            <a:endParaRPr lang="en-GB" sz="2800" b="1"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The School Day</a:t>
            </a:r>
          </a:p>
          <a:p>
            <a:endParaRPr lang="en-GB" b="1" u="sng" dirty="0"/>
          </a:p>
          <a:p>
            <a:r>
              <a:rPr lang="en-GB" dirty="0"/>
              <a:t>In September, school will start promptly each morning at 8.50 am. However, the Key Stage 1 door - situated on the Key Stage 1 playground - will be open from 8.40 am.</a:t>
            </a:r>
          </a:p>
          <a:p>
            <a:endParaRPr lang="en-GB" dirty="0"/>
          </a:p>
          <a:p>
            <a:endParaRPr lang="en-GB" dirty="0"/>
          </a:p>
        </p:txBody>
      </p:sp>
      <p:pic>
        <p:nvPicPr>
          <p:cNvPr id="4" name="Picture 3"/>
          <p:cNvPicPr/>
          <p:nvPr/>
        </p:nvPicPr>
        <p:blipFill>
          <a:blip r:embed="rId2"/>
          <a:stretch>
            <a:fillRect/>
          </a:stretch>
        </p:blipFill>
        <p:spPr bwMode="auto">
          <a:xfrm rot="5400000">
            <a:off x="2747271" y="3705630"/>
            <a:ext cx="2844242" cy="2075105"/>
          </a:xfrm>
          <a:prstGeom prst="rect">
            <a:avLst/>
          </a:prstGeom>
          <a:noFill/>
          <a:ln w="38100">
            <a:solidFill>
              <a:srgbClr val="7030A0"/>
            </a:solidFill>
          </a:ln>
        </p:spPr>
      </p:pic>
    </p:spTree>
    <p:extLst>
      <p:ext uri="{BB962C8B-B14F-4D97-AF65-F5344CB8AC3E}">
        <p14:creationId xmlns:p14="http://schemas.microsoft.com/office/powerpoint/2010/main" val="426187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u="sng" dirty="0"/>
              <a:t>The School Day</a:t>
            </a:r>
          </a:p>
          <a:p>
            <a:endParaRPr lang="en-GB" dirty="0"/>
          </a:p>
          <a:p>
            <a:r>
              <a:rPr lang="en-GB" dirty="0"/>
              <a:t>The school day will finish at 3:05pm. Children should be collected </a:t>
            </a:r>
            <a:r>
              <a:rPr lang="en-GB" b="1" dirty="0"/>
              <a:t>promptly</a:t>
            </a:r>
            <a:r>
              <a:rPr lang="en-GB" dirty="0"/>
              <a:t> from the Key Stage 1 door - situated on the Key Stage 1 playground.</a:t>
            </a:r>
          </a:p>
          <a:p>
            <a:endParaRPr lang="en-GB" dirty="0"/>
          </a:p>
        </p:txBody>
      </p:sp>
      <p:pic>
        <p:nvPicPr>
          <p:cNvPr id="5" name="Picture 4">
            <a:extLst>
              <a:ext uri="{FF2B5EF4-FFF2-40B4-BE49-F238E27FC236}">
                <a16:creationId xmlns:a16="http://schemas.microsoft.com/office/drawing/2014/main" id="{5092D7C2-53D7-4350-8BFA-EF85BF6F8EDC}"/>
              </a:ext>
            </a:extLst>
          </p:cNvPr>
          <p:cNvPicPr/>
          <p:nvPr/>
        </p:nvPicPr>
        <p:blipFill>
          <a:blip r:embed="rId2"/>
          <a:stretch>
            <a:fillRect/>
          </a:stretch>
        </p:blipFill>
        <p:spPr bwMode="auto">
          <a:xfrm rot="5400000">
            <a:off x="2747271" y="3705630"/>
            <a:ext cx="2844242" cy="2075105"/>
          </a:xfrm>
          <a:prstGeom prst="rect">
            <a:avLst/>
          </a:prstGeom>
          <a:noFill/>
          <a:ln w="38100">
            <a:solidFill>
              <a:srgbClr val="7030A0"/>
            </a:solidFill>
          </a:ln>
        </p:spPr>
      </p:pic>
    </p:spTree>
    <p:extLst>
      <p:ext uri="{BB962C8B-B14F-4D97-AF65-F5344CB8AC3E}">
        <p14:creationId xmlns:p14="http://schemas.microsoft.com/office/powerpoint/2010/main" val="175939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640960" cy="3384525"/>
          </a:xfrm>
        </p:spPr>
        <p:txBody>
          <a:bodyPr/>
          <a:lstStyle/>
          <a:p>
            <a:endParaRPr lang="en-GB" sz="2000" dirty="0"/>
          </a:p>
          <a:p>
            <a:r>
              <a:rPr lang="en-GB" sz="2000" b="1" u="sng" dirty="0"/>
              <a:t>Leave of absence</a:t>
            </a:r>
          </a:p>
          <a:p>
            <a:endParaRPr lang="en-GB" sz="2000" b="1" u="sng" dirty="0"/>
          </a:p>
          <a:p>
            <a:r>
              <a:rPr lang="en-GB" sz="2000" dirty="0"/>
              <a:t>Children are in school for 190 days. This means there are 175 days for holidays etc. The school no longer has holiday forms in operation. Only applications for exceptional leave should be given to the school. </a:t>
            </a:r>
          </a:p>
          <a:p>
            <a:endParaRPr lang="en-GB" sz="2000" dirty="0"/>
          </a:p>
          <a:p>
            <a:r>
              <a:rPr lang="en-GB" sz="2000" dirty="0"/>
              <a:t>Any child whose absence has been unauthorised for longer than 4.5 days will result in a fine for the parents. This is the Department for Education's policy which the school </a:t>
            </a:r>
            <a:r>
              <a:rPr lang="en-GB" sz="2000" b="1" u="sng" dirty="0"/>
              <a:t>must</a:t>
            </a:r>
            <a:r>
              <a:rPr lang="en-GB" sz="2000" dirty="0"/>
              <a:t> adhere to. Ofsted will also ensure the school complies with this.</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6117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340768"/>
            <a:ext cx="8640960" cy="3384525"/>
          </a:xfrm>
        </p:spPr>
        <p:txBody>
          <a:bodyPr/>
          <a:lstStyle/>
          <a:p>
            <a:r>
              <a:rPr lang="en-GB" sz="2000" b="1" u="sng" dirty="0"/>
              <a:t>Attendance </a:t>
            </a:r>
          </a:p>
          <a:p>
            <a:r>
              <a:rPr lang="en-GB" sz="2000" dirty="0"/>
              <a:t>Attendance of 95% for the year equals 10 days that your child has been absent, that is 2 full school weeks of your child’s learning missed for that year. </a:t>
            </a:r>
          </a:p>
          <a:p>
            <a:r>
              <a:rPr lang="en-GB" sz="2000" dirty="0"/>
              <a:t>Attendance of 90% for the year equals 19 days that your child has been absent, that is almost 4 school weeks missed. </a:t>
            </a:r>
          </a:p>
          <a:p>
            <a:r>
              <a:rPr lang="en-GB" sz="2000" dirty="0"/>
              <a:t>Attendance of 85% for the year equals 29 days that your child has been absent per, that is almost 6 school weeks missed. </a:t>
            </a:r>
          </a:p>
          <a:p>
            <a:endParaRPr lang="en-GB" sz="2000" dirty="0"/>
          </a:p>
          <a:p>
            <a:r>
              <a:rPr lang="en-GB" sz="2000" b="1" u="sng" dirty="0"/>
              <a:t>Punctuality matters </a:t>
            </a:r>
          </a:p>
          <a:p>
            <a:r>
              <a:rPr lang="en-GB" sz="2000" dirty="0"/>
              <a:t>Being frequently late for school adds up to lost learning, </a:t>
            </a:r>
          </a:p>
          <a:p>
            <a:pPr marL="285750" indent="-285750">
              <a:buFont typeface="Arial" panose="020B0604020202020204" pitchFamily="34" charset="0"/>
              <a:buChar char="•"/>
            </a:pPr>
            <a:r>
              <a:rPr lang="en-GB" sz="2000" dirty="0"/>
              <a:t>Arriving 5 minutes late every day adds up to over 3 days lost each year </a:t>
            </a:r>
          </a:p>
          <a:p>
            <a:pPr marL="285750" indent="-285750">
              <a:buFont typeface="Arial" panose="020B0604020202020204" pitchFamily="34" charset="0"/>
              <a:buChar char="•"/>
            </a:pPr>
            <a:r>
              <a:rPr lang="en-GB" sz="2000" dirty="0"/>
              <a:t>Arriving 15 minutes late every day adds up to 2 weeks absence a year </a:t>
            </a:r>
          </a:p>
          <a:p>
            <a:pPr marL="285750" indent="-285750">
              <a:buFont typeface="Arial" panose="020B0604020202020204" pitchFamily="34" charset="0"/>
              <a:buChar char="•"/>
            </a:pPr>
            <a:r>
              <a:rPr lang="en-GB" sz="2000" dirty="0"/>
              <a:t>Arriving 30 minutes late every adds up to 19 days absence a year </a:t>
            </a:r>
          </a:p>
          <a:p>
            <a:endParaRPr lang="en-GB" sz="2000" dirty="0"/>
          </a:p>
          <a:p>
            <a:endParaRPr lang="en-GB" dirty="0"/>
          </a:p>
          <a:p>
            <a:endParaRPr lang="en-GB" dirty="0"/>
          </a:p>
        </p:txBody>
      </p:sp>
    </p:spTree>
    <p:extLst>
      <p:ext uri="{BB962C8B-B14F-4D97-AF65-F5344CB8AC3E}">
        <p14:creationId xmlns:p14="http://schemas.microsoft.com/office/powerpoint/2010/main" val="105759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052736"/>
            <a:ext cx="8640960" cy="3384525"/>
          </a:xfrm>
        </p:spPr>
        <p:txBody>
          <a:bodyPr/>
          <a:lstStyle/>
          <a:p>
            <a:pPr algn="just"/>
            <a:r>
              <a:rPr lang="en-GB" b="1" u="sng" dirty="0"/>
              <a:t>Uniform</a:t>
            </a:r>
          </a:p>
          <a:p>
            <a:pPr algn="just"/>
            <a:r>
              <a:rPr lang="en-GB" dirty="0"/>
              <a:t>Children are expected to wear the Foundation Stage uniform. It is important that your child’s name is clearly marked in all clothing and shoes. It would be very helpful if your child can recognise their name in their clothing. </a:t>
            </a:r>
          </a:p>
          <a:p>
            <a:pPr algn="just"/>
            <a:endParaRPr lang="en-GB" dirty="0"/>
          </a:p>
          <a:p>
            <a:pPr algn="just"/>
            <a:r>
              <a:rPr lang="en-GB" dirty="0"/>
              <a:t>The school uniform can only be purchased from </a:t>
            </a:r>
            <a:r>
              <a:rPr lang="en-GB" dirty="0" err="1"/>
              <a:t>Whittakers</a:t>
            </a:r>
            <a:r>
              <a:rPr lang="en-GB" dirty="0"/>
              <a:t>, Southport. This forms part of the school’s safeguarding procedures so it is important that all our families abide to this. </a:t>
            </a:r>
          </a:p>
          <a:p>
            <a:pPr algn="just"/>
            <a:endParaRPr lang="en-GB" dirty="0"/>
          </a:p>
          <a:p>
            <a:pPr algn="just"/>
            <a:r>
              <a:rPr lang="en-GB" dirty="0"/>
              <a:t>Children are able to play outside in all weather so it is really useful if your child can bring an all-in-one waterproof suit and a pair of wellingtons to leave in school. Please practise taking on and off their shoes and putting their own wellingtons on.</a:t>
            </a:r>
          </a:p>
          <a:p>
            <a:pPr algn="just"/>
            <a:r>
              <a:rPr lang="en-GB" dirty="0"/>
              <a:t>Please can a spare pair of underwear, t-shirt, jogging bottoms and socks also be </a:t>
            </a:r>
          </a:p>
          <a:p>
            <a:pPr algn="just"/>
            <a:r>
              <a:rPr lang="en-GB" dirty="0"/>
              <a:t>provided and kept in their school book bag everyday in case of emergencies. </a:t>
            </a:r>
          </a:p>
          <a:p>
            <a:pPr algn="just"/>
            <a:endParaRPr lang="en-GB" dirty="0"/>
          </a:p>
          <a:p>
            <a:pPr algn="just"/>
            <a:r>
              <a:rPr lang="en-GB" dirty="0"/>
              <a:t>For further information regarding the school’s uniform,</a:t>
            </a:r>
          </a:p>
          <a:p>
            <a:pPr algn="just"/>
            <a:r>
              <a:rPr lang="en-GB" dirty="0"/>
              <a:t>please read this </a:t>
            </a:r>
            <a:r>
              <a:rPr lang="en-GB" dirty="0">
                <a:hlinkClick r:id="rId2"/>
              </a:rPr>
              <a:t>policy</a:t>
            </a:r>
            <a:r>
              <a:rPr lang="en-GB" dirty="0"/>
              <a:t>.</a:t>
            </a:r>
            <a:endParaRPr lang="en-GB" b="1" dirty="0"/>
          </a:p>
        </p:txBody>
      </p:sp>
    </p:spTree>
    <p:extLst>
      <p:ext uri="{BB962C8B-B14F-4D97-AF65-F5344CB8AC3E}">
        <p14:creationId xmlns:p14="http://schemas.microsoft.com/office/powerpoint/2010/main" val="171775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5462C5-F585-46AD-8B15-A0A1B27622F9}"/>
              </a:ext>
            </a:extLst>
          </p:cNvPr>
          <p:cNvSpPr>
            <a:spLocks noGrp="1"/>
          </p:cNvSpPr>
          <p:nvPr>
            <p:ph type="body" sz="quarter" idx="11"/>
          </p:nvPr>
        </p:nvSpPr>
        <p:spPr/>
        <p:txBody>
          <a:bodyPr/>
          <a:lstStyle/>
          <a:p>
            <a:r>
              <a:rPr lang="en-GB" b="1" u="sng" dirty="0"/>
              <a:t>Book Bag</a:t>
            </a:r>
          </a:p>
          <a:p>
            <a:endParaRPr lang="en-GB" dirty="0"/>
          </a:p>
          <a:p>
            <a:r>
              <a:rPr lang="en-GB" dirty="0"/>
              <a:t>It would be really helpful if your child could bring a book bag (available from the school office or </a:t>
            </a:r>
            <a:r>
              <a:rPr lang="en-GB" dirty="0" err="1"/>
              <a:t>Whittakers</a:t>
            </a:r>
            <a:r>
              <a:rPr lang="en-GB" dirty="0"/>
              <a:t>) every day.  It is useful when taking home pictures, reading books and water bottles.</a:t>
            </a:r>
          </a:p>
          <a:p>
            <a:endParaRPr lang="en-GB" dirty="0"/>
          </a:p>
          <a:p>
            <a:r>
              <a:rPr lang="en-GB" dirty="0"/>
              <a:t>In the Summer, their book bag will safely store their sun cream and hat. </a:t>
            </a:r>
          </a:p>
          <a:p>
            <a:endParaRPr lang="en-GB" dirty="0"/>
          </a:p>
        </p:txBody>
      </p:sp>
    </p:spTree>
    <p:extLst>
      <p:ext uri="{BB962C8B-B14F-4D97-AF65-F5344CB8AC3E}">
        <p14:creationId xmlns:p14="http://schemas.microsoft.com/office/powerpoint/2010/main" val="36101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AE946B-25E8-4958-93AB-03CB6C4B2AC6}"/>
              </a:ext>
            </a:extLst>
          </p:cNvPr>
          <p:cNvSpPr>
            <a:spLocks noGrp="1"/>
          </p:cNvSpPr>
          <p:nvPr>
            <p:ph type="body" sz="quarter" idx="11"/>
          </p:nvPr>
        </p:nvSpPr>
        <p:spPr>
          <a:xfrm>
            <a:off x="251520" y="1628800"/>
            <a:ext cx="8640960" cy="3888432"/>
          </a:xfrm>
        </p:spPr>
        <p:txBody>
          <a:bodyPr/>
          <a:lstStyle/>
          <a:p>
            <a:pPr lvl="0"/>
            <a:r>
              <a:rPr lang="en-GB" b="1" u="sng" dirty="0">
                <a:solidFill>
                  <a:prstClr val="white"/>
                </a:solidFill>
              </a:rPr>
              <a:t>Sun Safety</a:t>
            </a:r>
          </a:p>
          <a:p>
            <a:pPr lvl="0"/>
            <a:endParaRPr lang="en-GB" dirty="0">
              <a:solidFill>
                <a:prstClr val="white"/>
              </a:solidFill>
            </a:endParaRPr>
          </a:p>
          <a:p>
            <a:pPr lvl="0"/>
            <a:r>
              <a:rPr lang="en-GB" dirty="0">
                <a:solidFill>
                  <a:prstClr val="white"/>
                </a:solidFill>
              </a:rPr>
              <a:t>When it is sunny, we encourage children to wear sun hats when playing outside. Please send a name labelled sun hat into school each day for your child.</a:t>
            </a:r>
          </a:p>
          <a:p>
            <a:pPr lvl="0"/>
            <a:endParaRPr lang="en-GB" dirty="0">
              <a:solidFill>
                <a:prstClr val="white"/>
              </a:solidFill>
            </a:endParaRPr>
          </a:p>
          <a:p>
            <a:pPr lvl="0"/>
            <a:r>
              <a:rPr lang="en-GB" dirty="0">
                <a:solidFill>
                  <a:prstClr val="white"/>
                </a:solidFill>
              </a:rPr>
              <a:t>We also ask you to apply sun cream before your child comes to school on sunny days.</a:t>
            </a:r>
          </a:p>
          <a:p>
            <a:pPr lvl="0"/>
            <a:endParaRPr lang="en-GB" dirty="0">
              <a:solidFill>
                <a:prstClr val="white"/>
              </a:solidFill>
            </a:endParaRPr>
          </a:p>
          <a:p>
            <a:pPr lvl="0"/>
            <a:r>
              <a:rPr lang="en-GB" dirty="0">
                <a:solidFill>
                  <a:prstClr val="white"/>
                </a:solidFill>
              </a:rPr>
              <a:t>Please also provide your child with a small bottle of roll on sun cream, including a clear name label, to apply themselves during the day. </a:t>
            </a:r>
          </a:p>
          <a:p>
            <a:endParaRPr lang="en-GB" dirty="0"/>
          </a:p>
        </p:txBody>
      </p:sp>
    </p:spTree>
    <p:extLst>
      <p:ext uri="{BB962C8B-B14F-4D97-AF65-F5344CB8AC3E}">
        <p14:creationId xmlns:p14="http://schemas.microsoft.com/office/powerpoint/2010/main" val="42658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3567</TotalTime>
  <Words>1635</Words>
  <Application>Microsoft Office PowerPoint</Application>
  <PresentationFormat>On-screen Show (4:3)</PresentationFormat>
  <Paragraphs>154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Joanne MOLLOY</cp:lastModifiedBy>
  <cp:revision>77</cp:revision>
  <dcterms:created xsi:type="dcterms:W3CDTF">2012-08-30T17:25:21Z</dcterms:created>
  <dcterms:modified xsi:type="dcterms:W3CDTF">2025-07-15T15:43:32Z</dcterms:modified>
</cp:coreProperties>
</file>