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4" r:id="rId4"/>
    <p:sldId id="285" r:id="rId5"/>
    <p:sldId id="302" r:id="rId6"/>
    <p:sldId id="295" r:id="rId7"/>
    <p:sldId id="286" r:id="rId8"/>
    <p:sldId id="296" r:id="rId9"/>
    <p:sldId id="292" r:id="rId10"/>
    <p:sldId id="257" r:id="rId11"/>
    <p:sldId id="266" r:id="rId12"/>
    <p:sldId id="288" r:id="rId13"/>
    <p:sldId id="287" r:id="rId14"/>
    <p:sldId id="268" r:id="rId15"/>
    <p:sldId id="301" r:id="rId16"/>
    <p:sldId id="289" r:id="rId17"/>
    <p:sldId id="290" r:id="rId18"/>
    <p:sldId id="263" r:id="rId19"/>
    <p:sldId id="291" r:id="rId20"/>
    <p:sldId id="271" r:id="rId21"/>
    <p:sldId id="262" r:id="rId22"/>
    <p:sldId id="275" r:id="rId23"/>
    <p:sldId id="264" r:id="rId24"/>
    <p:sldId id="294" r:id="rId25"/>
    <p:sldId id="300" r:id="rId26"/>
    <p:sldId id="298" r:id="rId27"/>
    <p:sldId id="25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cVey" initials="SM" lastIdx="0" clrIdx="0">
    <p:extLst>
      <p:ext uri="{19B8F6BF-5375-455C-9EA6-DF929625EA0E}">
        <p15:presenceInfo xmlns:p15="http://schemas.microsoft.com/office/powerpoint/2012/main" userId="S-1-5-21-2445787449-2290885060-2060380451-1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27"/>
    <p:restoredTop sz="94597"/>
  </p:normalViewPr>
  <p:slideViewPr>
    <p:cSldViewPr>
      <p:cViewPr varScale="1">
        <p:scale>
          <a:sx n="51" d="100"/>
          <a:sy n="51" d="100"/>
        </p:scale>
        <p:origin x="10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serve_file/3581488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initystpeters.org/serve_file/2941441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mdog.com/en/"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2.xml"/><Relationship Id="rId4" Type="http://schemas.openxmlformats.org/officeDocument/2006/relationships/hyperlink" Target="https://www.trinitystpeters.org/page/learning-at-home/4848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rinitystpeters.org/serve_file/9742898" TargetMode="External"/><Relationship Id="rId2" Type="http://schemas.openxmlformats.org/officeDocument/2006/relationships/hyperlink" Target="http://www.trinitystpeters.org/page/learning-at-home/4848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trinitystpeters.org/serve_file/2426127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s://www.trinitystpeters.org/blogs/grade/3084" TargetMode="External"/><Relationship Id="rId1" Type="http://schemas.openxmlformats.org/officeDocument/2006/relationships/slideLayout" Target="../slideLayouts/slideLayout3.xml"/><Relationship Id="rId4" Type="http://schemas.openxmlformats.org/officeDocument/2006/relationships/hyperlink" Target="https://twitter.com/Year6T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y4@tsp.sefton.schoo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September 2025</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12776"/>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in line with the uniform policy. This includes the school’s indoor and outdoor PE kit. All uniform should be labelled. </a:t>
            </a:r>
          </a:p>
          <a:p>
            <a:pPr algn="just"/>
            <a:endParaRPr lang="en-GB" dirty="0"/>
          </a:p>
          <a:p>
            <a:pPr algn="just"/>
            <a:r>
              <a:rPr lang="en-GB" dirty="0"/>
              <a:t>Please note, as per policy: children must wear a charcoal grey jumper/cardigan and the school’s charcoal jogging suit with school logo that can only be purchased from </a:t>
            </a:r>
            <a:r>
              <a:rPr lang="en-GB" dirty="0" err="1"/>
              <a:t>Whittakers</a:t>
            </a:r>
            <a:r>
              <a:rPr lang="en-GB" dirty="0"/>
              <a:t>, Southport or from Team TSP’s pre-loved uniform shop. Wearing school uniform forms part of the school’s safeguarding procedures so it is important that all our families abide to this. </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b="1" dirty="0">
                <a:hlinkClick r:id="rId2">
                  <a:extLst>
                    <a:ext uri="{A12FA001-AC4F-418D-AE19-62706E023703}">
                      <ahyp:hlinkClr xmlns:ahyp="http://schemas.microsoft.com/office/drawing/2018/hyperlinkcolor" val="tx"/>
                    </a:ext>
                  </a:extLst>
                </a:hlinkClick>
              </a:rPr>
              <a:t>please read this policy</a:t>
            </a:r>
            <a:r>
              <a:rPr lang="en-GB" b="1" dirty="0"/>
              <a:t>. </a:t>
            </a:r>
          </a:p>
          <a:p>
            <a:pPr algn="just"/>
            <a:endParaRPr lang="en-GB" dirty="0"/>
          </a:p>
        </p:txBody>
      </p:sp>
    </p:spTree>
    <p:extLst>
      <p:ext uri="{BB962C8B-B14F-4D97-AF65-F5344CB8AC3E}">
        <p14:creationId xmlns:p14="http://schemas.microsoft.com/office/powerpoint/2010/main" val="171775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46199" y="2097948"/>
            <a:ext cx="8640960" cy="2875159"/>
          </a:xfrm>
        </p:spPr>
        <p:txBody>
          <a:bodyPr/>
          <a:lstStyle/>
          <a:p>
            <a:pPr algn="just"/>
            <a:r>
              <a:rPr lang="en-GB" dirty="0"/>
              <a:t>All children will access two hours of allocated PE time per week. </a:t>
            </a:r>
          </a:p>
          <a:p>
            <a:pPr algn="just"/>
            <a:endParaRPr lang="en-GB" dirty="0"/>
          </a:p>
          <a:p>
            <a:pPr algn="just"/>
            <a:r>
              <a:rPr lang="en-GB" dirty="0"/>
              <a:t>The children will have their first PE lesson of the week on a </a:t>
            </a:r>
            <a:r>
              <a:rPr lang="en-GB" b="1" dirty="0"/>
              <a:t>Tuesday afternoon and t</a:t>
            </a:r>
            <a:r>
              <a:rPr lang="en-GB" dirty="0"/>
              <a:t>heir second PE lesson on </a:t>
            </a:r>
            <a:r>
              <a:rPr lang="en-GB" b="1" dirty="0"/>
              <a:t>Wednesday afternoon, which will be a Swimming lesson in the Autumn term</a:t>
            </a:r>
            <a:r>
              <a:rPr lang="en-GB" dirty="0"/>
              <a:t>. </a:t>
            </a:r>
          </a:p>
          <a:p>
            <a:pPr algn="just"/>
            <a:endParaRPr lang="en-GB" b="1" i="1" dirty="0"/>
          </a:p>
          <a:p>
            <a:pPr algn="just"/>
            <a:r>
              <a:rPr lang="en-GB" dirty="0"/>
              <a:t>Children should come to school wearing their PE Kit on their designated PE days and wear their Winter Uniform before February half term.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6825" y="1991420"/>
            <a:ext cx="8892480" cy="2875159"/>
          </a:xfrm>
        </p:spPr>
        <p:txBody>
          <a:bodyPr/>
          <a:lstStyle/>
          <a:p>
            <a:pPr>
              <a:spcBef>
                <a:spcPts val="0"/>
              </a:spcBef>
            </a:pPr>
            <a:r>
              <a:rPr lang="en-GB" dirty="0"/>
              <a:t>During the Autumn term, the Year 4 pupils will attend swimming sessions at Formby Pool on a Wednesday afternoon as they have been doing in Year 3.</a:t>
            </a:r>
          </a:p>
          <a:p>
            <a:pPr>
              <a:spcBef>
                <a:spcPts val="0"/>
              </a:spcBef>
            </a:pPr>
            <a:endParaRPr lang="en-GB" dirty="0"/>
          </a:p>
          <a:p>
            <a:pPr algn="just">
              <a:spcAft>
                <a:spcPts val="600"/>
              </a:spcAft>
            </a:pPr>
            <a:r>
              <a:rPr lang="en-GB" dirty="0"/>
              <a:t>For swimming lessons, Formby Pool and Sefton Aquatics Team have specific rules regarding swimwear for school swimming lessons as detailed below:</a:t>
            </a:r>
          </a:p>
          <a:p>
            <a:pPr algn="just">
              <a:spcAft>
                <a:spcPts val="600"/>
              </a:spcAft>
            </a:pPr>
            <a:r>
              <a:rPr lang="en-GB" dirty="0"/>
              <a:t> </a:t>
            </a:r>
          </a:p>
          <a:p>
            <a:pPr algn="just">
              <a:spcAft>
                <a:spcPts val="600"/>
              </a:spcAft>
            </a:pPr>
            <a:r>
              <a:rPr lang="en-GB" dirty="0"/>
              <a:t>• All children must wear a swimming cap. </a:t>
            </a:r>
          </a:p>
          <a:p>
            <a:pPr algn="just">
              <a:spcAft>
                <a:spcPts val="600"/>
              </a:spcAft>
            </a:pPr>
            <a:r>
              <a:rPr lang="en-GB" dirty="0"/>
              <a:t>• Boys must wear tight fitting swimming trunks/shorts - no baggy shorts. </a:t>
            </a:r>
          </a:p>
          <a:p>
            <a:pPr algn="just">
              <a:spcAft>
                <a:spcPts val="600"/>
              </a:spcAft>
            </a:pPr>
            <a:r>
              <a:rPr lang="en-GB" dirty="0"/>
              <a:t>• Girls must wear a one-piece appropriate swimming costume. </a:t>
            </a:r>
          </a:p>
          <a:p>
            <a:pPr algn="just">
              <a:spcAft>
                <a:spcPts val="600"/>
              </a:spcAft>
            </a:pPr>
            <a:r>
              <a:rPr lang="en-GB" dirty="0"/>
              <a:t>• Strictly no earrings or jewellery. Earrings cannot be covered with tape. </a:t>
            </a:r>
          </a:p>
          <a:p>
            <a:pPr algn="just">
              <a:spcAft>
                <a:spcPts val="600"/>
              </a:spcAft>
            </a:pPr>
            <a:r>
              <a:rPr lang="en-GB" dirty="0"/>
              <a:t>• All children will need a towel.</a:t>
            </a:r>
            <a:endParaRPr lang="en-GB" b="1" dirty="0">
              <a:solidFill>
                <a:srgbClr val="FD29FF"/>
              </a:solidFill>
            </a:endParaRPr>
          </a:p>
          <a:p>
            <a:pPr>
              <a:spcBef>
                <a:spcPts val="0"/>
              </a:spcBef>
            </a:pPr>
            <a:endParaRPr lang="en-GB" dirty="0"/>
          </a:p>
          <a:p>
            <a:pPr>
              <a:spcBef>
                <a:spcPts val="0"/>
              </a:spcBef>
            </a:pPr>
            <a:r>
              <a:rPr lang="en-GB"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4957" y="1421643"/>
            <a:ext cx="4458593"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Wednesday Afternoon – Swimming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4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640960" cy="720079"/>
          </a:xfrm>
        </p:spPr>
        <p:txBody>
          <a:bodyPr/>
          <a:lstStyle/>
          <a:p>
            <a:pPr algn="just"/>
            <a:r>
              <a:rPr lang="en-GB" sz="2000" b="1" u="sng" dirty="0"/>
              <a:t>Curriculum</a:t>
            </a:r>
          </a:p>
          <a:p>
            <a:pPr algn="just"/>
            <a:endParaRPr lang="en-GB" sz="2000" b="1" u="sng" dirty="0"/>
          </a:p>
          <a:p>
            <a:pPr algn="just"/>
            <a:r>
              <a:rPr lang="en-GB" dirty="0"/>
              <a:t>The Year 4 curriculum map, which outlines all the units taught across the each subject and their main objectives, can be found by clicking </a:t>
            </a:r>
            <a:r>
              <a:rPr lang="en-GB" u="sng" dirty="0">
                <a:hlinkClick r:id="rId2">
                  <a:extLst>
                    <a:ext uri="{A12FA001-AC4F-418D-AE19-62706E023703}">
                      <ahyp:hlinkClr xmlns:ahyp="http://schemas.microsoft.com/office/drawing/2018/hyperlinkcolor" val="tx"/>
                    </a:ext>
                  </a:extLst>
                </a:hlinkClick>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5" name="Picture 4">
            <a:extLst>
              <a:ext uri="{FF2B5EF4-FFF2-40B4-BE49-F238E27FC236}">
                <a16:creationId xmlns:a16="http://schemas.microsoft.com/office/drawing/2014/main" id="{0EDE5C0A-E0BC-4C4E-AE81-76CE1F51A543}"/>
              </a:ext>
            </a:extLst>
          </p:cNvPr>
          <p:cNvPicPr>
            <a:picLocks noChangeAspect="1"/>
          </p:cNvPicPr>
          <p:nvPr/>
        </p:nvPicPr>
        <p:blipFill rotWithShape="1">
          <a:blip r:embed="rId3"/>
          <a:srcRect t="5588"/>
          <a:stretch/>
        </p:blipFill>
        <p:spPr>
          <a:xfrm>
            <a:off x="1835696" y="3140968"/>
            <a:ext cx="4810869" cy="2880320"/>
          </a:xfrm>
          <a:prstGeom prst="rect">
            <a:avLst/>
          </a:prstGeom>
        </p:spPr>
      </p:pic>
    </p:spTree>
    <p:extLst>
      <p:ext uri="{BB962C8B-B14F-4D97-AF65-F5344CB8AC3E}">
        <p14:creationId xmlns:p14="http://schemas.microsoft.com/office/powerpoint/2010/main" val="149795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5421" y="2132856"/>
            <a:ext cx="8640960" cy="2875159"/>
          </a:xfrm>
        </p:spPr>
        <p:txBody>
          <a:bodyPr/>
          <a:lstStyle/>
          <a:p>
            <a:pPr algn="just"/>
            <a:r>
              <a:rPr lang="en-GB" dirty="0"/>
              <a:t>Children in Year 4 continue recorder lessons from a Sefton Music Service tutor, as part of the school’s Music provision. These sessions take place </a:t>
            </a:r>
            <a:r>
              <a:rPr lang="en-GB" b="1" dirty="0"/>
              <a:t>every Monday afternoon.</a:t>
            </a:r>
            <a:endParaRPr lang="en-GB" b="1" u="sng" dirty="0"/>
          </a:p>
          <a:p>
            <a:pPr algn="just"/>
            <a:endParaRPr lang="en-GB" dirty="0"/>
          </a:p>
          <a:p>
            <a:pPr algn="just"/>
            <a:r>
              <a:rPr lang="en-GB" dirty="0"/>
              <a:t>Children can bring in their own recorder from home or use one provided by school. Children are encouraged to take their recorders home each week to practise but must ensure that they are returned to school the following Monday.</a:t>
            </a:r>
          </a:p>
          <a:p>
            <a:pPr algn="just"/>
            <a:endParaRPr lang="en-GB" dirty="0"/>
          </a:p>
          <a:p>
            <a:pPr algn="just"/>
            <a:r>
              <a:rPr lang="en-GB" dirty="0"/>
              <a:t>It is responsibility of the child/guardian to keep the instruments in full working order and any issues should be reported to the child’s class teacher.</a:t>
            </a:r>
          </a:p>
          <a:p>
            <a:pPr algn="just"/>
            <a:endParaRPr lang="en-GB" sz="2000" dirty="0"/>
          </a:p>
          <a:p>
            <a:pPr algn="just"/>
            <a:endParaRPr lang="en-GB" sz="2000" dirty="0"/>
          </a:p>
          <a:p>
            <a:pPr algn="just"/>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65312" y="1556792"/>
            <a:ext cx="21499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Music Provision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13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87511" y="1991420"/>
            <a:ext cx="8640960" cy="2875159"/>
          </a:xfrm>
        </p:spPr>
        <p:txBody>
          <a:bodyPr/>
          <a:lstStyle/>
          <a:p>
            <a:pPr algn="just"/>
            <a:r>
              <a:rPr lang="en-GB" dirty="0"/>
              <a:t>Every Friday, a spelling list will be uploaded onto the 'Spellings' section of your child’s Google Classroom. The spellings will then be tested in class the following Friday.</a:t>
            </a:r>
          </a:p>
          <a:p>
            <a:pPr algn="just"/>
            <a:endParaRPr lang="en-GB" dirty="0"/>
          </a:p>
          <a:p>
            <a:pPr algn="just"/>
            <a:r>
              <a:rPr lang="en-GB" dirty="0"/>
              <a:t>We want every child to feel like they have given their best and not feel overwhelmed by the spelling test. Therefore, children are encouraged to learn the number of spellings from the spelling list they feel confident in recalling. If you find it beneficial for your child to just learn the first 3, 5 or 7 spellings on the list, please do so.</a:t>
            </a:r>
          </a:p>
          <a:p>
            <a:pPr algn="just"/>
            <a:endParaRPr lang="en-GB" dirty="0"/>
          </a:p>
          <a:p>
            <a:pPr algn="just"/>
            <a:r>
              <a:rPr lang="en-GB" dirty="0"/>
              <a:t>Spellings should be practised at home ready to be tested the following Friday. Additional exposure to the weekly spelling lists will also take place in class throughout the week.</a:t>
            </a:r>
          </a:p>
          <a:p>
            <a:pPr algn="just"/>
            <a:endParaRPr lang="en-GB" dirty="0"/>
          </a:p>
          <a:p>
            <a:pPr algn="just"/>
            <a:r>
              <a:rPr lang="en-GB" dirty="0"/>
              <a:t>Spelling results will be recorded on Google Classroom each  week. </a:t>
            </a:r>
          </a:p>
          <a:p>
            <a:pPr algn="just"/>
            <a:endParaRPr lang="en-GB" sz="2000" dirty="0"/>
          </a:p>
          <a:p>
            <a:pPr algn="just"/>
            <a:endParaRPr lang="en-GB" sz="2000" dirty="0"/>
          </a:p>
          <a:p>
            <a:pPr algn="just"/>
            <a:endParaRPr lang="en-GB" sz="2000" dirty="0"/>
          </a:p>
          <a:p>
            <a:pPr algn="just"/>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94942" y="1340768"/>
            <a:ext cx="2273571"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Weekly Spellings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96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136904" cy="3384525"/>
          </a:xfrm>
        </p:spPr>
        <p:txBody>
          <a:bodyPr/>
          <a:lstStyle/>
          <a:p>
            <a:r>
              <a:rPr lang="en-US" dirty="0"/>
              <a:t>Your child will sign up to their new Google Classroom in September. This will be a platform for learning in school and additional resources that can be used at home. Login details will be shared in September to access at home.</a:t>
            </a:r>
          </a:p>
          <a:p>
            <a:endParaRPr lang="en-US" dirty="0"/>
          </a:p>
          <a:p>
            <a:r>
              <a:rPr lang="en-US" dirty="0"/>
              <a:t>If your child wishes to do any additional work at home over summer, they will still be able to access last year’s classroom.</a:t>
            </a:r>
          </a:p>
        </p:txBody>
      </p:sp>
      <p:pic>
        <p:nvPicPr>
          <p:cNvPr id="6" name="Picture 5">
            <a:extLst>
              <a:ext uri="{FF2B5EF4-FFF2-40B4-BE49-F238E27FC236}">
                <a16:creationId xmlns:a16="http://schemas.microsoft.com/office/drawing/2014/main" id="{B96EBB96-B1F5-49D9-9A47-FD406D6AC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635" y="4149080"/>
            <a:ext cx="5588243" cy="2069254"/>
          </a:xfrm>
          <a:prstGeom prst="rect">
            <a:avLst/>
          </a:prstGeom>
        </p:spPr>
      </p:pic>
    </p:spTree>
    <p:extLst>
      <p:ext uri="{BB962C8B-B14F-4D97-AF65-F5344CB8AC3E}">
        <p14:creationId xmlns:p14="http://schemas.microsoft.com/office/powerpoint/2010/main" val="353455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Virtual classrooms will continue to be shared with children and parents each half-term via the Year 4 class blog and Google Classroom.</a:t>
            </a:r>
          </a:p>
          <a:p>
            <a:endParaRPr lang="en-US" dirty="0"/>
          </a:p>
          <a:p>
            <a:r>
              <a:rPr lang="en-US" dirty="0"/>
              <a:t>Your child will be able to use the image within Google Classroom to quickly access the various websites we use by clicking on the various objects. Children will be reminded on how to do this in September.</a:t>
            </a:r>
          </a:p>
          <a:p>
            <a:endParaRPr lang="en-US" dirty="0"/>
          </a:p>
        </p:txBody>
      </p:sp>
      <p:cxnSp>
        <p:nvCxnSpPr>
          <p:cNvPr id="10" name="Straight Arrow Connector 9">
            <a:extLst>
              <a:ext uri="{FF2B5EF4-FFF2-40B4-BE49-F238E27FC236}">
                <a16:creationId xmlns:a16="http://schemas.microsoft.com/office/drawing/2014/main" id="{BA8B8D6A-B530-6D43-98A5-4F8758EBAACA}"/>
              </a:ext>
            </a:extLst>
          </p:cNvPr>
          <p:cNvCxnSpPr>
            <a:cxnSpLocks/>
          </p:cNvCxnSpPr>
          <p:nvPr/>
        </p:nvCxnSpPr>
        <p:spPr>
          <a:xfrm>
            <a:off x="3044161" y="5343088"/>
            <a:ext cx="1959887" cy="430814"/>
          </a:xfrm>
          <a:prstGeom prst="straightConnector1">
            <a:avLst/>
          </a:prstGeom>
          <a:ln w="82550">
            <a:solidFill>
              <a:srgbClr val="FD29FF"/>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F6317B9-887B-4FAD-B58C-0421EAD188C1}"/>
              </a:ext>
            </a:extLst>
          </p:cNvPr>
          <p:cNvPicPr>
            <a:picLocks noChangeAspect="1"/>
          </p:cNvPicPr>
          <p:nvPr/>
        </p:nvPicPr>
        <p:blipFill>
          <a:blip r:embed="rId2"/>
          <a:stretch>
            <a:fillRect/>
          </a:stretch>
        </p:blipFill>
        <p:spPr>
          <a:xfrm>
            <a:off x="261185" y="4146919"/>
            <a:ext cx="3761932" cy="1023604"/>
          </a:xfrm>
          <a:prstGeom prst="rect">
            <a:avLst/>
          </a:prstGeom>
          <a:ln w="28575">
            <a:solidFill>
              <a:srgbClr val="FFFFFF"/>
            </a:solidFill>
          </a:ln>
        </p:spPr>
      </p:pic>
      <p:pic>
        <p:nvPicPr>
          <p:cNvPr id="9" name="Picture 8">
            <a:extLst>
              <a:ext uri="{FF2B5EF4-FFF2-40B4-BE49-F238E27FC236}">
                <a16:creationId xmlns:a16="http://schemas.microsoft.com/office/drawing/2014/main" id="{E74E24A1-68C7-4865-91B5-C86CCE85C5A8}"/>
              </a:ext>
            </a:extLst>
          </p:cNvPr>
          <p:cNvPicPr>
            <a:picLocks noChangeAspect="1"/>
          </p:cNvPicPr>
          <p:nvPr/>
        </p:nvPicPr>
        <p:blipFill>
          <a:blip r:embed="rId3"/>
          <a:stretch>
            <a:fillRect/>
          </a:stretch>
        </p:blipFill>
        <p:spPr>
          <a:xfrm>
            <a:off x="5205869" y="4394359"/>
            <a:ext cx="3710340" cy="2088232"/>
          </a:xfrm>
          <a:prstGeom prst="rect">
            <a:avLst/>
          </a:prstGeom>
          <a:ln w="38100">
            <a:solidFill>
              <a:srgbClr val="FFFFFF"/>
            </a:solidFill>
          </a:ln>
        </p:spPr>
      </p:pic>
    </p:spTree>
    <p:extLst>
      <p:ext uri="{BB962C8B-B14F-4D97-AF65-F5344CB8AC3E}">
        <p14:creationId xmlns:p14="http://schemas.microsoft.com/office/powerpoint/2010/main" val="228792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Regular practice of times tables and related number facts will benefit and support your child’s mathematical knowledge and understanding. </a:t>
            </a:r>
          </a:p>
          <a:p>
            <a:endParaRPr lang="en-GB" dirty="0"/>
          </a:p>
          <a:p>
            <a:r>
              <a:rPr lang="en-GB" dirty="0"/>
              <a:t>By Year 4, national curriculum expectations are that children should know ALL multiplication tables (and related division facts) up to 12 x 12 with fluent recall. </a:t>
            </a:r>
          </a:p>
          <a:p>
            <a:endParaRPr lang="en-GB" dirty="0"/>
          </a:p>
          <a:p>
            <a:pPr algn="just"/>
            <a:r>
              <a:rPr lang="en-GB" dirty="0"/>
              <a:t>The ‘</a:t>
            </a:r>
            <a:r>
              <a:rPr lang="en-GB" dirty="0">
                <a:hlinkClick r:id="rId2">
                  <a:extLst>
                    <a:ext uri="{A12FA001-AC4F-418D-AE19-62706E023703}">
                      <ahyp:hlinkClr xmlns:ahyp="http://schemas.microsoft.com/office/drawing/2018/hyperlinkcolor" val="tx"/>
                    </a:ext>
                  </a:extLst>
                </a:hlinkClick>
              </a:rPr>
              <a:t>Times Tables Rock Stars</a:t>
            </a:r>
            <a:r>
              <a:rPr lang="en-GB" dirty="0"/>
              <a:t>’ and ‘</a:t>
            </a:r>
            <a:r>
              <a:rPr lang="en-GB" dirty="0">
                <a:hlinkClick r:id="rId3">
                  <a:extLst>
                    <a:ext uri="{A12FA001-AC4F-418D-AE19-62706E023703}">
                      <ahyp:hlinkClr xmlns:ahyp="http://schemas.microsoft.com/office/drawing/2018/hyperlinkcolor" val="tx"/>
                    </a:ext>
                  </a:extLst>
                </a:hlinkClick>
              </a:rPr>
              <a:t>Sumdog</a:t>
            </a:r>
            <a:r>
              <a:rPr lang="en-GB" dirty="0"/>
              <a:t>’ apps/websites are particularly effective tools to cement these essential number facts. Your child has individual login details for these websites which are available via Google Classroom.</a:t>
            </a:r>
          </a:p>
          <a:p>
            <a:endParaRPr lang="en-GB" dirty="0"/>
          </a:p>
          <a:p>
            <a:r>
              <a:rPr lang="en-GB" dirty="0"/>
              <a:t>Please also remember to check the ‘</a:t>
            </a:r>
            <a:r>
              <a:rPr lang="en-GB" dirty="0">
                <a:hlinkClick r:id="rId4">
                  <a:extLst>
                    <a:ext uri="{A12FA001-AC4F-418D-AE19-62706E023703}">
                      <ahyp:hlinkClr xmlns:ahyp="http://schemas.microsoft.com/office/drawing/2018/hyperlinkcolor" val="tx"/>
                    </a:ext>
                  </a:extLst>
                </a:hlinkClick>
              </a:rPr>
              <a:t>Learning at Home</a:t>
            </a:r>
            <a:r>
              <a:rPr lang="en-GB" dirty="0"/>
              <a:t>’ section of the </a:t>
            </a:r>
          </a:p>
          <a:p>
            <a:pPr algn="just"/>
            <a:r>
              <a:rPr lang="en-GB" dirty="0"/>
              <a:t>school website as there are many other useful websites and</a:t>
            </a:r>
          </a:p>
          <a:p>
            <a:r>
              <a:rPr lang="en-GB" dirty="0"/>
              <a:t>tutorials available that are appropriate for each key stage.</a:t>
            </a:r>
          </a:p>
          <a:p>
            <a:endParaRPr lang="en-GB"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60215" cy="400110"/>
          </a:xfrm>
          <a:prstGeom prst="rect">
            <a:avLst/>
          </a:prstGeom>
        </p:spPr>
        <p:txBody>
          <a:bodyPr wrap="squar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98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pPr algn="just"/>
            <a:r>
              <a:rPr lang="en-GB" dirty="0"/>
              <a:t>For additional materials to support your child throughout Year 4, we would recommend the CGP workbooks, which can offer further help for general revision in Maths, </a:t>
            </a:r>
            <a:r>
              <a:rPr lang="en-GB" dirty="0" err="1"/>
              <a:t>SPaG</a:t>
            </a:r>
            <a:r>
              <a:rPr lang="en-GB" dirty="0"/>
              <a:t> and Reading, as well as specific, targeted areas in these subjects.</a:t>
            </a:r>
          </a:p>
          <a:p>
            <a:pPr algn="just"/>
            <a:endParaRPr lang="en-GB" sz="2000" dirty="0"/>
          </a:p>
          <a:p>
            <a:pPr algn="just"/>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pic>
        <p:nvPicPr>
          <p:cNvPr id="7" name="Picture 4" descr="New KS2 Maths Targeted Question Book - Year 4 | CGP Books">
            <a:extLst>
              <a:ext uri="{FF2B5EF4-FFF2-40B4-BE49-F238E27FC236}">
                <a16:creationId xmlns:a16="http://schemas.microsoft.com/office/drawing/2014/main" id="{DDAC3955-11EA-4898-B826-A204D9AF5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21" y="3885604"/>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S2 English Targeted Question Book: Reading - Year 4 | CGP Books">
            <a:extLst>
              <a:ext uri="{FF2B5EF4-FFF2-40B4-BE49-F238E27FC236}">
                <a16:creationId xmlns:a16="http://schemas.microsoft.com/office/drawing/2014/main" id="{B9D2B617-664C-48CD-93A6-200170762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009" y="3838153"/>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S2 English Targeted Question Book: Grammar, Punctuation &amp; Spelling - Year 4:  perfect for catching up at home (CGP KS2 English) eBook : CGP Books, CGP  Books: Amazon.co.uk: Kindle Store">
            <a:extLst>
              <a:ext uri="{FF2B5EF4-FFF2-40B4-BE49-F238E27FC236}">
                <a16:creationId xmlns:a16="http://schemas.microsoft.com/office/drawing/2014/main" id="{8595AD95-D8C9-4A47-A381-B49E3C3DE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47" y="3838152"/>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1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ext Placeholder 2"/>
          <p:cNvSpPr>
            <a:spLocks noGrp="1"/>
          </p:cNvSpPr>
          <p:nvPr>
            <p:ph type="body" sz="quarter" idx="11"/>
          </p:nvPr>
        </p:nvSpPr>
        <p:spPr>
          <a:xfrm>
            <a:off x="107504" y="2060848"/>
            <a:ext cx="8640960" cy="3384525"/>
          </a:xfrm>
        </p:spPr>
        <p:txBody>
          <a:bodyPr/>
          <a:lstStyle/>
          <a:p>
            <a:pPr algn="just"/>
            <a:r>
              <a:rPr lang="en-GB" sz="2000" b="1" u="sng" dirty="0"/>
              <a:t>A Successful Start</a:t>
            </a:r>
          </a:p>
          <a:p>
            <a:pPr algn="just"/>
            <a:endParaRPr lang="en-GB" sz="2400" dirty="0"/>
          </a:p>
          <a:p>
            <a:pPr algn="just"/>
            <a:r>
              <a:rPr lang="en-GB" dirty="0"/>
              <a:t>To help you to support your child in having a smooth transition into Year 4 in September, we feel that the following information will assist you.</a:t>
            </a:r>
          </a:p>
          <a:p>
            <a:pPr algn="just"/>
            <a:endParaRPr lang="en-GB" dirty="0"/>
          </a:p>
          <a:p>
            <a:pPr algn="just"/>
            <a:r>
              <a:rPr lang="en-GB" dirty="0"/>
              <a:t>Please also note that a wealth of information, such as </a:t>
            </a:r>
            <a:r>
              <a:rPr lang="en-GB" u="sng" dirty="0">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179512" y="1441132"/>
            <a:ext cx="8640960" cy="5416868"/>
          </a:xfrm>
          <a:prstGeom prst="rect">
            <a:avLst/>
          </a:prstGeom>
        </p:spPr>
        <p:txBody>
          <a:bodyPr wrap="square">
            <a:spAutoFit/>
          </a:bodyPr>
          <a:lstStyle/>
          <a:p>
            <a:pPr algn="just"/>
            <a:r>
              <a:rPr lang="en-GB" sz="2000" b="1" u="sng" dirty="0">
                <a:solidFill>
                  <a:schemeClr val="bg1"/>
                </a:solidFill>
                <a:latin typeface="Arial"/>
                <a:cs typeface="Arial"/>
              </a:rPr>
              <a:t>Reading</a:t>
            </a:r>
          </a:p>
          <a:p>
            <a:pPr algn="just"/>
            <a:endParaRPr lang="en-GB" sz="2000" dirty="0">
              <a:solidFill>
                <a:schemeClr val="bg1"/>
              </a:solidFill>
              <a:latin typeface="Arial"/>
              <a:cs typeface="Arial"/>
            </a:endParaRPr>
          </a:p>
          <a:p>
            <a:pPr algn="just"/>
            <a:r>
              <a:rPr lang="en-GB" dirty="0">
                <a:solidFill>
                  <a:schemeClr val="bg1"/>
                </a:solidFill>
                <a:latin typeface="Arial"/>
                <a:cs typeface="Arial"/>
              </a:rPr>
              <a:t>In Year 4, all children will be given the opportunity to read daily in class, using a book either from the school reading scheme or the class library. There will also be a class text, which will be read by Miss </a:t>
            </a:r>
            <a:r>
              <a:rPr lang="en-GB" dirty="0" err="1">
                <a:solidFill>
                  <a:schemeClr val="bg1"/>
                </a:solidFill>
                <a:latin typeface="Arial"/>
                <a:cs typeface="Arial"/>
              </a:rPr>
              <a:t>Mcvey</a:t>
            </a:r>
            <a:r>
              <a:rPr lang="en-GB" dirty="0">
                <a:solidFill>
                  <a:schemeClr val="bg1"/>
                </a:solidFill>
                <a:latin typeface="Arial"/>
                <a:cs typeface="Arial"/>
              </a:rPr>
              <a:t> and explicit Reading lessons will also be taught during each half-term.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reading list titled ‘</a:t>
            </a:r>
            <a:r>
              <a:rPr lang="en-GB"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100 Books to Read in Year 4</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Should parents want to share any information about their child’s </a:t>
            </a:r>
          </a:p>
          <a:p>
            <a:pPr algn="just"/>
            <a:r>
              <a:rPr lang="en-GB" dirty="0">
                <a:solidFill>
                  <a:schemeClr val="bg1"/>
                </a:solidFill>
                <a:latin typeface="Arial" panose="020B0604020202020204" pitchFamily="34" charset="0"/>
                <a:cs typeface="Arial" panose="020B0604020202020204" pitchFamily="34" charset="0"/>
              </a:rPr>
              <a:t>reading at home, they can email the class teacher via the class </a:t>
            </a:r>
          </a:p>
          <a:p>
            <a:pPr algn="just"/>
            <a:r>
              <a:rPr lang="en-GB" dirty="0">
                <a:solidFill>
                  <a:schemeClr val="bg1"/>
                </a:solidFill>
                <a:latin typeface="Arial" panose="020B0604020202020204" pitchFamily="34" charset="0"/>
                <a:cs typeface="Arial" panose="020B0604020202020204" pitchFamily="34" charset="0"/>
              </a:rPr>
              <a:t>account. </a:t>
            </a:r>
          </a:p>
        </p:txBody>
      </p:sp>
    </p:spTree>
    <p:extLst>
      <p:ext uri="{BB962C8B-B14F-4D97-AF65-F5344CB8AC3E}">
        <p14:creationId xmlns:p14="http://schemas.microsoft.com/office/powerpoint/2010/main" val="45529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81803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14697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842" y="1412776"/>
            <a:ext cx="8640960" cy="4752528"/>
          </a:xfrm>
        </p:spPr>
        <p:txBody>
          <a:bodyPr/>
          <a:lstStyle/>
          <a:p>
            <a:r>
              <a:rPr lang="en-GB" sz="2000"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y4@tsp.sefton.school;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Martin with a SEN related query or concern, you can contact her on the SENDCo account: SENDCO@tsp.sefton.school</a:t>
            </a:r>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Home School Agreement  can be found </a:t>
            </a:r>
            <a:r>
              <a:rPr lang="en-GB" dirty="0">
                <a:hlinkClick r:id="rId2">
                  <a:extLst>
                    <a:ext uri="{A12FA001-AC4F-418D-AE19-62706E023703}">
                      <ahyp:hlinkClr xmlns:ahyp="http://schemas.microsoft.com/office/drawing/2018/hyperlinkcolor" val="tx"/>
                    </a:ext>
                  </a:extLst>
                </a:hlinkClick>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415471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extLst>
                    <a:ext uri="{A12FA001-AC4F-418D-AE19-62706E023703}">
                      <ahyp:hlinkClr xmlns:ahyp="http://schemas.microsoft.com/office/drawing/2018/hyperlinkcolor" val="tx"/>
                    </a:ext>
                  </a:extLst>
                </a:hlinkClick>
              </a:rPr>
              <a:t>here</a:t>
            </a:r>
            <a:r>
              <a:rPr lang="en-GB" dirty="0"/>
              <a:t> on the school website.</a:t>
            </a:r>
          </a:p>
        </p:txBody>
      </p:sp>
    </p:spTree>
    <p:extLst>
      <p:ext uri="{BB962C8B-B14F-4D97-AF65-F5344CB8AC3E}">
        <p14:creationId xmlns:p14="http://schemas.microsoft.com/office/powerpoint/2010/main" val="2640745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988840"/>
            <a:ext cx="8640960" cy="3384525"/>
          </a:xfrm>
        </p:spPr>
        <p:txBody>
          <a:bodyPr/>
          <a:lstStyle/>
          <a:p>
            <a:pPr algn="just"/>
            <a:r>
              <a:rPr lang="en-GB" sz="2000" b="1" u="sng" dirty="0"/>
              <a:t>Weekly Updates</a:t>
            </a:r>
          </a:p>
          <a:p>
            <a:pPr algn="just"/>
            <a:endParaRPr lang="en-GB" dirty="0"/>
          </a:p>
          <a:p>
            <a:pPr algn="just"/>
            <a:r>
              <a:rPr lang="en-GB" dirty="0"/>
              <a:t>The Year 4 </a:t>
            </a:r>
            <a:r>
              <a:rPr lang="en-GB" dirty="0">
                <a:hlinkClick r:id="rId2">
                  <a:extLst>
                    <a:ext uri="{A12FA001-AC4F-418D-AE19-62706E023703}">
                      <ahyp:hlinkClr xmlns:ahyp="http://schemas.microsoft.com/office/drawing/2018/hyperlinkcolor" val="tx"/>
                    </a:ext>
                  </a:extLst>
                </a:hlinkClick>
              </a:rPr>
              <a:t>class blog</a:t>
            </a:r>
            <a:r>
              <a:rPr lang="en-GB" dirty="0"/>
              <a:t> will be updated at the start and end of each half term.</a:t>
            </a:r>
            <a:endParaRPr lang="en-GB" sz="500" dirty="0">
              <a:hlinkClick r:id="rId3">
                <a:extLst>
                  <a:ext uri="{A12FA001-AC4F-418D-AE19-62706E023703}">
                    <ahyp:hlinkClr xmlns:ahyp="http://schemas.microsoft.com/office/drawing/2018/hyperlinkcolor" val="tx"/>
                  </a:ext>
                </a:extLst>
              </a:hlinkClick>
            </a:endParaRPr>
          </a:p>
          <a:p>
            <a:pPr algn="just"/>
            <a:endParaRPr lang="en-GB" sz="2400" dirty="0"/>
          </a:p>
          <a:p>
            <a:pPr algn="just"/>
            <a:r>
              <a:rPr lang="en-GB" dirty="0"/>
              <a:t>We also use Instagram to celebrate learning. Please follow our school account to see your child’s class updates:</a:t>
            </a:r>
          </a:p>
          <a:p>
            <a:pPr algn="just"/>
            <a:endParaRPr lang="en-GB" b="1" dirty="0"/>
          </a:p>
          <a:p>
            <a:pPr algn="just"/>
            <a:r>
              <a:rPr lang="en-GB" b="1" i="1" dirty="0">
                <a:hlinkClick r:id="rId4">
                  <a:extLst>
                    <a:ext uri="{A12FA001-AC4F-418D-AE19-62706E023703}">
                      <ahyp:hlinkClr xmlns:ahyp="http://schemas.microsoft.com/office/drawing/2018/hyperlinkcolor" val="tx"/>
                    </a:ext>
                  </a:extLst>
                </a:hlinkClick>
              </a:rPr>
              <a:t>@</a:t>
            </a:r>
            <a:r>
              <a:rPr lang="en-GB" b="1" i="1" dirty="0" err="1"/>
              <a:t>tsp_primary</a:t>
            </a:r>
            <a:endParaRPr lang="en-GB" b="1" i="1"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pPr algn="just"/>
            <a:r>
              <a:rPr lang="en-GB" sz="2000" b="1" u="sng" dirty="0"/>
              <a:t>Start of the School Day</a:t>
            </a:r>
          </a:p>
          <a:p>
            <a:pPr algn="just"/>
            <a:endParaRPr lang="en-GB" b="1" u="sng" dirty="0"/>
          </a:p>
          <a:p>
            <a:pPr algn="just"/>
            <a:r>
              <a:rPr lang="en-GB" dirty="0"/>
              <a:t>School starts promptly each morning at 8.50 am. However, the Year 4 classroom - situated next door to Year 3 classroom - will be open from 8.40 am.</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dirty="0"/>
              <a:t>During this time, children in Year 4 will complete ‘4-a-day’ calculations </a:t>
            </a:r>
          </a:p>
          <a:p>
            <a:pPr algn="just"/>
            <a:r>
              <a:rPr lang="en-GB" dirty="0"/>
              <a:t>which impacts positively on children’s arithmetic skills. Therefore, it is</a:t>
            </a:r>
          </a:p>
          <a:p>
            <a:pPr algn="just"/>
            <a:r>
              <a:rPr lang="en-GB" dirty="0"/>
              <a:t>advised that children are in school as early as possible.</a:t>
            </a:r>
          </a:p>
          <a:p>
            <a:pPr algn="just"/>
            <a:endParaRPr lang="en-GB" dirty="0"/>
          </a:p>
          <a:p>
            <a:pPr algn="just"/>
            <a:endParaRPr lang="en-GB" dirty="0"/>
          </a:p>
          <a:p>
            <a:pPr algn="just"/>
            <a:endParaRPr lang="en-GB" dirty="0"/>
          </a:p>
          <a:p>
            <a:pPr algn="just"/>
            <a:endParaRPr lang="en-GB" dirty="0"/>
          </a:p>
          <a:p>
            <a:pPr algn="just"/>
            <a:endParaRPr lang="en-GB" dirty="0"/>
          </a:p>
        </p:txBody>
      </p:sp>
      <p:pic>
        <p:nvPicPr>
          <p:cNvPr id="5" name="Picture 4">
            <a:extLst>
              <a:ext uri="{FF2B5EF4-FFF2-40B4-BE49-F238E27FC236}">
                <a16:creationId xmlns:a16="http://schemas.microsoft.com/office/drawing/2014/main" id="{EE5D952E-AF6A-4207-A384-93982888D034}"/>
              </a:ext>
            </a:extLst>
          </p:cNvPr>
          <p:cNvPicPr>
            <a:picLocks noChangeAspect="1"/>
          </p:cNvPicPr>
          <p:nvPr/>
        </p:nvPicPr>
        <p:blipFill rotWithShape="1">
          <a:blip r:embed="rId2"/>
          <a:srcRect b="20946"/>
          <a:stretch/>
        </p:blipFill>
        <p:spPr>
          <a:xfrm>
            <a:off x="2574032" y="2780929"/>
            <a:ext cx="3582144" cy="2123882"/>
          </a:xfrm>
          <a:prstGeom prst="rect">
            <a:avLst/>
          </a:prstGeom>
          <a:ln w="57150">
            <a:solidFill>
              <a:srgbClr val="FFFFFF"/>
            </a:solidFill>
          </a:ln>
        </p:spPr>
      </p:pic>
    </p:spTree>
    <p:extLst>
      <p:ext uri="{BB962C8B-B14F-4D97-AF65-F5344CB8AC3E}">
        <p14:creationId xmlns:p14="http://schemas.microsoft.com/office/powerpoint/2010/main" val="27252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3548" y="1412776"/>
            <a:ext cx="8136904" cy="4392488"/>
          </a:xfrm>
        </p:spPr>
        <p:txBody>
          <a:bodyPr/>
          <a:lstStyle/>
          <a:p>
            <a:pPr algn="just"/>
            <a:r>
              <a:rPr lang="en-GB" sz="2000" b="1" u="sng" dirty="0"/>
              <a:t>End of the School Day</a:t>
            </a:r>
            <a:endParaRPr lang="en-GB" b="1" u="sng" dirty="0"/>
          </a:p>
          <a:p>
            <a:pPr algn="just"/>
            <a:endParaRPr lang="en-GB" dirty="0"/>
          </a:p>
          <a:p>
            <a:pPr algn="just"/>
            <a:r>
              <a:rPr lang="en-GB" dirty="0"/>
              <a:t>The school day will finish at 3:05pm and children should be collected </a:t>
            </a:r>
            <a:r>
              <a:rPr lang="en-GB" b="1" dirty="0"/>
              <a:t>promptly</a:t>
            </a:r>
            <a:r>
              <a:rPr lang="en-GB" dirty="0"/>
              <a:t> from outside the Year 4 classroom at this time, unless they are attending Clubhouse or an extracurricular club.</a:t>
            </a:r>
          </a:p>
          <a:p>
            <a:pPr algn="just"/>
            <a:endParaRPr lang="en-GB" dirty="0"/>
          </a:p>
          <a:p>
            <a:pPr algn="just"/>
            <a:r>
              <a:rPr lang="en-GB" dirty="0"/>
              <a:t>If your child has any alternative collection arrangements, </a:t>
            </a:r>
            <a:r>
              <a:rPr lang="en-GB" b="1" dirty="0"/>
              <a:t>please inform the school office: </a:t>
            </a:r>
            <a:r>
              <a:rPr lang="en-GB" b="1" dirty="0" err="1"/>
              <a:t>admin@tsp.sefton.schoo</a:t>
            </a:r>
            <a:r>
              <a:rPr lang="en-GB" dirty="0" err="1"/>
              <a:t>l</a:t>
            </a:r>
            <a:r>
              <a:rPr lang="en-GB" dirty="0"/>
              <a:t> and Miss </a:t>
            </a:r>
            <a:r>
              <a:rPr lang="en-GB" dirty="0" err="1"/>
              <a:t>Mcvey</a:t>
            </a:r>
            <a:r>
              <a:rPr lang="en-GB" dirty="0"/>
              <a:t> via the Y4 email account:  </a:t>
            </a:r>
            <a:r>
              <a:rPr lang="en-GB" dirty="0">
                <a:hlinkClick r:id="rId2">
                  <a:extLst>
                    <a:ext uri="{A12FA001-AC4F-418D-AE19-62706E023703}">
                      <ahyp:hlinkClr xmlns:ahyp="http://schemas.microsoft.com/office/drawing/2018/hyperlinkcolor" val="tx"/>
                    </a:ext>
                  </a:extLst>
                </a:hlinkClick>
              </a:rPr>
              <a:t>y4@tsp.sefton.school</a:t>
            </a:r>
            <a:r>
              <a:rPr lang="en-GB" dirty="0"/>
              <a:t> </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3568" y="1052736"/>
            <a:ext cx="8136904" cy="4392488"/>
          </a:xfrm>
        </p:spPr>
        <p:txBody>
          <a:bodyPr/>
          <a:lstStyle/>
          <a:p>
            <a:pPr algn="just"/>
            <a:r>
              <a:rPr lang="en-GB" sz="2000" b="1" u="sng" dirty="0"/>
              <a:t>What to bring</a:t>
            </a:r>
            <a:endParaRPr lang="en-GB" dirty="0"/>
          </a:p>
          <a:p>
            <a:pPr algn="just"/>
            <a:endParaRPr lang="en-GB" dirty="0"/>
          </a:p>
          <a:p>
            <a:pPr algn="just"/>
            <a:r>
              <a:rPr lang="en-GB" dirty="0"/>
              <a:t>Children in Year 4 should only bring to school:</a:t>
            </a:r>
          </a:p>
          <a:p>
            <a:pPr algn="just"/>
            <a:endParaRPr lang="en-GB" dirty="0"/>
          </a:p>
          <a:p>
            <a:pPr marL="285750" indent="-285750" algn="just">
              <a:buFont typeface="Arial" panose="020B0604020202020204" pitchFamily="34" charset="0"/>
              <a:buChar char="•"/>
            </a:pPr>
            <a:r>
              <a:rPr lang="en-GB" dirty="0"/>
              <a:t>A school book back or a small bag</a:t>
            </a:r>
          </a:p>
          <a:p>
            <a:pPr marL="285750" indent="-285750" algn="just">
              <a:buFont typeface="Arial" panose="020B0604020202020204" pitchFamily="34" charset="0"/>
              <a:buChar char="•"/>
            </a:pPr>
            <a:r>
              <a:rPr lang="en-GB" dirty="0"/>
              <a:t>A small packed lunch bag </a:t>
            </a:r>
          </a:p>
          <a:p>
            <a:pPr marL="285750" indent="-285750" algn="just">
              <a:buFont typeface="Arial" panose="020B0604020202020204" pitchFamily="34" charset="0"/>
              <a:buChar char="•"/>
            </a:pPr>
            <a:r>
              <a:rPr lang="en-GB" dirty="0"/>
              <a:t>Water bottle</a:t>
            </a:r>
          </a:p>
          <a:p>
            <a:pPr marL="285750" indent="-285750" algn="just">
              <a:buFont typeface="Arial" panose="020B0604020202020204" pitchFamily="34" charset="0"/>
              <a:buChar char="•"/>
            </a:pPr>
            <a:r>
              <a:rPr lang="en-GB" dirty="0"/>
              <a:t>Reading book on their reading day</a:t>
            </a:r>
          </a:p>
          <a:p>
            <a:pPr marL="285750" indent="-285750" algn="just">
              <a:buFont typeface="Arial" panose="020B0604020202020204" pitchFamily="34" charset="0"/>
              <a:buChar char="•"/>
            </a:pPr>
            <a:r>
              <a:rPr lang="en-GB" dirty="0"/>
              <a:t>School PE kit bag when attending swimming or an extracurricular club.</a:t>
            </a:r>
          </a:p>
          <a:p>
            <a:pPr marL="285750" indent="-285750" algn="just">
              <a:buFont typeface="Arial" panose="020B0604020202020204" pitchFamily="34" charset="0"/>
              <a:buChar char="•"/>
            </a:pPr>
            <a:r>
              <a:rPr lang="en-GB" dirty="0"/>
              <a:t>Recorder on Monday’s (if not kept in school)</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sz="600" dirty="0"/>
          </a:p>
          <a:p>
            <a:pPr algn="just"/>
            <a:r>
              <a:rPr lang="en-GB" i="1" dirty="0"/>
              <a:t>We would be grateful if parents can consider the size of the bag their child is bringing to school and whether a bag is in fact necessary. Large backpacks are proving to be difficult to fit in our lockers.</a:t>
            </a:r>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116677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7560840" cy="4068452"/>
          </a:xfrm>
        </p:spPr>
        <p:txBody>
          <a:bodyPr/>
          <a:lstStyle/>
          <a:p>
            <a:pPr algn="just"/>
            <a:r>
              <a:rPr lang="en-GB" sz="2000" b="1" u="sng" dirty="0"/>
              <a:t>Break times &amp; Snacks:</a:t>
            </a:r>
          </a:p>
          <a:p>
            <a:pPr algn="just"/>
            <a:endParaRPr lang="en-GB" sz="1050" b="1" u="sng" dirty="0"/>
          </a:p>
          <a:p>
            <a:pPr algn="just"/>
            <a:r>
              <a:rPr lang="en-GB" dirty="0"/>
              <a:t>The children will spend break times and lunch times on the Key Stage 2 playground and field (weather depending) pictured below.</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sz="1050" dirty="0"/>
          </a:p>
          <a:p>
            <a:pPr algn="just"/>
            <a:endParaRPr lang="en-GB" sz="1050" dirty="0"/>
          </a:p>
          <a:p>
            <a:pPr algn="just"/>
            <a:r>
              <a:rPr lang="en-GB" dirty="0"/>
              <a:t>Children are encouraged to bring a healthy snack for morning break and an optional piece of fruit for the afternoon. As we promote healthy schools, children only eat healthy snacks at morning break-time and not </a:t>
            </a:r>
          </a:p>
          <a:p>
            <a:pPr algn="just"/>
            <a:r>
              <a:rPr lang="en-GB" dirty="0"/>
              <a:t>chocolate based snacks, crisps or similar. Fruit, yogurt, dried fruits </a:t>
            </a:r>
          </a:p>
          <a:p>
            <a:pPr algn="just"/>
            <a:r>
              <a:rPr lang="en-GB" dirty="0"/>
              <a:t>and other healthy snacks </a:t>
            </a:r>
            <a:r>
              <a:rPr lang="en-GB" b="1" u="sng" dirty="0"/>
              <a:t>only</a:t>
            </a:r>
            <a:r>
              <a:rPr lang="en-GB" dirty="0"/>
              <a:t> are permitted. </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p:txBody>
      </p:sp>
      <p:pic>
        <p:nvPicPr>
          <p:cNvPr id="5" name="Picture 4" descr="A picture containing outdoor, tree, road, sky&#10;&#10;Description automatically generated">
            <a:extLst>
              <a:ext uri="{FF2B5EF4-FFF2-40B4-BE49-F238E27FC236}">
                <a16:creationId xmlns:a16="http://schemas.microsoft.com/office/drawing/2014/main" id="{A521FED9-0F22-0E3F-E1DF-318C89CD22F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9552" y="2564904"/>
            <a:ext cx="3899925" cy="225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345DE5-7A69-F51B-AC0F-3E9F0AF35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365" y="2564904"/>
            <a:ext cx="3873242" cy="225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3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3548" y="1412776"/>
            <a:ext cx="8136904" cy="4392488"/>
          </a:xfrm>
        </p:spPr>
        <p:txBody>
          <a:bodyPr/>
          <a:lstStyle/>
          <a:p>
            <a:pPr algn="just"/>
            <a:r>
              <a:rPr lang="en-GB" sz="2000" b="1" u="sng" dirty="0"/>
              <a:t>Mobile Phones:</a:t>
            </a:r>
          </a:p>
          <a:p>
            <a:pPr algn="just"/>
            <a:endParaRPr lang="en-GB" b="1" u="sng" dirty="0"/>
          </a:p>
          <a:p>
            <a:pPr algn="just"/>
            <a:r>
              <a:rPr lang="en-GB" dirty="0"/>
              <a:t>The use of mobile phones in school is strongly discouraged, as is the use of any other devices that allow for private communication</a:t>
            </a:r>
            <a:r>
              <a:rPr lang="en-GB" b="1" dirty="0"/>
              <a:t>, such as Smartphone watches</a:t>
            </a:r>
            <a:r>
              <a:rPr lang="en-GB" dirty="0"/>
              <a:t>.  The school cannot take responsibility for loss or damage to such devices.  </a:t>
            </a:r>
          </a:p>
          <a:p>
            <a:pPr algn="just"/>
            <a:endParaRPr lang="en-GB" dirty="0"/>
          </a:p>
          <a:p>
            <a:pPr algn="just"/>
            <a:r>
              <a:rPr lang="en-GB" dirty="0"/>
              <a:t>However, it is recognised that some pupils do require such devices for their journeys to and from school. Therefore, a letter with further information will be sent to all families at the start of the academic year. </a:t>
            </a:r>
          </a:p>
          <a:p>
            <a:pPr algn="just"/>
            <a:endParaRPr lang="en-GB" dirty="0"/>
          </a:p>
          <a:p>
            <a:pPr algn="just"/>
            <a:r>
              <a:rPr lang="en-GB" dirty="0"/>
              <a:t>If you give permission for your child to bring their phone or Smartphone watch into school - once you have read the terms of agreement – you will need to inform Miss </a:t>
            </a:r>
            <a:r>
              <a:rPr lang="en-GB" dirty="0" err="1"/>
              <a:t>Mcvey</a:t>
            </a:r>
            <a:r>
              <a:rPr lang="en-GB" dirty="0"/>
              <a:t> via the Y4 email address. </a:t>
            </a:r>
          </a:p>
          <a:p>
            <a:pPr algn="just"/>
            <a:endParaRPr lang="en-GB" i="1" dirty="0"/>
          </a:p>
          <a:p>
            <a:pPr algn="just"/>
            <a:endParaRPr lang="en-GB" i="1" dirty="0"/>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237731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pPr algn="just"/>
            <a:r>
              <a:rPr lang="en-GB" sz="2000" b="1" u="sng" dirty="0"/>
              <a:t>Leave of Absence:</a:t>
            </a:r>
          </a:p>
          <a:p>
            <a:pPr algn="just"/>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pPr algn="just"/>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i="1" dirty="0"/>
          </a:p>
          <a:p>
            <a:pPr algn="just"/>
            <a:endParaRPr lang="en-GB" i="1" dirty="0"/>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262963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pPr algn="just"/>
            <a:r>
              <a:rPr lang="en-GB" sz="2000" b="1" u="sng" dirty="0"/>
              <a:t>Attendance:</a:t>
            </a:r>
          </a:p>
          <a:p>
            <a:pPr algn="just"/>
            <a:endParaRPr lang="en-GB" b="1" u="sng" dirty="0"/>
          </a:p>
          <a:p>
            <a:pPr algn="just"/>
            <a:r>
              <a:rPr lang="en-GB" dirty="0"/>
              <a:t>Attendance of 95% for the year equals 10 days that your child has been absent, that is 2 full school weeks of your child’s learning missed for that year. </a:t>
            </a:r>
          </a:p>
          <a:p>
            <a:pPr algn="just"/>
            <a:r>
              <a:rPr lang="en-GB" dirty="0"/>
              <a:t>Attendance of 90% for the year equals 19 days that your child has been absent, that is almost 4 school weeks missed. </a:t>
            </a:r>
          </a:p>
          <a:p>
            <a:pPr algn="just"/>
            <a:r>
              <a:rPr lang="en-GB" dirty="0"/>
              <a:t>Attendance of 85% for the year equals 29 days that your child has been absent per, that is almost 6 school weeks missed. </a:t>
            </a:r>
          </a:p>
          <a:p>
            <a:pPr algn="just"/>
            <a:endParaRPr lang="en-GB" dirty="0"/>
          </a:p>
          <a:p>
            <a:pPr algn="just"/>
            <a:r>
              <a:rPr lang="en-GB" sz="2000" b="1" u="sng" dirty="0"/>
              <a:t>Punctuality matters:</a:t>
            </a:r>
          </a:p>
          <a:p>
            <a:pPr algn="just"/>
            <a:endParaRPr lang="en-GB" dirty="0"/>
          </a:p>
          <a:p>
            <a:pPr algn="just"/>
            <a:r>
              <a:rPr lang="en-GB" dirty="0"/>
              <a:t>Being frequently late for school adds up to lost learning:</a:t>
            </a:r>
          </a:p>
          <a:p>
            <a:pPr algn="just"/>
            <a:r>
              <a:rPr lang="en-GB" dirty="0"/>
              <a:t>Arriving 5 minutes late every day adds up to over 3 days lost each year;</a:t>
            </a:r>
          </a:p>
          <a:p>
            <a:pPr algn="just"/>
            <a:r>
              <a:rPr lang="en-GB" dirty="0"/>
              <a:t>Arriving 15 minutes late every day adds up to 2 weeks absence a year;</a:t>
            </a:r>
          </a:p>
          <a:p>
            <a:pPr algn="just"/>
            <a:r>
              <a:rPr lang="en-GB" dirty="0"/>
              <a:t>Arriving 30 minutes late every adds up to 19 days absence a year. </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i="1" dirty="0"/>
          </a:p>
          <a:p>
            <a:pPr algn="just"/>
            <a:endParaRPr lang="en-GB" i="1" dirty="0"/>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1650684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12523</TotalTime>
  <Words>2309</Words>
  <Application>Microsoft Office PowerPoint</Application>
  <PresentationFormat>On-screen Show (4:3)</PresentationFormat>
  <Paragraphs>302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Sarah McVey</cp:lastModifiedBy>
  <cp:revision>163</cp:revision>
  <dcterms:created xsi:type="dcterms:W3CDTF">2012-08-30T17:25:21Z</dcterms:created>
  <dcterms:modified xsi:type="dcterms:W3CDTF">2025-06-27T12:49:58Z</dcterms:modified>
</cp:coreProperties>
</file>