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4" r:id="rId4"/>
    <p:sldId id="285" r:id="rId5"/>
    <p:sldId id="286" r:id="rId6"/>
    <p:sldId id="305" r:id="rId7"/>
    <p:sldId id="293" r:id="rId8"/>
    <p:sldId id="294" r:id="rId9"/>
    <p:sldId id="306" r:id="rId10"/>
    <p:sldId id="308" r:id="rId11"/>
    <p:sldId id="309" r:id="rId12"/>
    <p:sldId id="299" r:id="rId13"/>
    <p:sldId id="300" r:id="rId14"/>
    <p:sldId id="311" r:id="rId15"/>
    <p:sldId id="307" r:id="rId16"/>
    <p:sldId id="284" r:id="rId17"/>
    <p:sldId id="301" r:id="rId18"/>
    <p:sldId id="302" r:id="rId19"/>
    <p:sldId id="264" r:id="rId20"/>
    <p:sldId id="303" r:id="rId21"/>
    <p:sldId id="310" r:id="rId22"/>
    <p:sldId id="312"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3399"/>
    <a:srgbClr val="E6E6E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62"/>
  </p:normalViewPr>
  <p:slideViewPr>
    <p:cSldViewPr>
      <p:cViewPr varScale="1">
        <p:scale>
          <a:sx n="65" d="100"/>
          <a:sy n="65" d="100"/>
        </p:scale>
        <p:origin x="19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initystpeters.org/serve_file/345102"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initystpeters.org/serve_file/351957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4030" TargetMode="External"/><Relationship Id="rId1" Type="http://schemas.openxmlformats.org/officeDocument/2006/relationships/slideLayout" Target="../slideLayouts/slideLayout3.xml"/><Relationship Id="rId4" Type="http://schemas.openxmlformats.org/officeDocument/2006/relationships/hyperlink" Target="https://www.instagram.com/accounts/login/?next=https%3A%2F%2Fwww.instagram.com%2Ftsp_primary%2F&amp;is_from_r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358148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2025</a:t>
            </a:r>
          </a:p>
        </p:txBody>
      </p:sp>
      <p:sp>
        <p:nvSpPr>
          <p:cNvPr id="3" name="Text Placeholder 2"/>
          <p:cNvSpPr>
            <a:spLocks noGrp="1"/>
          </p:cNvSpPr>
          <p:nvPr>
            <p:ph type="body" sz="quarter" idx="11"/>
          </p:nvPr>
        </p:nvSpPr>
        <p:spPr/>
        <p:txBody>
          <a:bodyPr/>
          <a:lstStyle/>
          <a:p>
            <a:r>
              <a:rPr lang="en-GB" i="1" dirty="0"/>
              <a:t>Nursery 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Sun Safety</a:t>
            </a:r>
          </a:p>
          <a:p>
            <a:endParaRPr lang="en-GB" dirty="0"/>
          </a:p>
          <a:p>
            <a:r>
              <a:rPr lang="en-GB" dirty="0"/>
              <a:t>When it is sunny, we encourage children to wear sun hats when playing outside. Please send a name labelled sun hat into school each day for your child.</a:t>
            </a:r>
          </a:p>
          <a:p>
            <a:endParaRPr lang="en-GB" dirty="0"/>
          </a:p>
          <a:p>
            <a:r>
              <a:rPr lang="en-GB" dirty="0"/>
              <a:t>We also ask you to apply sun cream before your child comes to school on sunny days.</a:t>
            </a:r>
          </a:p>
          <a:p>
            <a:endParaRPr lang="en-GB" dirty="0"/>
          </a:p>
          <a:p>
            <a:r>
              <a:rPr lang="en-GB" dirty="0"/>
              <a:t>Please also provide your child with a small bottle of  roll on or spray sun cream which is named for them to apply themselves during the day. </a:t>
            </a:r>
          </a:p>
          <a:p>
            <a:endParaRPr lang="en-GB" dirty="0"/>
          </a:p>
        </p:txBody>
      </p:sp>
    </p:spTree>
    <p:extLst>
      <p:ext uri="{BB962C8B-B14F-4D97-AF65-F5344CB8AC3E}">
        <p14:creationId xmlns:p14="http://schemas.microsoft.com/office/powerpoint/2010/main" val="104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r>
              <a:rPr lang="en-GB" sz="2000" b="1" u="sng" dirty="0"/>
              <a:t>Curriculum</a:t>
            </a:r>
          </a:p>
          <a:p>
            <a:pPr algn="just"/>
            <a:r>
              <a:rPr lang="en-GB" dirty="0"/>
              <a:t>The Nursery curriculum map, which outlines all the units taught across the each subject and their main objectives, can be found by clicking </a:t>
            </a:r>
            <a:r>
              <a:rPr lang="en-GB" u="sng" dirty="0">
                <a:solidFill>
                  <a:srgbClr val="FFFF00"/>
                </a:solidFill>
                <a:hlinkClick r:id="rId2"/>
              </a:rPr>
              <a:t>here</a:t>
            </a:r>
            <a:r>
              <a:rPr lang="en-GB" dirty="0"/>
              <a:t>.*</a:t>
            </a:r>
          </a:p>
          <a:p>
            <a:pPr algn="just"/>
            <a:endParaRPr lang="en-GB" dirty="0"/>
          </a:p>
          <a:p>
            <a:endParaRPr lang="en-GB" dirty="0"/>
          </a:p>
        </p:txBody>
      </p:sp>
      <p:sp>
        <p:nvSpPr>
          <p:cNvPr id="5" name="Rectangle 4"/>
          <p:cNvSpPr/>
          <p:nvPr/>
        </p:nvSpPr>
        <p:spPr>
          <a:xfrm>
            <a:off x="467544" y="5877272"/>
            <a:ext cx="6480720" cy="369332"/>
          </a:xfrm>
          <a:prstGeom prst="rect">
            <a:avLst/>
          </a:prstGeom>
        </p:spPr>
        <p:txBody>
          <a:bodyPr wrap="square">
            <a:spAutoFit/>
          </a:bodyPr>
          <a:lstStyle/>
          <a:p>
            <a:r>
              <a:rPr lang="en-GB" dirty="0">
                <a:solidFill>
                  <a:schemeClr val="bg1"/>
                </a:solidFill>
              </a:rPr>
              <a:t>*Please note that amendments may be made throughout the year.</a:t>
            </a:r>
          </a:p>
        </p:txBody>
      </p:sp>
      <p:pic>
        <p:nvPicPr>
          <p:cNvPr id="7" name="Picture 6">
            <a:extLst>
              <a:ext uri="{FF2B5EF4-FFF2-40B4-BE49-F238E27FC236}">
                <a16:creationId xmlns:a16="http://schemas.microsoft.com/office/drawing/2014/main" id="{7BF6748C-236F-49D4-BB1B-CA9E9218E1DE}"/>
              </a:ext>
            </a:extLst>
          </p:cNvPr>
          <p:cNvPicPr>
            <a:picLocks noChangeAspect="1"/>
          </p:cNvPicPr>
          <p:nvPr/>
        </p:nvPicPr>
        <p:blipFill rotWithShape="1">
          <a:blip r:embed="rId3"/>
          <a:srcRect l="16926" t="15001" r="16926" b="9400"/>
          <a:stretch/>
        </p:blipFill>
        <p:spPr>
          <a:xfrm>
            <a:off x="2087724" y="2683203"/>
            <a:ext cx="4968552" cy="3194069"/>
          </a:xfrm>
          <a:prstGeom prst="rect">
            <a:avLst/>
          </a:prstGeom>
        </p:spPr>
      </p:pic>
    </p:spTree>
    <p:extLst>
      <p:ext uri="{BB962C8B-B14F-4D97-AF65-F5344CB8AC3E}">
        <p14:creationId xmlns:p14="http://schemas.microsoft.com/office/powerpoint/2010/main" val="127086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Children in Nursery will access PE time every </a:t>
            </a:r>
            <a:r>
              <a:rPr lang="en-GB" b="1" dirty="0"/>
              <a:t>Monday</a:t>
            </a:r>
            <a:r>
              <a:rPr lang="en-GB" dirty="0"/>
              <a:t> and this will take part in the school hall or outdoor area. </a:t>
            </a:r>
          </a:p>
          <a:p>
            <a:pPr algn="just"/>
            <a:endParaRPr lang="en-GB" dirty="0"/>
          </a:p>
          <a:p>
            <a:pPr algn="just"/>
            <a:r>
              <a:rPr lang="en-GB" dirty="0"/>
              <a:t>Children will complete PE sessions in their uniform and must wear trainers with </a:t>
            </a:r>
            <a:r>
              <a:rPr lang="en-GB" b="1" i="1" dirty="0"/>
              <a:t>Velcro fastenings only </a:t>
            </a:r>
            <a:r>
              <a:rPr lang="en-GB" dirty="0"/>
              <a:t>on this day only. </a:t>
            </a:r>
          </a:p>
          <a:p>
            <a:pPr algn="just"/>
            <a:endParaRPr lang="en-GB" dirty="0"/>
          </a:p>
          <a:p>
            <a:pPr algn="just"/>
            <a:r>
              <a:rPr lang="en-GB" b="1" i="1" dirty="0"/>
              <a:t>No extra PE kit is needed.</a:t>
            </a:r>
          </a:p>
          <a:p>
            <a:pPr algn="just"/>
            <a:endParaRPr lang="en-GB" b="1" i="1" dirty="0"/>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4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675835"/>
            <a:ext cx="8640960" cy="2875159"/>
          </a:xfrm>
        </p:spPr>
        <p:txBody>
          <a:bodyPr/>
          <a:lstStyle/>
          <a:p>
            <a:endParaRPr lang="en-GB" sz="2000" dirty="0"/>
          </a:p>
          <a:p>
            <a:pPr algn="just"/>
            <a:r>
              <a:rPr lang="en-GB" sz="2000" dirty="0"/>
              <a:t>We encourage you to share any visits, events, celebrations or achievements that your child has taken part in outside of Nursery via Tapestry. These can then be added to your child’s  Learning Journal.</a:t>
            </a:r>
          </a:p>
          <a:p>
            <a:pPr algn="just"/>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0392" y="1275725"/>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36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248472"/>
          </a:xfrm>
        </p:spPr>
        <p:txBody>
          <a:bodyPr/>
          <a:lstStyle/>
          <a:p>
            <a:r>
              <a:rPr lang="en-GB" u="sng" dirty="0"/>
              <a:t>Additional Home Learning</a:t>
            </a:r>
          </a:p>
          <a:p>
            <a:endParaRPr lang="en-GB" dirty="0"/>
          </a:p>
          <a:p>
            <a:r>
              <a:rPr lang="en-US" dirty="0"/>
              <a:t>On the final Nursery Blog, you will also notice that there is also a section entitled ‘ Nursery’s Virtual Classroom’. Your child will be able to use this image to quickly access the various websites we use by clicking on the various objects.</a:t>
            </a:r>
          </a:p>
          <a:p>
            <a:endParaRPr lang="en-GB" dirty="0"/>
          </a:p>
        </p:txBody>
      </p:sp>
      <p:pic>
        <p:nvPicPr>
          <p:cNvPr id="2" name="Picture 1">
            <a:extLst>
              <a:ext uri="{FF2B5EF4-FFF2-40B4-BE49-F238E27FC236}">
                <a16:creationId xmlns:a16="http://schemas.microsoft.com/office/drawing/2014/main" id="{BBDB9ECA-6DC6-4021-883A-03597C96444F}"/>
              </a:ext>
            </a:extLst>
          </p:cNvPr>
          <p:cNvPicPr>
            <a:picLocks noChangeAspect="1"/>
          </p:cNvPicPr>
          <p:nvPr/>
        </p:nvPicPr>
        <p:blipFill rotWithShape="1">
          <a:blip r:embed="rId2"/>
          <a:srcRect l="18500" t="24801" r="20075" b="13601"/>
          <a:stretch/>
        </p:blipFill>
        <p:spPr>
          <a:xfrm>
            <a:off x="1475656" y="3356992"/>
            <a:ext cx="5616624" cy="3168352"/>
          </a:xfrm>
          <a:prstGeom prst="rect">
            <a:avLst/>
          </a:prstGeom>
        </p:spPr>
      </p:pic>
    </p:spTree>
    <p:extLst>
      <p:ext uri="{BB962C8B-B14F-4D97-AF65-F5344CB8AC3E}">
        <p14:creationId xmlns:p14="http://schemas.microsoft.com/office/powerpoint/2010/main" val="62684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84784"/>
            <a:ext cx="8640960" cy="3384525"/>
          </a:xfrm>
        </p:spPr>
        <p:txBody>
          <a:bodyPr/>
          <a:lstStyle/>
          <a:p>
            <a:r>
              <a:rPr lang="en-GB" b="1" u="sng" dirty="0"/>
              <a:t>Things to practise over the Summer holidays with your child -</a:t>
            </a:r>
          </a:p>
          <a:p>
            <a:endParaRPr lang="en-GB" dirty="0"/>
          </a:p>
          <a:p>
            <a:r>
              <a:rPr lang="en-GB" dirty="0"/>
              <a:t>Please ensure that your child is able to do the following:</a:t>
            </a:r>
          </a:p>
          <a:p>
            <a:endParaRPr lang="en-GB" dirty="0"/>
          </a:p>
          <a:p>
            <a:pPr marL="285750" indent="-285750">
              <a:buFont typeface="Arial" panose="020B0604020202020204" pitchFamily="34" charset="0"/>
              <a:buChar char="•"/>
            </a:pPr>
            <a:r>
              <a:rPr lang="en-GB" dirty="0"/>
              <a:t>Take their coat on and off and hang it on their peg;</a:t>
            </a:r>
          </a:p>
          <a:p>
            <a:pPr marL="285750" indent="-285750">
              <a:buFont typeface="Arial" panose="020B0604020202020204" pitchFamily="34" charset="0"/>
              <a:buChar char="•"/>
            </a:pPr>
            <a:r>
              <a:rPr lang="en-GB" dirty="0"/>
              <a:t>Identify their name with the support of a photograph;</a:t>
            </a:r>
          </a:p>
          <a:p>
            <a:pPr marL="285750" indent="-285750">
              <a:buFont typeface="Arial" panose="020B0604020202020204" pitchFamily="34" charset="0"/>
              <a:buChar char="•"/>
            </a:pPr>
            <a:r>
              <a:rPr lang="en-GB" dirty="0"/>
              <a:t>Wash and dry their hands; </a:t>
            </a:r>
          </a:p>
          <a:p>
            <a:pPr marL="285750" indent="-285750">
              <a:buFont typeface="Arial" panose="020B0604020202020204" pitchFamily="34" charset="0"/>
              <a:buChar char="•"/>
            </a:pPr>
            <a:r>
              <a:rPr lang="en-GB" dirty="0"/>
              <a:t>Get on and off the toilet independently; </a:t>
            </a:r>
          </a:p>
          <a:p>
            <a:pPr marL="285750" indent="-285750">
              <a:buFont typeface="Arial" panose="020B0604020202020204" pitchFamily="34" charset="0"/>
              <a:buChar char="•"/>
            </a:pPr>
            <a:r>
              <a:rPr lang="en-GB" dirty="0"/>
              <a:t>Pull their underwear down to their ankles when needing the toilet;</a:t>
            </a:r>
          </a:p>
          <a:p>
            <a:pPr marL="285750" indent="-285750">
              <a:buFont typeface="Arial" panose="020B0604020202020204" pitchFamily="34" charset="0"/>
              <a:buChar char="•"/>
            </a:pPr>
            <a:r>
              <a:rPr lang="en-GB" dirty="0"/>
              <a:t>Wipe their own bottom after using the toilet; </a:t>
            </a:r>
          </a:p>
          <a:p>
            <a:pPr marL="285750" indent="-285750">
              <a:buFont typeface="Arial" panose="020B0604020202020204" pitchFamily="34" charset="0"/>
              <a:buChar char="•"/>
            </a:pPr>
            <a:r>
              <a:rPr lang="en-GB" dirty="0"/>
              <a:t>Open and close a water bottle; </a:t>
            </a:r>
          </a:p>
          <a:p>
            <a:pPr marL="285750" indent="-285750">
              <a:buFont typeface="Arial" panose="020B0604020202020204" pitchFamily="34" charset="0"/>
              <a:buChar char="•"/>
            </a:pPr>
            <a:r>
              <a:rPr lang="en-GB" dirty="0"/>
              <a:t>Open a sandwich out of foil or cling film and take wrappers off a fruit bar / </a:t>
            </a:r>
          </a:p>
          <a:p>
            <a:r>
              <a:rPr lang="en-GB" dirty="0"/>
              <a:t>    cake / biscuit or any other items in their lunchbox;</a:t>
            </a:r>
          </a:p>
          <a:p>
            <a:pPr marL="285750" indent="-285750">
              <a:buFont typeface="Arial" panose="020B0604020202020204" pitchFamily="34" charset="0"/>
              <a:buChar char="•"/>
            </a:pPr>
            <a:r>
              <a:rPr lang="en-GB" dirty="0"/>
              <a:t>Use a knife, fork and spoon when eating their dinner;</a:t>
            </a:r>
          </a:p>
          <a:p>
            <a:endParaRPr lang="en-GB" dirty="0"/>
          </a:p>
        </p:txBody>
      </p:sp>
    </p:spTree>
    <p:extLst>
      <p:ext uri="{BB962C8B-B14F-4D97-AF65-F5344CB8AC3E}">
        <p14:creationId xmlns:p14="http://schemas.microsoft.com/office/powerpoint/2010/main" val="136516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539552" y="1124744"/>
            <a:ext cx="8280920" cy="6124754"/>
          </a:xfrm>
          <a:prstGeom prst="rect">
            <a:avLst/>
          </a:prstGeom>
        </p:spPr>
        <p:txBody>
          <a:bodyPr wrap="square">
            <a:spAutoFit/>
          </a:bodyPr>
          <a:lstStyle/>
          <a:p>
            <a:pPr algn="just"/>
            <a:r>
              <a:rPr lang="en-GB" b="1" u="sng" dirty="0">
                <a:solidFill>
                  <a:schemeClr val="bg1"/>
                </a:solidFill>
                <a:latin typeface="Arial" panose="020B0604020202020204" pitchFamily="34" charset="0"/>
                <a:cs typeface="Arial" panose="020B0604020202020204" pitchFamily="34" charset="0"/>
              </a:rPr>
              <a:t>Reading</a:t>
            </a:r>
            <a:endParaRPr lang="en-GB" dirty="0">
              <a:solidFill>
                <a:schemeClr val="bg1"/>
              </a:solidFill>
              <a:latin typeface="Arial" panose="020B0604020202020204" pitchFamily="34" charset="0"/>
              <a:cs typeface="Arial" panose="020B0604020202020204" pitchFamily="34" charset="0"/>
            </a:endParaRPr>
          </a:p>
          <a:p>
            <a:pPr algn="just"/>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All children will a receive a book from our class library to share at home each week, to develop their love for reading.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Throughout the year, the children will be provided with the Ruth </a:t>
            </a:r>
            <a:r>
              <a:rPr lang="en-GB" dirty="0" err="1">
                <a:solidFill>
                  <a:schemeClr val="bg1"/>
                </a:solidFill>
                <a:latin typeface="Arial" panose="020B0604020202020204" pitchFamily="34" charset="0"/>
                <a:cs typeface="Arial" panose="020B0604020202020204" pitchFamily="34" charset="0"/>
              </a:rPr>
              <a:t>Miskin</a:t>
            </a:r>
            <a:r>
              <a:rPr lang="en-GB" dirty="0">
                <a:solidFill>
                  <a:schemeClr val="bg1"/>
                </a:solidFill>
                <a:latin typeface="Arial" panose="020B0604020202020204" pitchFamily="34" charset="0"/>
                <a:cs typeface="Arial" panose="020B0604020202020204" pitchFamily="34" charset="0"/>
              </a:rPr>
              <a:t> list of recommended rhymes, traditional tales and books, again to share at home. We will be focusing on a different aspect from this list each 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a:solidFill>
                  <a:schemeClr val="bg1"/>
                </a:solidFill>
                <a:latin typeface="Arial" panose="020B0604020202020204" pitchFamily="34" charset="0"/>
                <a:cs typeface="Arial" panose="020B0604020202020204" pitchFamily="34" charset="0"/>
              </a:rPr>
              <a:t>Sharing </a:t>
            </a:r>
            <a:r>
              <a:rPr lang="en-GB" dirty="0">
                <a:solidFill>
                  <a:schemeClr val="bg1"/>
                </a:solidFill>
                <a:latin typeface="Arial" panose="020B0604020202020204" pitchFamily="34" charset="0"/>
                <a:cs typeface="Arial" panose="020B0604020202020204" pitchFamily="34" charset="0"/>
              </a:rPr>
              <a:t>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a:t>
            </a:r>
          </a:p>
          <a:p>
            <a:pPr algn="just"/>
            <a:r>
              <a:rPr lang="en-GB" dirty="0">
                <a:solidFill>
                  <a:schemeClr val="bg1"/>
                </a:solidFill>
                <a:latin typeface="Arial" panose="020B0604020202020204" pitchFamily="34" charset="0"/>
                <a:cs typeface="Arial" panose="020B0604020202020204" pitchFamily="34" charset="0"/>
              </a:rPr>
              <a:t>Reading  list titled ‘</a:t>
            </a:r>
            <a:r>
              <a:rPr lang="en-GB" dirty="0">
                <a:solidFill>
                  <a:srgbClr val="FD29FF"/>
                </a:solidFill>
                <a:latin typeface="Arial" panose="020B0604020202020204" pitchFamily="34" charset="0"/>
                <a:cs typeface="Arial" panose="020B0604020202020204" pitchFamily="34" charset="0"/>
                <a:hlinkClick r:id="rId3"/>
              </a:rPr>
              <a:t>Recommended reading list for 3</a:t>
            </a:r>
            <a:r>
              <a:rPr lang="en-GB" dirty="0">
                <a:solidFill>
                  <a:srgbClr val="FD29FF"/>
                </a:solidFill>
                <a:latin typeface="Arial" panose="020B0604020202020204" pitchFamily="34" charset="0"/>
                <a:cs typeface="Arial" panose="020B0604020202020204" pitchFamily="34" charset="0"/>
              </a:rPr>
              <a:t>-</a:t>
            </a:r>
            <a:r>
              <a:rPr lang="en-GB" dirty="0">
                <a:solidFill>
                  <a:srgbClr val="FD29FF"/>
                </a:solidFill>
                <a:latin typeface="Arial" panose="020B0604020202020204" pitchFamily="34" charset="0"/>
                <a:cs typeface="Arial" panose="020B0604020202020204" pitchFamily="34" charset="0"/>
                <a:hlinkClick r:id="rId3"/>
              </a:rPr>
              <a:t>year-olds</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9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04764"/>
            <a:ext cx="8640960" cy="424847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nursery@tsp.sefton.school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Nursery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Molloy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03244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82013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DB71FF-EE28-4968-AE24-F60E6FAF72AF}"/>
              </a:ext>
            </a:extLst>
          </p:cNvPr>
          <p:cNvSpPr>
            <a:spLocks noGrp="1"/>
          </p:cNvSpPr>
          <p:nvPr>
            <p:ph type="body" sz="quarter" idx="11"/>
          </p:nvPr>
        </p:nvSpPr>
        <p:spPr>
          <a:xfrm>
            <a:off x="251520" y="1340768"/>
            <a:ext cx="8640960" cy="3384525"/>
          </a:xfrm>
        </p:spPr>
        <p:txBody>
          <a:bodyPr/>
          <a:lstStyle/>
          <a:p>
            <a:r>
              <a:rPr lang="en-GB" sz="2400" b="1" u="sng" dirty="0"/>
              <a:t>Home School Agreement </a:t>
            </a:r>
          </a:p>
          <a:p>
            <a:endParaRPr lang="en-GB" sz="1050" dirty="0"/>
          </a:p>
          <a:p>
            <a:pPr>
              <a:lnSpc>
                <a:spcPct val="150000"/>
              </a:lnSpc>
            </a:pPr>
            <a:r>
              <a:rPr lang="en-GB" sz="2000" dirty="0"/>
              <a:t>The Home School Agreement  for September 2025 can be found </a:t>
            </a:r>
            <a:r>
              <a:rPr lang="en-GB" sz="2000" dirty="0">
                <a:solidFill>
                  <a:srgbClr val="FD29FF"/>
                </a:solidFill>
                <a:hlinkClick r:id="rId2">
                  <a:extLst>
                    <a:ext uri="{A12FA001-AC4F-418D-AE19-62706E023703}">
                      <ahyp:hlinkClr xmlns:ahyp="http://schemas.microsoft.com/office/drawing/2018/hyperlinkcolor" val="tx"/>
                    </a:ext>
                  </a:extLst>
                </a:hlinkClick>
              </a:rPr>
              <a:t>here</a:t>
            </a:r>
            <a:r>
              <a:rPr lang="en-GB" sz="2000" dirty="0"/>
              <a:t>, which explains:</a:t>
            </a:r>
          </a:p>
          <a:p>
            <a:pPr marL="285750" indent="-285750">
              <a:lnSpc>
                <a:spcPct val="150000"/>
              </a:lnSpc>
              <a:buFont typeface="Arial" panose="020B0604020202020204" pitchFamily="34" charset="0"/>
              <a:buChar char="•"/>
            </a:pPr>
            <a:r>
              <a:rPr lang="en-GB" sz="2000" dirty="0"/>
              <a:t>the school’s aims;</a:t>
            </a:r>
          </a:p>
          <a:p>
            <a:pPr marL="285750" indent="-285750">
              <a:lnSpc>
                <a:spcPct val="150000"/>
              </a:lnSpc>
              <a:buFont typeface="Arial" panose="020B0604020202020204" pitchFamily="34" charset="0"/>
              <a:buChar char="•"/>
            </a:pPr>
            <a:r>
              <a:rPr lang="en-GB" sz="2000" dirty="0"/>
              <a:t>the school’s responsibilities towards its pupils;</a:t>
            </a:r>
          </a:p>
          <a:p>
            <a:pPr marL="285750" indent="-285750">
              <a:lnSpc>
                <a:spcPct val="150000"/>
              </a:lnSpc>
              <a:buFont typeface="Arial" panose="020B0604020202020204" pitchFamily="34" charset="0"/>
              <a:buChar char="•"/>
            </a:pPr>
            <a:r>
              <a:rPr lang="en-GB" sz="2000" dirty="0"/>
              <a:t>the responsibility of each pupil’s parents; </a:t>
            </a:r>
          </a:p>
          <a:p>
            <a:pPr marL="285750" indent="-285750">
              <a:lnSpc>
                <a:spcPct val="150000"/>
              </a:lnSpc>
              <a:buFont typeface="Arial" panose="020B0604020202020204" pitchFamily="34" charset="0"/>
              <a:buChar char="•"/>
            </a:pPr>
            <a:r>
              <a:rPr lang="en-GB" sz="2000" dirty="0"/>
              <a:t>what the school expects of its pupils. </a:t>
            </a:r>
          </a:p>
          <a:p>
            <a:pPr>
              <a:lnSpc>
                <a:spcPct val="150000"/>
              </a:lnSpc>
            </a:pPr>
            <a:endParaRPr lang="en-GB" sz="500" dirty="0"/>
          </a:p>
          <a:p>
            <a:r>
              <a:rPr lang="en-GB" sz="2000"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320749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3672408"/>
          </a:xfrm>
        </p:spPr>
        <p:txBody>
          <a:bodyPr/>
          <a:lstStyle/>
          <a:p>
            <a:pPr algn="just"/>
            <a:endParaRPr lang="en-GB" sz="2400" dirty="0"/>
          </a:p>
          <a:p>
            <a:pPr algn="just"/>
            <a:r>
              <a:rPr lang="en-GB" sz="2000" b="1" u="sng" dirty="0"/>
              <a:t> Weekly Updates</a:t>
            </a:r>
          </a:p>
          <a:p>
            <a:pPr algn="just"/>
            <a:endParaRPr lang="en-GB" dirty="0"/>
          </a:p>
          <a:p>
            <a:pPr algn="just"/>
            <a:r>
              <a:rPr lang="en-GB" dirty="0"/>
              <a:t>The Nursery  </a:t>
            </a:r>
            <a:r>
              <a:rPr lang="en-GB" dirty="0">
                <a:solidFill>
                  <a:srgbClr val="FFFF00"/>
                </a:solidFill>
                <a:hlinkClick r:id="rId2"/>
              </a:rPr>
              <a:t>class blog</a:t>
            </a:r>
            <a:r>
              <a:rPr lang="en-GB" dirty="0">
                <a:solidFill>
                  <a:srgbClr val="FFFF00"/>
                </a:solidFill>
              </a:rPr>
              <a:t> </a:t>
            </a:r>
            <a:r>
              <a:rPr lang="en-GB" dirty="0"/>
              <a:t>will be updated at the start and end of each half term. There will also be a weekly update on Tapestry of ‘What we have been doing this week’.</a:t>
            </a:r>
            <a:r>
              <a:rPr lang="en-GB" dirty="0">
                <a:solidFill>
                  <a:srgbClr val="FFFF00"/>
                </a:solidFill>
              </a:rPr>
              <a:t> </a:t>
            </a:r>
            <a:endParaRPr lang="en-GB" sz="500" dirty="0">
              <a:hlinkClick r:id="rId3"/>
            </a:endParaRPr>
          </a:p>
          <a:p>
            <a:pPr algn="just"/>
            <a:endParaRPr lang="en-GB" sz="2400" dirty="0"/>
          </a:p>
          <a:p>
            <a:pPr algn="just"/>
            <a:r>
              <a:rPr lang="en-GB" dirty="0"/>
              <a:t>We also use Instagram to celebrate learning. Please follow your child’s class for updates:</a:t>
            </a:r>
          </a:p>
          <a:p>
            <a:pPr algn="just"/>
            <a:endParaRPr lang="en-GB" dirty="0"/>
          </a:p>
          <a:p>
            <a:r>
              <a:rPr lang="en-GB" b="1" dirty="0">
                <a:hlinkClick r:id="rId4"/>
              </a:rPr>
              <a:t>@</a:t>
            </a:r>
            <a:r>
              <a:rPr lang="en-GB" b="1" dirty="0" err="1">
                <a:hlinkClick r:id="rId4"/>
              </a:rPr>
              <a:t>tsp_primary</a:t>
            </a:r>
            <a:endParaRPr lang="en-GB"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784976" cy="4680520"/>
          </a:xfrm>
        </p:spPr>
        <p:txBody>
          <a:bodyPr/>
          <a:lstStyle/>
          <a:p>
            <a:r>
              <a:rPr lang="en-GB" dirty="0"/>
              <a:t>On Tuesday 2</a:t>
            </a:r>
            <a:r>
              <a:rPr lang="en-GB" baseline="30000" dirty="0"/>
              <a:t>nd</a:t>
            </a:r>
            <a:r>
              <a:rPr lang="en-GB" dirty="0"/>
              <a:t>  September, all Nursery pupils will be invited into school, to meet staff and visit the classroom for a short stay and play. Parents have been informed of their time for their short visit via email. Current Nursery children return to Nursery as normal</a:t>
            </a:r>
          </a:p>
          <a:p>
            <a:endParaRPr lang="en-GB" dirty="0"/>
          </a:p>
          <a:p>
            <a:r>
              <a:rPr lang="en-GB" dirty="0"/>
              <a:t>On Wednesday 3</a:t>
            </a:r>
            <a:r>
              <a:rPr lang="en-GB" baseline="30000" dirty="0"/>
              <a:t>rd </a:t>
            </a:r>
            <a:r>
              <a:rPr lang="en-GB" dirty="0"/>
              <a:t>, Nursery pupils have a staggered start time to ensure a smooth arrival and transition to their first day. Nursery pupils will be invited into school at either 8.45am, 9.00am, 9.15am. Parents have been informed of their start time.</a:t>
            </a:r>
          </a:p>
          <a:p>
            <a:endParaRPr lang="en-GB" dirty="0"/>
          </a:p>
          <a:p>
            <a:r>
              <a:rPr lang="en-GB" dirty="0"/>
              <a:t>From Thursday 4</a:t>
            </a:r>
            <a:r>
              <a:rPr lang="en-GB" baseline="30000" dirty="0"/>
              <a:t>th</a:t>
            </a:r>
            <a:r>
              <a:rPr lang="en-GB" dirty="0"/>
              <a:t> September, Nursery pupils are to arrive from 8.45am </a:t>
            </a:r>
          </a:p>
          <a:p>
            <a:r>
              <a:rPr lang="en-GB" dirty="0"/>
              <a:t>(morning session to start at 8.50am).</a:t>
            </a:r>
          </a:p>
        </p:txBody>
      </p:sp>
    </p:spTree>
    <p:extLst>
      <p:ext uri="{BB962C8B-B14F-4D97-AF65-F5344CB8AC3E}">
        <p14:creationId xmlns:p14="http://schemas.microsoft.com/office/powerpoint/2010/main" val="1383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endParaRPr lang="en-GB" b="1" u="sng" dirty="0"/>
          </a:p>
          <a:p>
            <a:r>
              <a:rPr lang="en-GB" dirty="0"/>
              <a:t> Nursery will start promptly each morning at 8.50 am. However, the Nursery main entrance door will be open from 8.45 am each day.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2"/>
          <a:stretch>
            <a:fillRect/>
          </a:stretch>
        </p:blipFill>
        <p:spPr>
          <a:xfrm>
            <a:off x="4560168" y="2780928"/>
            <a:ext cx="2631486" cy="3508648"/>
          </a:xfrm>
          <a:prstGeom prst="rect">
            <a:avLst/>
          </a:prstGeom>
          <a:ln w="28575">
            <a:solidFill>
              <a:srgbClr val="CC3399"/>
            </a:solidFill>
          </a:ln>
        </p:spPr>
      </p:pic>
      <p:pic>
        <p:nvPicPr>
          <p:cNvPr id="5" name="Picture 4"/>
          <p:cNvPicPr>
            <a:picLocks noChangeAspect="1"/>
          </p:cNvPicPr>
          <p:nvPr/>
        </p:nvPicPr>
        <p:blipFill>
          <a:blip r:embed="rId3"/>
          <a:stretch>
            <a:fillRect/>
          </a:stretch>
        </p:blipFill>
        <p:spPr>
          <a:xfrm>
            <a:off x="827584" y="2780928"/>
            <a:ext cx="2658616" cy="3544821"/>
          </a:xfrm>
          <a:prstGeom prst="rect">
            <a:avLst/>
          </a:prstGeom>
          <a:ln w="28575">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62726"/>
            <a:ext cx="8352928" cy="4932548"/>
          </a:xfrm>
        </p:spPr>
        <p:txBody>
          <a:bodyPr/>
          <a:lstStyle/>
          <a:p>
            <a:r>
              <a:rPr lang="en-GB" sz="2000" b="1" u="sng" dirty="0"/>
              <a:t>The School Day :</a:t>
            </a:r>
          </a:p>
          <a:p>
            <a:endParaRPr lang="en-GB" sz="1000" dirty="0"/>
          </a:p>
          <a:p>
            <a:r>
              <a:rPr lang="en-GB" dirty="0"/>
              <a:t>The Nursery morning session starts at 8.50am and ends at 11.50am. The Nursery door will be open daily from 8.45am until 8.55am </a:t>
            </a:r>
          </a:p>
          <a:p>
            <a:endParaRPr lang="en-GB" sz="1000" dirty="0"/>
          </a:p>
          <a:p>
            <a:r>
              <a:rPr lang="en-GB" dirty="0"/>
              <a:t>The Nursery afternoon session starts at 12.00 noon and ends at 3.00pm and the Nursery door will be open daily just before 12.00 noon and 2.55pm for the afternoon session.</a:t>
            </a:r>
          </a:p>
          <a:p>
            <a:endParaRPr lang="en-GB" sz="1000" dirty="0"/>
          </a:p>
          <a:p>
            <a:r>
              <a:rPr lang="en-GB" dirty="0"/>
              <a:t>Children who do either morning or afternoon sessions should be collected and dropped off promptly by a parent/designated adult via the Nursery Main Entrance door.</a:t>
            </a:r>
          </a:p>
          <a:p>
            <a:endParaRPr lang="en-GB" sz="1000" dirty="0"/>
          </a:p>
          <a:p>
            <a:r>
              <a:rPr lang="en-GB" dirty="0"/>
              <a:t>If your child is attending Clubhouse, they can be collected from Clubhouse at your agreed time.</a:t>
            </a:r>
          </a:p>
          <a:p>
            <a:endParaRPr lang="en-GB" sz="1000" dirty="0"/>
          </a:p>
          <a:p>
            <a:r>
              <a:rPr lang="en-GB" u="sng" dirty="0">
                <a:solidFill>
                  <a:srgbClr val="FFFF00"/>
                </a:solidFill>
              </a:rPr>
              <a:t>Late Fees</a:t>
            </a:r>
          </a:p>
          <a:p>
            <a:r>
              <a:rPr lang="en-GB" dirty="0">
                <a:solidFill>
                  <a:srgbClr val="FFFF00"/>
                </a:solidFill>
              </a:rPr>
              <a:t>In the case of late collection from Nursery, a fee of £10 per child will apply </a:t>
            </a:r>
          </a:p>
          <a:p>
            <a:r>
              <a:rPr lang="en-GB" dirty="0">
                <a:solidFill>
                  <a:srgbClr val="FFFF00"/>
                </a:solidFill>
              </a:rPr>
              <a:t>if they are not collected after 5 minutes of their session ending.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Lunch time</a:t>
            </a:r>
          </a:p>
          <a:p>
            <a:endParaRPr lang="en-GB" dirty="0"/>
          </a:p>
          <a:p>
            <a:r>
              <a:rPr lang="en-GB" dirty="0"/>
              <a:t>Nursery Lunchtime is from 11.15am. The children will eat a school dinner in the school hall and return to their Nursery classroom / outdoor area for play. </a:t>
            </a:r>
          </a:p>
          <a:p>
            <a:endParaRPr lang="en-GB" dirty="0"/>
          </a:p>
          <a:p>
            <a:r>
              <a:rPr lang="en-GB" dirty="0"/>
              <a:t>If your child is attending all day or only attending a morning session, they will be able to have a school lunch at a cost of £2.81 per day. </a:t>
            </a:r>
          </a:p>
          <a:p>
            <a:endParaRPr lang="en-GB" dirty="0"/>
          </a:p>
          <a:p>
            <a:r>
              <a:rPr lang="en-GB" dirty="0"/>
              <a:t>Children who are only attending a morning must be collected at 11.45am and children who are only attending an afternoon session must have eaten their lunch before being dropped off at 12.00noon.</a:t>
            </a:r>
          </a:p>
          <a:p>
            <a:endParaRPr lang="en-GB" dirty="0"/>
          </a:p>
        </p:txBody>
      </p:sp>
    </p:spTree>
    <p:extLst>
      <p:ext uri="{BB962C8B-B14F-4D97-AF65-F5344CB8AC3E}">
        <p14:creationId xmlns:p14="http://schemas.microsoft.com/office/powerpoint/2010/main" val="193012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If your child is absent from school, please email the class account or contact the office explaining the reason.  If you know in advance that your child will be absent please email the class account or contact the office explaining the reason. </a:t>
            </a:r>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99490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268761"/>
            <a:ext cx="8640960" cy="432048"/>
          </a:xfrm>
        </p:spPr>
        <p:txBody>
          <a:bodyPr/>
          <a:lstStyle/>
          <a:p>
            <a:pPr algn="just"/>
            <a:r>
              <a:rPr lang="en-GB" sz="2000"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polo shirt,  jogging bottoms and socks also be provided and kept in their school book bag everyday in case of emergencies. </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401909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 </a:t>
            </a:r>
          </a:p>
          <a:p>
            <a:r>
              <a:rPr lang="en-GB" dirty="0"/>
              <a:t>Children in the school Nursery will have a ‘Belongings Box’ that will be used to keep their water bottles, pictures and in the summer their sun cream and hat safe. </a:t>
            </a:r>
          </a:p>
          <a:p>
            <a:endParaRPr lang="en-GB" dirty="0"/>
          </a:p>
        </p:txBody>
      </p:sp>
    </p:spTree>
    <p:extLst>
      <p:ext uri="{BB962C8B-B14F-4D97-AF65-F5344CB8AC3E}">
        <p14:creationId xmlns:p14="http://schemas.microsoft.com/office/powerpoint/2010/main" val="268974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TotalTime>
  <Words>1736</Words>
  <Application>Microsoft Office PowerPoint</Application>
  <PresentationFormat>On-screen Show (4:3)</PresentationFormat>
  <Paragraphs>216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Joanne MOLLOY</cp:lastModifiedBy>
  <cp:revision>175</cp:revision>
  <dcterms:created xsi:type="dcterms:W3CDTF">2012-08-30T17:25:21Z</dcterms:created>
  <dcterms:modified xsi:type="dcterms:W3CDTF">2025-07-15T15:37:06Z</dcterms:modified>
</cp:coreProperties>
</file>