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84" r:id="rId4"/>
    <p:sldId id="285" r:id="rId5"/>
    <p:sldId id="295" r:id="rId6"/>
    <p:sldId id="286" r:id="rId7"/>
    <p:sldId id="296" r:id="rId8"/>
    <p:sldId id="292" r:id="rId9"/>
    <p:sldId id="257" r:id="rId10"/>
    <p:sldId id="299" r:id="rId11"/>
    <p:sldId id="287" r:id="rId12"/>
    <p:sldId id="266" r:id="rId13"/>
    <p:sldId id="297" r:id="rId14"/>
    <p:sldId id="283" r:id="rId15"/>
    <p:sldId id="288" r:id="rId16"/>
    <p:sldId id="301" r:id="rId17"/>
    <p:sldId id="302" r:id="rId18"/>
    <p:sldId id="274" r:id="rId19"/>
    <p:sldId id="289" r:id="rId20"/>
    <p:sldId id="290" r:id="rId21"/>
    <p:sldId id="263" r:id="rId22"/>
    <p:sldId id="303" r:id="rId23"/>
    <p:sldId id="271" r:id="rId24"/>
    <p:sldId id="262" r:id="rId25"/>
    <p:sldId id="275" r:id="rId26"/>
    <p:sldId id="264" r:id="rId27"/>
    <p:sldId id="294" r:id="rId28"/>
    <p:sldId id="298" r:id="rId29"/>
    <p:sldId id="300" r:id="rId30"/>
    <p:sldId id="258" r:id="rId31"/>
    <p:sldId id="272"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29FF"/>
    <a:srgbClr val="AC25FF"/>
    <a:srgbClr val="33333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427"/>
    <p:restoredTop sz="94597"/>
  </p:normalViewPr>
  <p:slideViewPr>
    <p:cSldViewPr>
      <p:cViewPr varScale="1">
        <p:scale>
          <a:sx n="82" d="100"/>
          <a:sy n="82" d="100"/>
        </p:scale>
        <p:origin x="917"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a:blip r:embed="rId2" cstate="print"/>
          <a:srcRect r="1285"/>
          <a:stretch>
            <a:fillRect/>
          </a:stretch>
        </p:blipFill>
        <p:spPr bwMode="auto">
          <a:xfrm>
            <a:off x="0" y="-96460"/>
            <a:ext cx="9144000" cy="6954460"/>
          </a:xfrm>
          <a:prstGeom prst="rect">
            <a:avLst/>
          </a:prstGeom>
          <a:noFill/>
          <a:ln w="9525">
            <a:noFill/>
            <a:miter lim="800000"/>
            <a:headEnd/>
            <a:tailEnd/>
          </a:ln>
          <a:effectLst/>
        </p:spPr>
      </p:pic>
      <p:sp>
        <p:nvSpPr>
          <p:cNvPr id="11" name="Text Placeholder 10"/>
          <p:cNvSpPr>
            <a:spLocks noGrp="1"/>
          </p:cNvSpPr>
          <p:nvPr>
            <p:ph type="body" sz="quarter" idx="10" hasCustomPrompt="1"/>
          </p:nvPr>
        </p:nvSpPr>
        <p:spPr>
          <a:xfrm>
            <a:off x="785786" y="3862437"/>
            <a:ext cx="4752975" cy="574675"/>
          </a:xfrm>
          <a:prstGeom prst="rect">
            <a:avLst/>
          </a:prstGeom>
        </p:spPr>
        <p:txBody>
          <a:bodyPr>
            <a:noAutofit/>
          </a:bodyPr>
          <a:lstStyle>
            <a:lvl1pPr marL="0" indent="0">
              <a:buFontTx/>
              <a:buNone/>
              <a:defRPr sz="2400" b="1" baseline="0">
                <a:solidFill>
                  <a:schemeClr val="bg1"/>
                </a:solidFill>
                <a:latin typeface="Arial" panose="020B0604020202020204" pitchFamily="34" charset="0"/>
                <a:cs typeface="Arial" panose="020B0604020202020204" pitchFamily="34" charset="0"/>
              </a:defRPr>
            </a:lvl1pPr>
            <a:lvl2pPr>
              <a:defRPr sz="2400" b="1">
                <a:solidFill>
                  <a:schemeClr val="bg1"/>
                </a:solidFill>
                <a:latin typeface="Arial" panose="020B0604020202020204" pitchFamily="34" charset="0"/>
                <a:cs typeface="Arial" panose="020B0604020202020204" pitchFamily="34" charset="0"/>
              </a:defRPr>
            </a:lvl2pPr>
            <a:lvl3pPr>
              <a:defRPr sz="2400" b="1">
                <a:solidFill>
                  <a:schemeClr val="bg1"/>
                </a:solidFill>
                <a:latin typeface="Arial" panose="020B0604020202020204" pitchFamily="34" charset="0"/>
                <a:cs typeface="Arial" panose="020B0604020202020204" pitchFamily="34" charset="0"/>
              </a:defRPr>
            </a:lvl3pPr>
            <a:lvl4pPr>
              <a:defRPr sz="2400" b="1">
                <a:solidFill>
                  <a:schemeClr val="bg1"/>
                </a:solidFill>
                <a:latin typeface="Arial" panose="020B0604020202020204" pitchFamily="34" charset="0"/>
                <a:cs typeface="Arial" panose="020B0604020202020204" pitchFamily="34" charset="0"/>
              </a:defRPr>
            </a:lvl4pPr>
            <a:lvl5pPr>
              <a:defRPr sz="2400" b="1">
                <a:solidFill>
                  <a:schemeClr val="bg1"/>
                </a:solidFill>
                <a:latin typeface="Arial" panose="020B0604020202020204" pitchFamily="34" charset="0"/>
                <a:cs typeface="Arial" panose="020B0604020202020204" pitchFamily="34" charset="0"/>
              </a:defRPr>
            </a:lvl5pPr>
          </a:lstStyle>
          <a:p>
            <a:pPr lvl="0"/>
            <a:r>
              <a:rPr lang="en-US" dirty="0"/>
              <a:t>Insert your title here</a:t>
            </a:r>
          </a:p>
        </p:txBody>
      </p:sp>
      <p:sp>
        <p:nvSpPr>
          <p:cNvPr id="13" name="Text Placeholder 12"/>
          <p:cNvSpPr>
            <a:spLocks noGrp="1"/>
          </p:cNvSpPr>
          <p:nvPr>
            <p:ph type="body" sz="quarter" idx="11" hasCustomPrompt="1"/>
          </p:nvPr>
        </p:nvSpPr>
        <p:spPr>
          <a:xfrm>
            <a:off x="785813" y="4240716"/>
            <a:ext cx="4752975" cy="392545"/>
          </a:xfrm>
          <a:prstGeom prst="rect">
            <a:avLst/>
          </a:prstGeom>
        </p:spPr>
        <p:txBody>
          <a:bodyPr>
            <a:normAutofit/>
          </a:bodyPr>
          <a:lstStyle>
            <a:lvl1pPr marL="0" indent="0">
              <a:buNone/>
              <a:defRPr sz="1600" baseline="0">
                <a:solidFill>
                  <a:schemeClr val="bg1"/>
                </a:solidFill>
                <a:latin typeface="Arial" panose="020B0604020202020204" pitchFamily="34" charset="0"/>
                <a:cs typeface="Arial" panose="020B0604020202020204" pitchFamily="34" charset="0"/>
              </a:defRPr>
            </a:lvl1pPr>
          </a:lstStyle>
          <a:p>
            <a:pPr lvl="0"/>
            <a:r>
              <a:rPr lang="en-GB" dirty="0"/>
              <a:t>Insert your title here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pic>
        <p:nvPicPr>
          <p:cNvPr id="10" name="Picture 5"/>
          <p:cNvPicPr>
            <a:picLocks noChangeAspect="1" noChangeArrowheads="1"/>
          </p:cNvPicPr>
          <p:nvPr userDrawn="1"/>
        </p:nvPicPr>
        <p:blipFill>
          <a:blip r:embed="rId2" cstate="print"/>
          <a:srcRect l="6542" t="1108" r="599"/>
          <a:stretch>
            <a:fillRect/>
          </a:stretch>
        </p:blipFill>
        <p:spPr bwMode="auto">
          <a:xfrm>
            <a:off x="0" y="0"/>
            <a:ext cx="9144000" cy="6858000"/>
          </a:xfrm>
          <a:prstGeom prst="rect">
            <a:avLst/>
          </a:prstGeom>
          <a:noFill/>
          <a:ln w="9525">
            <a:noFill/>
            <a:miter lim="800000"/>
            <a:headEnd/>
            <a:tailEnd/>
          </a:ln>
          <a:effectLst/>
        </p:spPr>
      </p:pic>
      <p:sp>
        <p:nvSpPr>
          <p:cNvPr id="12" name="Text Placeholder 11"/>
          <p:cNvSpPr>
            <a:spLocks noGrp="1"/>
          </p:cNvSpPr>
          <p:nvPr>
            <p:ph type="body" sz="quarter" idx="10" hasCustomPrompt="1"/>
          </p:nvPr>
        </p:nvSpPr>
        <p:spPr>
          <a:xfrm>
            <a:off x="251520" y="6237312"/>
            <a:ext cx="4536430" cy="431800"/>
          </a:xfrm>
          <a:prstGeom prst="rect">
            <a:avLst/>
          </a:prstGeom>
        </p:spPr>
        <p:txBody>
          <a:bodyPr/>
          <a:lstStyle>
            <a:lvl1pPr marL="0" indent="0">
              <a:buNone/>
              <a:defRPr sz="1800" b="1" baseline="0">
                <a:solidFill>
                  <a:schemeClr val="bg1"/>
                </a:solidFill>
                <a:latin typeface="Arial" panose="020B0604020202020204" pitchFamily="34" charset="0"/>
                <a:cs typeface="Arial" panose="020B0604020202020204" pitchFamily="34" charset="0"/>
              </a:defRPr>
            </a:lvl1pPr>
          </a:lstStyle>
          <a:p>
            <a:pPr lvl="0"/>
            <a:r>
              <a:rPr lang="en-GB" dirty="0"/>
              <a:t>Insert your title here</a:t>
            </a:r>
          </a:p>
        </p:txBody>
      </p:sp>
      <p:sp>
        <p:nvSpPr>
          <p:cNvPr id="14" name="Text Placeholder 13"/>
          <p:cNvSpPr>
            <a:spLocks noGrp="1"/>
          </p:cNvSpPr>
          <p:nvPr>
            <p:ph type="body" sz="quarter" idx="11" hasCustomPrompt="1"/>
          </p:nvPr>
        </p:nvSpPr>
        <p:spPr>
          <a:xfrm>
            <a:off x="251520" y="1628800"/>
            <a:ext cx="8640960" cy="3384525"/>
          </a:xfrm>
          <a:prstGeom prst="rect">
            <a:avLst/>
          </a:prstGeom>
        </p:spPr>
        <p:txBody>
          <a:bodyPr/>
          <a:lstStyle>
            <a:lvl1pPr marL="0" indent="0">
              <a:buNone/>
              <a:defRPr sz="1800" baseline="0">
                <a:solidFill>
                  <a:schemeClr val="bg1"/>
                </a:solidFill>
                <a:latin typeface="Arial" panose="020B0604020202020204" pitchFamily="34" charset="0"/>
                <a:cs typeface="Arial" panose="020B0604020202020204" pitchFamily="34" charset="0"/>
              </a:defRPr>
            </a:lvl1pPr>
          </a:lstStyle>
          <a:p>
            <a:pPr lvl="0"/>
            <a:r>
              <a:rPr lang="en-GB" dirty="0"/>
              <a:t>Insert content here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No Logo">
    <p:spTree>
      <p:nvGrpSpPr>
        <p:cNvPr id="1" name=""/>
        <p:cNvGrpSpPr/>
        <p:nvPr/>
      </p:nvGrpSpPr>
      <p:grpSpPr>
        <a:xfrm>
          <a:off x="0" y="0"/>
          <a:ext cx="0" cy="0"/>
          <a:chOff x="0" y="0"/>
          <a:chExt cx="0" cy="0"/>
        </a:xfrm>
      </p:grpSpPr>
      <p:pic>
        <p:nvPicPr>
          <p:cNvPr id="10" name="Picture 5"/>
          <p:cNvPicPr>
            <a:picLocks noChangeAspect="1" noChangeArrowheads="1"/>
          </p:cNvPicPr>
          <p:nvPr userDrawn="1"/>
        </p:nvPicPr>
        <p:blipFill>
          <a:blip r:embed="rId2" cstate="print"/>
          <a:srcRect l="6542" t="1108" r="599"/>
          <a:stretch>
            <a:fillRect/>
          </a:stretch>
        </p:blipFill>
        <p:spPr bwMode="auto">
          <a:xfrm>
            <a:off x="0" y="0"/>
            <a:ext cx="9144000" cy="6858000"/>
          </a:xfrm>
          <a:prstGeom prst="rect">
            <a:avLst/>
          </a:prstGeom>
          <a:noFill/>
          <a:ln w="9525">
            <a:noFill/>
            <a:miter lim="800000"/>
            <a:headEnd/>
            <a:tailEnd/>
          </a:ln>
          <a:effectLst/>
        </p:spPr>
      </p:pic>
      <p:sp>
        <p:nvSpPr>
          <p:cNvPr id="12" name="Text Placeholder 11"/>
          <p:cNvSpPr>
            <a:spLocks noGrp="1"/>
          </p:cNvSpPr>
          <p:nvPr>
            <p:ph type="body" sz="quarter" idx="10" hasCustomPrompt="1"/>
          </p:nvPr>
        </p:nvSpPr>
        <p:spPr>
          <a:xfrm>
            <a:off x="251520" y="6237312"/>
            <a:ext cx="4536430" cy="431800"/>
          </a:xfrm>
          <a:prstGeom prst="rect">
            <a:avLst/>
          </a:prstGeom>
        </p:spPr>
        <p:txBody>
          <a:bodyPr/>
          <a:lstStyle>
            <a:lvl1pPr marL="0" indent="0">
              <a:buNone/>
              <a:defRPr sz="1800" b="1" baseline="0">
                <a:solidFill>
                  <a:schemeClr val="bg1"/>
                </a:solidFill>
                <a:latin typeface="Arial" panose="020B0604020202020204" pitchFamily="34" charset="0"/>
                <a:cs typeface="Arial" panose="020B0604020202020204" pitchFamily="34" charset="0"/>
              </a:defRPr>
            </a:lvl1pPr>
          </a:lstStyle>
          <a:p>
            <a:pPr lvl="0"/>
            <a:r>
              <a:rPr lang="en-GB" dirty="0"/>
              <a:t>Insert your title here</a:t>
            </a:r>
          </a:p>
        </p:txBody>
      </p:sp>
      <p:sp>
        <p:nvSpPr>
          <p:cNvPr id="14" name="Text Placeholder 13"/>
          <p:cNvSpPr>
            <a:spLocks noGrp="1"/>
          </p:cNvSpPr>
          <p:nvPr>
            <p:ph type="body" sz="quarter" idx="11" hasCustomPrompt="1"/>
          </p:nvPr>
        </p:nvSpPr>
        <p:spPr>
          <a:xfrm>
            <a:off x="251520" y="1628800"/>
            <a:ext cx="8640960" cy="3384525"/>
          </a:xfrm>
          <a:prstGeom prst="rect">
            <a:avLst/>
          </a:prstGeom>
        </p:spPr>
        <p:txBody>
          <a:bodyPr/>
          <a:lstStyle>
            <a:lvl1pPr marL="0" indent="0">
              <a:buNone/>
              <a:defRPr sz="1800" baseline="0">
                <a:solidFill>
                  <a:schemeClr val="bg1"/>
                </a:solidFill>
                <a:latin typeface="Arial" panose="020B0604020202020204" pitchFamily="34" charset="0"/>
                <a:cs typeface="Arial" panose="020B0604020202020204" pitchFamily="34" charset="0"/>
              </a:defRPr>
            </a:lvl1pPr>
          </a:lstStyle>
          <a:p>
            <a:pPr lvl="0"/>
            <a:r>
              <a:rPr lang="en-GB" dirty="0"/>
              <a:t>Insert content here</a:t>
            </a:r>
          </a:p>
        </p:txBody>
      </p:sp>
      <p:sp>
        <p:nvSpPr>
          <p:cNvPr id="2" name="Rectangle 1"/>
          <p:cNvSpPr/>
          <p:nvPr userDrawn="1"/>
        </p:nvSpPr>
        <p:spPr>
          <a:xfrm>
            <a:off x="7092280" y="5229200"/>
            <a:ext cx="1944216" cy="1439912"/>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46849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pic>
        <p:nvPicPr>
          <p:cNvPr id="3" name="Picture 5"/>
          <p:cNvPicPr>
            <a:picLocks noChangeAspect="1" noChangeArrowheads="1"/>
          </p:cNvPicPr>
          <p:nvPr userDrawn="1"/>
        </p:nvPicPr>
        <p:blipFill>
          <a:blip r:embed="rId2" cstate="print"/>
          <a:srcRect l="6542" t="1108" r="599"/>
          <a:stretch>
            <a:fillRect/>
          </a:stretch>
        </p:blipFill>
        <p:spPr bwMode="auto">
          <a:xfrm>
            <a:off x="0" y="0"/>
            <a:ext cx="9144000" cy="6858000"/>
          </a:xfrm>
          <a:prstGeom prst="rect">
            <a:avLst/>
          </a:prstGeom>
          <a:noFill/>
          <a:ln w="9525">
            <a:noFill/>
            <a:miter lim="800000"/>
            <a:headEnd/>
            <a:tailEnd/>
          </a:ln>
          <a:effectLst/>
        </p:spPr>
      </p:pic>
      <p:sp>
        <p:nvSpPr>
          <p:cNvPr id="4" name="Text Placeholder 11"/>
          <p:cNvSpPr>
            <a:spLocks noGrp="1"/>
          </p:cNvSpPr>
          <p:nvPr>
            <p:ph type="body" sz="quarter" idx="10" hasCustomPrompt="1"/>
          </p:nvPr>
        </p:nvSpPr>
        <p:spPr>
          <a:xfrm>
            <a:off x="251520" y="6237312"/>
            <a:ext cx="4536430" cy="431800"/>
          </a:xfrm>
          <a:prstGeom prst="rect">
            <a:avLst/>
          </a:prstGeom>
        </p:spPr>
        <p:txBody>
          <a:bodyPr/>
          <a:lstStyle>
            <a:lvl1pPr marL="0" indent="0">
              <a:buNone/>
              <a:defRPr sz="1800" b="1" baseline="0">
                <a:solidFill>
                  <a:schemeClr val="bg1"/>
                </a:solidFill>
                <a:latin typeface="Arial" panose="020B0604020202020204" pitchFamily="34" charset="0"/>
                <a:cs typeface="Arial" panose="020B0604020202020204" pitchFamily="34" charset="0"/>
              </a:defRPr>
            </a:lvl1pPr>
          </a:lstStyle>
          <a:p>
            <a:pPr lvl="0"/>
            <a:r>
              <a:rPr lang="en-GB" dirty="0"/>
              <a:t>Insert your title here</a:t>
            </a:r>
          </a:p>
        </p:txBody>
      </p:sp>
      <p:sp>
        <p:nvSpPr>
          <p:cNvPr id="5" name="Text Placeholder 13"/>
          <p:cNvSpPr>
            <a:spLocks noGrp="1"/>
          </p:cNvSpPr>
          <p:nvPr>
            <p:ph type="body" sz="quarter" idx="11" hasCustomPrompt="1"/>
          </p:nvPr>
        </p:nvSpPr>
        <p:spPr>
          <a:xfrm>
            <a:off x="6300192" y="1628800"/>
            <a:ext cx="2592288" cy="3384525"/>
          </a:xfrm>
          <a:prstGeom prst="rect">
            <a:avLst/>
          </a:prstGeom>
        </p:spPr>
        <p:txBody>
          <a:bodyPr/>
          <a:lstStyle>
            <a:lvl1pPr marL="0" indent="0">
              <a:buNone/>
              <a:defRPr sz="1800" baseline="0">
                <a:solidFill>
                  <a:schemeClr val="bg1"/>
                </a:solidFill>
                <a:latin typeface="Arial" panose="020B0604020202020204" pitchFamily="34" charset="0"/>
                <a:cs typeface="Arial" panose="020B0604020202020204" pitchFamily="34" charset="0"/>
              </a:defRPr>
            </a:lvl1pPr>
          </a:lstStyle>
          <a:p>
            <a:pPr lvl="0"/>
            <a:r>
              <a:rPr lang="en-GB" dirty="0"/>
              <a:t>Insert content here</a:t>
            </a:r>
          </a:p>
        </p:txBody>
      </p:sp>
      <p:sp>
        <p:nvSpPr>
          <p:cNvPr id="7" name="Picture Placeholder 6"/>
          <p:cNvSpPr>
            <a:spLocks noGrp="1"/>
          </p:cNvSpPr>
          <p:nvPr>
            <p:ph type="pic" sz="quarter" idx="12"/>
          </p:nvPr>
        </p:nvSpPr>
        <p:spPr>
          <a:xfrm>
            <a:off x="251520" y="1628800"/>
            <a:ext cx="5761038" cy="4248150"/>
          </a:xfrm>
          <a:prstGeom prst="rect">
            <a:avLst/>
          </a:prstGeom>
          <a:ln w="9525">
            <a:solidFill>
              <a:schemeClr val="bg1"/>
            </a:solidFill>
          </a:ln>
        </p:spPr>
        <p:txBody>
          <a:bodyPr/>
          <a:lstStyle>
            <a:lvl1pPr>
              <a:defRPr sz="1800">
                <a:solidFill>
                  <a:schemeClr val="bg1"/>
                </a:solidFill>
                <a:latin typeface="Arial" panose="020B0604020202020204" pitchFamily="34" charset="0"/>
                <a:cs typeface="Arial" panose="020B0604020202020204" pitchFamily="34" charset="0"/>
              </a:defRPr>
            </a:lvl1pPr>
          </a:lstStyle>
          <a:p>
            <a:endParaRPr lang="en-GB" dirty="0"/>
          </a:p>
        </p:txBody>
      </p:sp>
    </p:spTree>
    <p:extLst>
      <p:ext uri="{BB962C8B-B14F-4D97-AF65-F5344CB8AC3E}">
        <p14:creationId xmlns:p14="http://schemas.microsoft.com/office/powerpoint/2010/main" val="1766436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No Logo">
    <p:spTree>
      <p:nvGrpSpPr>
        <p:cNvPr id="1" name=""/>
        <p:cNvGrpSpPr/>
        <p:nvPr/>
      </p:nvGrpSpPr>
      <p:grpSpPr>
        <a:xfrm>
          <a:off x="0" y="0"/>
          <a:ext cx="0" cy="0"/>
          <a:chOff x="0" y="0"/>
          <a:chExt cx="0" cy="0"/>
        </a:xfrm>
      </p:grpSpPr>
      <p:pic>
        <p:nvPicPr>
          <p:cNvPr id="3" name="Picture 5"/>
          <p:cNvPicPr>
            <a:picLocks noChangeAspect="1" noChangeArrowheads="1"/>
          </p:cNvPicPr>
          <p:nvPr userDrawn="1"/>
        </p:nvPicPr>
        <p:blipFill>
          <a:blip r:embed="rId2" cstate="print"/>
          <a:srcRect l="6542" t="1108" r="599"/>
          <a:stretch>
            <a:fillRect/>
          </a:stretch>
        </p:blipFill>
        <p:spPr bwMode="auto">
          <a:xfrm>
            <a:off x="0" y="0"/>
            <a:ext cx="9144000" cy="6858000"/>
          </a:xfrm>
          <a:prstGeom prst="rect">
            <a:avLst/>
          </a:prstGeom>
          <a:noFill/>
          <a:ln w="9525">
            <a:noFill/>
            <a:miter lim="800000"/>
            <a:headEnd/>
            <a:tailEnd/>
          </a:ln>
          <a:effectLst/>
        </p:spPr>
      </p:pic>
      <p:sp>
        <p:nvSpPr>
          <p:cNvPr id="4" name="Text Placeholder 11"/>
          <p:cNvSpPr>
            <a:spLocks noGrp="1"/>
          </p:cNvSpPr>
          <p:nvPr>
            <p:ph type="body" sz="quarter" idx="10" hasCustomPrompt="1"/>
          </p:nvPr>
        </p:nvSpPr>
        <p:spPr>
          <a:xfrm>
            <a:off x="251520" y="6237312"/>
            <a:ext cx="4536430" cy="431800"/>
          </a:xfrm>
          <a:prstGeom prst="rect">
            <a:avLst/>
          </a:prstGeom>
        </p:spPr>
        <p:txBody>
          <a:bodyPr/>
          <a:lstStyle>
            <a:lvl1pPr marL="0" indent="0">
              <a:buNone/>
              <a:defRPr sz="1800" b="1" baseline="0">
                <a:solidFill>
                  <a:schemeClr val="bg1"/>
                </a:solidFill>
                <a:latin typeface="Arial" panose="020B0604020202020204" pitchFamily="34" charset="0"/>
                <a:cs typeface="Arial" panose="020B0604020202020204" pitchFamily="34" charset="0"/>
              </a:defRPr>
            </a:lvl1pPr>
          </a:lstStyle>
          <a:p>
            <a:pPr lvl="0"/>
            <a:r>
              <a:rPr lang="en-GB" dirty="0"/>
              <a:t>Insert your title here</a:t>
            </a:r>
          </a:p>
        </p:txBody>
      </p:sp>
      <p:sp>
        <p:nvSpPr>
          <p:cNvPr id="5" name="Text Placeholder 13"/>
          <p:cNvSpPr>
            <a:spLocks noGrp="1"/>
          </p:cNvSpPr>
          <p:nvPr>
            <p:ph type="body" sz="quarter" idx="11" hasCustomPrompt="1"/>
          </p:nvPr>
        </p:nvSpPr>
        <p:spPr>
          <a:xfrm>
            <a:off x="6300192" y="1628800"/>
            <a:ext cx="2592288" cy="3384525"/>
          </a:xfrm>
          <a:prstGeom prst="rect">
            <a:avLst/>
          </a:prstGeom>
        </p:spPr>
        <p:txBody>
          <a:bodyPr/>
          <a:lstStyle>
            <a:lvl1pPr marL="0" indent="0">
              <a:buNone/>
              <a:defRPr sz="1800" baseline="0">
                <a:solidFill>
                  <a:schemeClr val="bg1"/>
                </a:solidFill>
                <a:latin typeface="Arial" panose="020B0604020202020204" pitchFamily="34" charset="0"/>
                <a:cs typeface="Arial" panose="020B0604020202020204" pitchFamily="34" charset="0"/>
              </a:defRPr>
            </a:lvl1pPr>
          </a:lstStyle>
          <a:p>
            <a:pPr lvl="0"/>
            <a:r>
              <a:rPr lang="en-GB" dirty="0"/>
              <a:t>Insert content here</a:t>
            </a:r>
          </a:p>
        </p:txBody>
      </p:sp>
      <p:sp>
        <p:nvSpPr>
          <p:cNvPr id="7" name="Picture Placeholder 6"/>
          <p:cNvSpPr>
            <a:spLocks noGrp="1"/>
          </p:cNvSpPr>
          <p:nvPr>
            <p:ph type="pic" sz="quarter" idx="12"/>
          </p:nvPr>
        </p:nvSpPr>
        <p:spPr>
          <a:xfrm>
            <a:off x="251520" y="1628800"/>
            <a:ext cx="5761038" cy="4248150"/>
          </a:xfrm>
          <a:prstGeom prst="rect">
            <a:avLst/>
          </a:prstGeom>
          <a:ln w="9525">
            <a:solidFill>
              <a:schemeClr val="bg1"/>
            </a:solidFill>
          </a:ln>
        </p:spPr>
        <p:txBody>
          <a:bodyPr/>
          <a:lstStyle>
            <a:lvl1pPr>
              <a:defRPr sz="1800">
                <a:solidFill>
                  <a:schemeClr val="bg1"/>
                </a:solidFill>
                <a:latin typeface="Arial" panose="020B0604020202020204" pitchFamily="34" charset="0"/>
                <a:cs typeface="Arial" panose="020B0604020202020204" pitchFamily="34" charset="0"/>
              </a:defRPr>
            </a:lvl1pPr>
          </a:lstStyle>
          <a:p>
            <a:endParaRPr lang="en-GB" dirty="0"/>
          </a:p>
        </p:txBody>
      </p:sp>
      <p:sp>
        <p:nvSpPr>
          <p:cNvPr id="6" name="Rectangle 5"/>
          <p:cNvSpPr/>
          <p:nvPr userDrawn="1"/>
        </p:nvSpPr>
        <p:spPr>
          <a:xfrm>
            <a:off x="7092280" y="5229200"/>
            <a:ext cx="1944216" cy="1439912"/>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915888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3" r:id="rId2"/>
    <p:sldLayoutId id="2147483655" r:id="rId3"/>
    <p:sldLayoutId id="2147483654" r:id="rId4"/>
    <p:sldLayoutId id="2147483656" r:id="rId5"/>
  </p:sldLayoutIdLst>
  <p:txStyles>
    <p:titleStyle>
      <a:lvl1pPr algn="ctr" defTabSz="914400" rtl="0" eaLnBrk="1" latinLnBrk="0" hangingPunct="1">
        <a:spcBef>
          <a:spcPct val="0"/>
        </a:spcBef>
        <a:buNone/>
        <a:defRPr sz="4400" kern="1200">
          <a:solidFill>
            <a:schemeClr val="tx1"/>
          </a:solidFill>
          <a:latin typeface="Belfast-Regular" pitchFamily="2"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Belfast-Regular" pitchFamily="2"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Belfast-Regular" pitchFamily="2"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Belfast-Regular" pitchFamily="2"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Belfast-Regular" pitchFamily="2"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Belfast-Regular"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trinitystpeters.org/serve_file/24260806"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trinitystpeters.org/serve_file/25804224"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trinitystpeters.org/serve_file/8270897" TargetMode="External"/><Relationship Id="rId2" Type="http://schemas.openxmlformats.org/officeDocument/2006/relationships/hyperlink" Target="https://www.trinitystpeters.org/serve_file/24260806"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trinitystpeters.org/serve_file/8270897"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app.mirodoeducation.com/login"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trinitystpeters.org/" TargetMode="External"/><Relationship Id="rId2" Type="http://schemas.openxmlformats.org/officeDocument/2006/relationships/hyperlink" Target="https://www.trinitystpeters.org/page/school-policies/24342"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sumdog.com/en/" TargetMode="External"/><Relationship Id="rId2" Type="http://schemas.openxmlformats.org/officeDocument/2006/relationships/hyperlink" Target="https://ttrockstars.com/" TargetMode="External"/><Relationship Id="rId1" Type="http://schemas.openxmlformats.org/officeDocument/2006/relationships/slideLayout" Target="../slideLayouts/slideLayout2.xml"/><Relationship Id="rId4" Type="http://schemas.openxmlformats.org/officeDocument/2006/relationships/hyperlink" Target="https://www.trinitystpeters.org/page/learning-at-home/48489"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3.xml.rels><?xml version="1.0" encoding="UTF-8" standalone="yes"?>
<Relationships xmlns="http://schemas.openxmlformats.org/package/2006/relationships"><Relationship Id="rId3" Type="http://schemas.openxmlformats.org/officeDocument/2006/relationships/hyperlink" Target="http://www.trinitystpeters.org/serve_file/345019" TargetMode="External"/><Relationship Id="rId2" Type="http://schemas.openxmlformats.org/officeDocument/2006/relationships/hyperlink" Target="http://www.trinitystpeters.org/page/learning-at-home/48489"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image" Target="../media/image12.tif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image" Target="../media/image14.tif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trinitystpeters.org/serve_file/24261278"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mailto:SENDCO@tsp.sefton.school"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trinitystpeters.org/page/safeguarding/34657"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trinitystpeters.org/serve_file/28261766" TargetMode="External"/><Relationship Id="rId2" Type="http://schemas.openxmlformats.org/officeDocument/2006/relationships/hyperlink" Target="https://www.trinitystpeters.org/serve_file/18856821"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twitter.com/Year6TSP" TargetMode="External"/><Relationship Id="rId2" Type="http://schemas.openxmlformats.org/officeDocument/2006/relationships/hyperlink" Target="https://www.trinitystpeters.org/blogs/grade/3085" TargetMode="Externa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trinitystpeters.org/serve_file/24260806"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September 2024</a:t>
            </a:r>
          </a:p>
        </p:txBody>
      </p:sp>
      <p:sp>
        <p:nvSpPr>
          <p:cNvPr id="3" name="Text Placeholder 2"/>
          <p:cNvSpPr>
            <a:spLocks noGrp="1"/>
          </p:cNvSpPr>
          <p:nvPr>
            <p:ph type="body" sz="quarter" idx="11"/>
          </p:nvPr>
        </p:nvSpPr>
        <p:spPr/>
        <p:txBody>
          <a:bodyPr/>
          <a:lstStyle/>
          <a:p>
            <a:r>
              <a:rPr lang="en-GB" i="1" dirty="0"/>
              <a:t>Transition Guide </a:t>
            </a:r>
          </a:p>
        </p:txBody>
      </p:sp>
    </p:spTree>
    <p:extLst>
      <p:ext uri="{BB962C8B-B14F-4D97-AF65-F5344CB8AC3E}">
        <p14:creationId xmlns:p14="http://schemas.microsoft.com/office/powerpoint/2010/main" val="33922985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51520" y="1628801"/>
            <a:ext cx="8640960" cy="720079"/>
          </a:xfrm>
        </p:spPr>
        <p:txBody>
          <a:bodyPr/>
          <a:lstStyle/>
          <a:p>
            <a:pPr algn="just"/>
            <a:r>
              <a:rPr lang="en-GB" sz="2000" b="1" u="sng" dirty="0"/>
              <a:t>Uniform</a:t>
            </a:r>
          </a:p>
          <a:p>
            <a:pPr algn="just"/>
            <a:endParaRPr lang="en-GB" sz="2000" dirty="0"/>
          </a:p>
          <a:p>
            <a:pPr algn="just"/>
            <a:r>
              <a:rPr lang="en-GB" dirty="0"/>
              <a:t>Children in Year 5 should only bring to school: </a:t>
            </a:r>
          </a:p>
          <a:p>
            <a:pPr algn="just"/>
            <a:endParaRPr lang="en-GB" dirty="0"/>
          </a:p>
          <a:p>
            <a:pPr marL="285750" indent="-285750" algn="just">
              <a:buFont typeface="Arial" panose="020B0604020202020204" pitchFamily="34" charset="0"/>
              <a:buChar char="•"/>
            </a:pPr>
            <a:r>
              <a:rPr lang="en-GB" dirty="0"/>
              <a:t>A small packed lunch bag ;</a:t>
            </a:r>
          </a:p>
          <a:p>
            <a:pPr marL="285750" indent="-285750" algn="just">
              <a:buFont typeface="Arial" panose="020B0604020202020204" pitchFamily="34" charset="0"/>
              <a:buChar char="•"/>
            </a:pPr>
            <a:endParaRPr lang="en-GB" dirty="0"/>
          </a:p>
          <a:p>
            <a:pPr marL="285750" indent="-285750" algn="just">
              <a:buFont typeface="Arial" panose="020B0604020202020204" pitchFamily="34" charset="0"/>
              <a:buChar char="•"/>
            </a:pPr>
            <a:r>
              <a:rPr lang="en-GB" dirty="0"/>
              <a:t>School PE kit bag when attending an extracurricular club. </a:t>
            </a:r>
          </a:p>
          <a:p>
            <a:pPr marL="285750" indent="-285750" algn="just">
              <a:buFont typeface="Arial" panose="020B0604020202020204" pitchFamily="34" charset="0"/>
              <a:buChar char="•"/>
            </a:pPr>
            <a:endParaRPr lang="en-GB" dirty="0"/>
          </a:p>
          <a:p>
            <a:pPr algn="just"/>
            <a:r>
              <a:rPr lang="en-US" dirty="0"/>
              <a:t>We would be grateful if parents can consider the size of the bag their child is bringing to school and whether a bag is in fact necessary. Large backpacks are proving to be difficult to fit in our </a:t>
            </a:r>
            <a:r>
              <a:rPr lang="en-US" dirty="0" smtClean="0"/>
              <a:t>cloakroom. </a:t>
            </a:r>
            <a:r>
              <a:rPr lang="en-US" dirty="0"/>
              <a:t>Thank you</a:t>
            </a:r>
            <a:r>
              <a:rPr lang="en-US" dirty="0" smtClean="0"/>
              <a:t>.</a:t>
            </a:r>
          </a:p>
          <a:p>
            <a:pPr algn="just"/>
            <a:endParaRPr lang="en-GB" b="1" dirty="0">
              <a:solidFill>
                <a:srgbClr val="FD29FF"/>
              </a:solidFill>
            </a:endParaRPr>
          </a:p>
          <a:p>
            <a:pPr algn="just"/>
            <a:r>
              <a:rPr lang="en-GB" dirty="0"/>
              <a:t>For further information regarding the school’s uniform,</a:t>
            </a:r>
          </a:p>
          <a:p>
            <a:pPr algn="just"/>
            <a:r>
              <a:rPr lang="en-GB" b="1" dirty="0">
                <a:solidFill>
                  <a:srgbClr val="FD29FF"/>
                </a:solidFill>
                <a:hlinkClick r:id="rId2"/>
              </a:rPr>
              <a:t>please read this policy</a:t>
            </a:r>
            <a:r>
              <a:rPr lang="en-GB" b="1" dirty="0">
                <a:solidFill>
                  <a:srgbClr val="FD29FF"/>
                </a:solidFill>
              </a:rPr>
              <a:t>. </a:t>
            </a:r>
          </a:p>
          <a:p>
            <a:pPr algn="just"/>
            <a:endParaRPr lang="en-GB" b="1" dirty="0">
              <a:solidFill>
                <a:srgbClr val="FD29FF"/>
              </a:solidFill>
            </a:endParaRPr>
          </a:p>
          <a:p>
            <a:pPr algn="just"/>
            <a:endParaRPr lang="en-GB" b="1" dirty="0">
              <a:solidFill>
                <a:srgbClr val="FD29FF"/>
              </a:solidFill>
            </a:endParaRPr>
          </a:p>
        </p:txBody>
      </p:sp>
    </p:spTree>
    <p:extLst>
      <p:ext uri="{BB962C8B-B14F-4D97-AF65-F5344CB8AC3E}">
        <p14:creationId xmlns:p14="http://schemas.microsoft.com/office/powerpoint/2010/main" val="6120922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07504" y="1628800"/>
            <a:ext cx="8640960" cy="720079"/>
          </a:xfrm>
        </p:spPr>
        <p:txBody>
          <a:bodyPr/>
          <a:lstStyle/>
          <a:p>
            <a:pPr algn="just"/>
            <a:r>
              <a:rPr lang="en-GB" sz="2000" b="1" u="sng" dirty="0"/>
              <a:t>Curriculum</a:t>
            </a:r>
          </a:p>
          <a:p>
            <a:pPr algn="just"/>
            <a:endParaRPr lang="en-GB" sz="2000" b="1" u="sng" dirty="0"/>
          </a:p>
          <a:p>
            <a:pPr algn="just"/>
            <a:r>
              <a:rPr lang="en-GB" dirty="0"/>
              <a:t>The Year 5 curriculum map, which outlines all the units taught across the each subject and their main objectives, can be found by clicking </a:t>
            </a:r>
            <a:r>
              <a:rPr lang="en-GB" u="sng" dirty="0">
                <a:solidFill>
                  <a:srgbClr val="FFFF00"/>
                </a:solidFill>
                <a:hlinkClick r:id="rId2">
                  <a:extLst>
                    <a:ext uri="{A12FA001-AC4F-418D-AE19-62706E023703}">
                      <ahyp:hlinkClr xmlns="" xmlns:ahyp="http://schemas.microsoft.com/office/drawing/2018/hyperlinkcolor" val="tx"/>
                    </a:ext>
                  </a:extLst>
                </a:hlinkClick>
              </a:rPr>
              <a:t>here</a:t>
            </a:r>
            <a:r>
              <a:rPr lang="en-GB" dirty="0"/>
              <a:t>.*</a:t>
            </a:r>
          </a:p>
          <a:p>
            <a:pPr algn="just"/>
            <a:endParaRPr lang="en-GB" dirty="0"/>
          </a:p>
          <a:p>
            <a:pPr algn="just"/>
            <a:endParaRPr lang="en-GB" dirty="0"/>
          </a:p>
          <a:p>
            <a:pPr algn="just"/>
            <a:endParaRPr lang="en-GB" dirty="0"/>
          </a:p>
          <a:p>
            <a:pPr algn="just"/>
            <a:endParaRPr lang="en-GB" dirty="0"/>
          </a:p>
          <a:p>
            <a:pPr algn="just"/>
            <a:endParaRPr lang="en-GB" dirty="0"/>
          </a:p>
          <a:p>
            <a:pPr algn="just"/>
            <a:endParaRPr lang="en-GB" dirty="0"/>
          </a:p>
          <a:p>
            <a:pPr algn="just"/>
            <a:endParaRPr lang="en-GB" dirty="0"/>
          </a:p>
          <a:p>
            <a:pPr algn="just"/>
            <a:endParaRPr lang="en-GB" dirty="0"/>
          </a:p>
          <a:p>
            <a:pPr algn="just"/>
            <a:endParaRPr lang="en-GB" dirty="0"/>
          </a:p>
          <a:p>
            <a:pPr algn="just"/>
            <a:endParaRPr lang="en-GB" dirty="0"/>
          </a:p>
          <a:p>
            <a:pPr algn="just"/>
            <a:r>
              <a:rPr lang="en-GB" sz="1600" i="1" dirty="0"/>
              <a:t>*Please note that amendments may be made throughout the year.</a:t>
            </a:r>
          </a:p>
          <a:p>
            <a:pPr algn="just"/>
            <a:endParaRPr lang="en-GB" sz="2000" dirty="0"/>
          </a:p>
        </p:txBody>
      </p:sp>
      <p:pic>
        <p:nvPicPr>
          <p:cNvPr id="2" name="Picture 1">
            <a:extLst>
              <a:ext uri="{FF2B5EF4-FFF2-40B4-BE49-F238E27FC236}">
                <a16:creationId xmlns:a16="http://schemas.microsoft.com/office/drawing/2014/main" id="{34DDDB1A-067E-42AB-9855-C2E06D124536}"/>
              </a:ext>
            </a:extLst>
          </p:cNvPr>
          <p:cNvPicPr>
            <a:picLocks noChangeAspect="1"/>
          </p:cNvPicPr>
          <p:nvPr/>
        </p:nvPicPr>
        <p:blipFill>
          <a:blip r:embed="rId3"/>
          <a:stretch>
            <a:fillRect/>
          </a:stretch>
        </p:blipFill>
        <p:spPr>
          <a:xfrm>
            <a:off x="827584" y="3140968"/>
            <a:ext cx="6372200" cy="2965048"/>
          </a:xfrm>
          <a:prstGeom prst="rect">
            <a:avLst/>
          </a:prstGeom>
          <a:solidFill>
            <a:srgbClr val="FFFFFF">
              <a:shade val="85000"/>
            </a:srgbClr>
          </a:solidFill>
          <a:ln w="28575" cap="sq">
            <a:solidFill>
              <a:srgbClr val="FFFF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979548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79512" y="2276872"/>
            <a:ext cx="8640960" cy="2875159"/>
          </a:xfrm>
        </p:spPr>
        <p:txBody>
          <a:bodyPr/>
          <a:lstStyle/>
          <a:p>
            <a:pPr algn="just"/>
            <a:r>
              <a:rPr lang="en-GB" dirty="0"/>
              <a:t>All children will access two hours of allocated PE time per week. </a:t>
            </a:r>
          </a:p>
          <a:p>
            <a:pPr algn="just"/>
            <a:endParaRPr lang="en-GB" b="1" i="1" dirty="0"/>
          </a:p>
          <a:p>
            <a:pPr algn="just"/>
            <a:r>
              <a:rPr lang="en-GB" b="1" i="1" dirty="0"/>
              <a:t>On the two days allocated for your child’s PE lessons, your child is to come to school wearing their outdoor PE kit. </a:t>
            </a:r>
          </a:p>
          <a:p>
            <a:pPr algn="just"/>
            <a:endParaRPr lang="en-GB" dirty="0"/>
          </a:p>
          <a:p>
            <a:pPr algn="just"/>
            <a:r>
              <a:rPr lang="en-GB" dirty="0"/>
              <a:t>If a child is unable to take part in a PE lesson, an email should be sent from the parent/guardian to the child’s class teacher.</a:t>
            </a:r>
          </a:p>
          <a:p>
            <a:pPr algn="just"/>
            <a:endParaRPr lang="en-GB" dirty="0"/>
          </a:p>
          <a:p>
            <a:pPr algn="just"/>
            <a:r>
              <a:rPr lang="en-GB" dirty="0"/>
              <a:t>Parents should always consult with school if a modification to the school’s uniform is required for their child’s needs.</a:t>
            </a:r>
          </a:p>
          <a:p>
            <a:pPr algn="just"/>
            <a:endParaRPr lang="en-GB" dirty="0"/>
          </a:p>
          <a:p>
            <a:pPr algn="just"/>
            <a:r>
              <a:rPr lang="en-GB" dirty="0"/>
              <a:t>For further information, </a:t>
            </a:r>
            <a:r>
              <a:rPr lang="en-GB" b="1" dirty="0">
                <a:solidFill>
                  <a:srgbClr val="92D050"/>
                </a:solidFill>
                <a:hlinkClick r:id="rId2">
                  <a:extLst>
                    <a:ext uri="{A12FA001-AC4F-418D-AE19-62706E023703}">
                      <ahyp:hlinkClr xmlns="" xmlns:ahyp="http://schemas.microsoft.com/office/drawing/2018/hyperlinkcolor" val="tx"/>
                    </a:ext>
                  </a:extLst>
                </a:hlinkClick>
              </a:rPr>
              <a:t>please read this policy</a:t>
            </a:r>
            <a:r>
              <a:rPr lang="en-GB" b="1" dirty="0">
                <a:solidFill>
                  <a:srgbClr val="92D050"/>
                </a:solidFill>
                <a:hlinkClick r:id="rId3">
                  <a:extLst>
                    <a:ext uri="{A12FA001-AC4F-418D-AE19-62706E023703}">
                      <ahyp:hlinkClr xmlns="" xmlns:ahyp="http://schemas.microsoft.com/office/drawing/2018/hyperlinkcolor" val="tx"/>
                    </a:ext>
                  </a:extLst>
                </a:hlinkClick>
              </a:rPr>
              <a:t>. </a:t>
            </a:r>
            <a:endParaRPr lang="en-GB" b="1" dirty="0">
              <a:solidFill>
                <a:srgbClr val="92D050"/>
              </a:solidFill>
            </a:endParaRPr>
          </a:p>
          <a:p>
            <a:pPr algn="just"/>
            <a:endParaRPr lang="en-GB" dirty="0"/>
          </a:p>
          <a:p>
            <a:endParaRPr lang="en-GB" sz="2000" dirty="0"/>
          </a:p>
          <a:p>
            <a:endParaRPr lang="en-GB" sz="2000" dirty="0"/>
          </a:p>
          <a:p>
            <a:endParaRPr lang="en-GB" dirty="0"/>
          </a:p>
        </p:txBody>
      </p:sp>
      <p:sp>
        <p:nvSpPr>
          <p:cNvPr id="2" name="Rectangle 1">
            <a:extLst>
              <a:ext uri="{FF2B5EF4-FFF2-40B4-BE49-F238E27FC236}">
                <a16:creationId xmlns:a16="http://schemas.microsoft.com/office/drawing/2014/main" id="{2F73EC73-EA73-44E4-AE6D-AEABE45BC954}"/>
              </a:ext>
            </a:extLst>
          </p:cNvPr>
          <p:cNvSpPr/>
          <p:nvPr/>
        </p:nvSpPr>
        <p:spPr>
          <a:xfrm>
            <a:off x="273195" y="1484784"/>
            <a:ext cx="527709" cy="400110"/>
          </a:xfrm>
          <a:prstGeom prst="rect">
            <a:avLst/>
          </a:prstGeom>
        </p:spPr>
        <p:txBody>
          <a:bodyPr wrap="none">
            <a:spAutoFit/>
          </a:bodyPr>
          <a:lstStyle/>
          <a:p>
            <a:r>
              <a:rPr lang="en-GB" sz="2000" b="1" u="sng" dirty="0">
                <a:solidFill>
                  <a:schemeClr val="bg1"/>
                </a:solidFill>
                <a:latin typeface="Arial" panose="020B0604020202020204" pitchFamily="34" charset="0"/>
                <a:cs typeface="Arial" panose="020B0604020202020204" pitchFamily="34" charset="0"/>
              </a:rPr>
              <a:t>PE</a:t>
            </a:r>
            <a:endParaRPr lang="en-GB"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43000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79512" y="1991420"/>
            <a:ext cx="8640960" cy="2875159"/>
          </a:xfrm>
        </p:spPr>
        <p:txBody>
          <a:bodyPr/>
          <a:lstStyle/>
          <a:p>
            <a:pPr algn="just"/>
            <a:r>
              <a:rPr lang="en-GB" dirty="0"/>
              <a:t>Children should come to school wearing their PE Kit on their designated PE days and wear their Winter Uniform for Spring Term 1 (before February half term).</a:t>
            </a:r>
          </a:p>
          <a:p>
            <a:pPr algn="just"/>
            <a:endParaRPr lang="en-GB" dirty="0"/>
          </a:p>
          <a:p>
            <a:pPr algn="just"/>
            <a:r>
              <a:rPr lang="en-GB" dirty="0"/>
              <a:t>For further information, </a:t>
            </a:r>
            <a:r>
              <a:rPr lang="en-GB" b="1" dirty="0">
                <a:solidFill>
                  <a:srgbClr val="00B0F0"/>
                </a:solidFill>
                <a:hlinkClick r:id="rId2">
                  <a:extLst>
                    <a:ext uri="{A12FA001-AC4F-418D-AE19-62706E023703}">
                      <ahyp:hlinkClr xmlns="" xmlns:ahyp="http://schemas.microsoft.com/office/drawing/2018/hyperlinkcolor" val="tx"/>
                    </a:ext>
                  </a:extLst>
                </a:hlinkClick>
              </a:rPr>
              <a:t>please read this policy. </a:t>
            </a:r>
            <a:endParaRPr lang="en-GB" b="1" dirty="0">
              <a:solidFill>
                <a:srgbClr val="00B0F0"/>
              </a:solidFill>
            </a:endParaRPr>
          </a:p>
          <a:p>
            <a:pPr algn="just"/>
            <a:endParaRPr lang="en-GB" b="1" dirty="0">
              <a:solidFill>
                <a:srgbClr val="FD29FF"/>
              </a:solidFill>
            </a:endParaRPr>
          </a:p>
          <a:p>
            <a:pPr algn="just"/>
            <a:endParaRPr lang="en-GB" b="1" dirty="0">
              <a:solidFill>
                <a:srgbClr val="FD29FF"/>
              </a:solidFill>
            </a:endParaRPr>
          </a:p>
          <a:p>
            <a:pPr algn="just"/>
            <a:r>
              <a:rPr lang="en-GB" dirty="0"/>
              <a:t> </a:t>
            </a:r>
          </a:p>
          <a:p>
            <a:endParaRPr lang="en-GB" sz="2000" dirty="0"/>
          </a:p>
          <a:p>
            <a:endParaRPr lang="en-GB" sz="2000" dirty="0"/>
          </a:p>
          <a:p>
            <a:endParaRPr lang="en-GB" dirty="0"/>
          </a:p>
        </p:txBody>
      </p:sp>
      <p:sp>
        <p:nvSpPr>
          <p:cNvPr id="2" name="Rectangle 1">
            <a:extLst>
              <a:ext uri="{FF2B5EF4-FFF2-40B4-BE49-F238E27FC236}">
                <a16:creationId xmlns:a16="http://schemas.microsoft.com/office/drawing/2014/main" id="{2F73EC73-EA73-44E4-AE6D-AEABE45BC954}"/>
              </a:ext>
            </a:extLst>
          </p:cNvPr>
          <p:cNvSpPr/>
          <p:nvPr/>
        </p:nvSpPr>
        <p:spPr>
          <a:xfrm>
            <a:off x="179512" y="1340768"/>
            <a:ext cx="1082348" cy="400110"/>
          </a:xfrm>
          <a:prstGeom prst="rect">
            <a:avLst/>
          </a:prstGeom>
        </p:spPr>
        <p:txBody>
          <a:bodyPr wrap="none">
            <a:spAutoFit/>
          </a:bodyPr>
          <a:lstStyle/>
          <a:p>
            <a:r>
              <a:rPr lang="en-GB" sz="2000" b="1" u="sng" dirty="0">
                <a:solidFill>
                  <a:schemeClr val="bg1"/>
                </a:solidFill>
                <a:latin typeface="Arial" panose="020B0604020202020204" pitchFamily="34" charset="0"/>
                <a:cs typeface="Arial" panose="020B0604020202020204" pitchFamily="34" charset="0"/>
              </a:rPr>
              <a:t>PE Kits</a:t>
            </a:r>
            <a:endParaRPr lang="en-GB"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64421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25760" y="2348880"/>
            <a:ext cx="8892480" cy="2875159"/>
          </a:xfrm>
        </p:spPr>
        <p:txBody>
          <a:bodyPr/>
          <a:lstStyle/>
          <a:p>
            <a:pPr algn="just"/>
            <a:r>
              <a:rPr lang="en-GB" dirty="0"/>
              <a:t>The children will have their first PE lesson of the week on a </a:t>
            </a:r>
            <a:r>
              <a:rPr lang="en-GB" b="1" dirty="0"/>
              <a:t>Thursday afternoon.</a:t>
            </a:r>
            <a:endParaRPr lang="en-GB" dirty="0"/>
          </a:p>
          <a:p>
            <a:pPr algn="just"/>
            <a:endParaRPr lang="en-GB" dirty="0"/>
          </a:p>
          <a:p>
            <a:pPr algn="just"/>
            <a:r>
              <a:rPr lang="en-GB" dirty="0"/>
              <a:t>The children will have their second PE lesson of the week on </a:t>
            </a:r>
            <a:r>
              <a:rPr lang="en-GB" b="1" dirty="0"/>
              <a:t>Friday afternoon</a:t>
            </a:r>
            <a:r>
              <a:rPr lang="en-GB" dirty="0"/>
              <a:t>. </a:t>
            </a:r>
          </a:p>
          <a:p>
            <a:pPr algn="just"/>
            <a:endParaRPr lang="en-GB" dirty="0"/>
          </a:p>
          <a:p>
            <a:pPr algn="just"/>
            <a:r>
              <a:rPr lang="en-GB" dirty="0"/>
              <a:t>Please ensure your child comes to school each Thursday and Friday wearing the appropriate kit.</a:t>
            </a:r>
          </a:p>
          <a:p>
            <a:pPr algn="just"/>
            <a:endParaRPr lang="en-GB" dirty="0"/>
          </a:p>
          <a:p>
            <a:pPr>
              <a:spcBef>
                <a:spcPts val="0"/>
              </a:spcBef>
            </a:pPr>
            <a:endParaRPr lang="en-GB" sz="2000" dirty="0"/>
          </a:p>
          <a:p>
            <a:pPr>
              <a:spcBef>
                <a:spcPts val="0"/>
              </a:spcBef>
            </a:pPr>
            <a:r>
              <a:rPr lang="en-GB" sz="2000" dirty="0"/>
              <a:t> </a:t>
            </a:r>
          </a:p>
          <a:p>
            <a:endParaRPr lang="en-GB" sz="2000" dirty="0"/>
          </a:p>
          <a:p>
            <a:endParaRPr lang="en-GB" sz="2000" dirty="0"/>
          </a:p>
          <a:p>
            <a:endParaRPr lang="en-GB" sz="2000" dirty="0"/>
          </a:p>
          <a:p>
            <a:pPr marL="342900" lvl="0" indent="-342900">
              <a:buFont typeface="Arial" panose="020B0604020202020204" pitchFamily="34" charset="0"/>
              <a:buChar char="•"/>
            </a:pPr>
            <a:endParaRPr lang="en-GB" sz="2000" dirty="0"/>
          </a:p>
          <a:p>
            <a:endParaRPr lang="en-GB" sz="2000" dirty="0"/>
          </a:p>
          <a:p>
            <a:endParaRPr lang="en-GB" sz="2000" dirty="0"/>
          </a:p>
          <a:p>
            <a:endParaRPr lang="en-GB" dirty="0"/>
          </a:p>
        </p:txBody>
      </p:sp>
      <p:sp>
        <p:nvSpPr>
          <p:cNvPr id="2" name="Rectangle 1">
            <a:extLst>
              <a:ext uri="{FF2B5EF4-FFF2-40B4-BE49-F238E27FC236}">
                <a16:creationId xmlns:a16="http://schemas.microsoft.com/office/drawing/2014/main" id="{2F73EC73-EA73-44E4-AE6D-AEABE45BC954}"/>
              </a:ext>
            </a:extLst>
          </p:cNvPr>
          <p:cNvSpPr/>
          <p:nvPr/>
        </p:nvSpPr>
        <p:spPr>
          <a:xfrm>
            <a:off x="155651" y="1621698"/>
            <a:ext cx="3562578" cy="400110"/>
          </a:xfrm>
          <a:prstGeom prst="rect">
            <a:avLst/>
          </a:prstGeom>
        </p:spPr>
        <p:txBody>
          <a:bodyPr wrap="none">
            <a:spAutoFit/>
          </a:bodyPr>
          <a:lstStyle/>
          <a:p>
            <a:r>
              <a:rPr lang="en-GB" sz="2000" b="1" u="sng" dirty="0">
                <a:solidFill>
                  <a:schemeClr val="bg1"/>
                </a:solidFill>
                <a:latin typeface="Arial" panose="020B0604020202020204" pitchFamily="34" charset="0"/>
                <a:cs typeface="Arial" panose="020B0604020202020204" pitchFamily="34" charset="0"/>
              </a:rPr>
              <a:t>PE Lessons – Autumn Term</a:t>
            </a:r>
            <a:endParaRPr lang="en-GB"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01655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56825" y="1991420"/>
            <a:ext cx="8892480" cy="2875159"/>
          </a:xfrm>
        </p:spPr>
        <p:txBody>
          <a:bodyPr/>
          <a:lstStyle/>
          <a:p>
            <a:pPr>
              <a:spcBef>
                <a:spcPts val="0"/>
              </a:spcBef>
            </a:pPr>
            <a:r>
              <a:rPr lang="en-GB" dirty="0"/>
              <a:t>During the Autumn 2 term and Spring 1 term, the Year 5 pupils will attend swimming sessions at Formby Pool. </a:t>
            </a:r>
          </a:p>
          <a:p>
            <a:pPr>
              <a:spcBef>
                <a:spcPts val="0"/>
              </a:spcBef>
            </a:pPr>
            <a:endParaRPr lang="en-GB" dirty="0"/>
          </a:p>
          <a:p>
            <a:pPr>
              <a:spcBef>
                <a:spcPts val="0"/>
              </a:spcBef>
            </a:pPr>
            <a:r>
              <a:rPr lang="en-GB" dirty="0"/>
              <a:t>More information will follow when we return to school, but it may be advisable to take your child swimming when possible over the summer holidays, if you feel they still lack confidence.</a:t>
            </a:r>
          </a:p>
          <a:p>
            <a:pPr>
              <a:spcBef>
                <a:spcPts val="0"/>
              </a:spcBef>
            </a:pPr>
            <a:endParaRPr lang="en-GB" dirty="0"/>
          </a:p>
          <a:p>
            <a:pPr algn="just">
              <a:spcAft>
                <a:spcPts val="600"/>
              </a:spcAft>
            </a:pPr>
            <a:r>
              <a:rPr lang="en-GB" dirty="0"/>
              <a:t>For swimming lessons, Formby Pool and Sefton Aquatics Team have specific rules regarding swimwear for school swimming lessons as detailed below: </a:t>
            </a:r>
          </a:p>
          <a:p>
            <a:pPr algn="just">
              <a:spcAft>
                <a:spcPts val="600"/>
              </a:spcAft>
            </a:pPr>
            <a:r>
              <a:rPr lang="en-GB" dirty="0"/>
              <a:t>• All children must wear a swimming cap. </a:t>
            </a:r>
          </a:p>
          <a:p>
            <a:pPr algn="just">
              <a:spcAft>
                <a:spcPts val="600"/>
              </a:spcAft>
            </a:pPr>
            <a:r>
              <a:rPr lang="en-GB" dirty="0"/>
              <a:t>• Boys must wear tight fitting swimming trunks/shorts - no baggy shorts. </a:t>
            </a:r>
          </a:p>
          <a:p>
            <a:pPr algn="just">
              <a:spcAft>
                <a:spcPts val="600"/>
              </a:spcAft>
            </a:pPr>
            <a:r>
              <a:rPr lang="en-GB" dirty="0"/>
              <a:t>• Girls must wear a one-piece appropriate swimming costume. </a:t>
            </a:r>
          </a:p>
          <a:p>
            <a:pPr algn="just">
              <a:spcAft>
                <a:spcPts val="600"/>
              </a:spcAft>
            </a:pPr>
            <a:r>
              <a:rPr lang="en-GB" dirty="0"/>
              <a:t>• No earrings or jewellery. </a:t>
            </a:r>
          </a:p>
          <a:p>
            <a:pPr algn="just">
              <a:spcAft>
                <a:spcPts val="600"/>
              </a:spcAft>
            </a:pPr>
            <a:r>
              <a:rPr lang="en-GB" dirty="0"/>
              <a:t>• Children will need a towel.</a:t>
            </a:r>
            <a:endParaRPr lang="en-GB" b="1" dirty="0">
              <a:solidFill>
                <a:srgbClr val="FD29FF"/>
              </a:solidFill>
            </a:endParaRPr>
          </a:p>
          <a:p>
            <a:pPr>
              <a:spcBef>
                <a:spcPts val="0"/>
              </a:spcBef>
            </a:pPr>
            <a:endParaRPr lang="en-GB" dirty="0"/>
          </a:p>
          <a:p>
            <a:pPr>
              <a:spcBef>
                <a:spcPts val="0"/>
              </a:spcBef>
            </a:pPr>
            <a:r>
              <a:rPr lang="en-GB" dirty="0"/>
              <a:t> </a:t>
            </a:r>
          </a:p>
          <a:p>
            <a:endParaRPr lang="en-GB" sz="2000" dirty="0"/>
          </a:p>
          <a:p>
            <a:endParaRPr lang="en-GB" sz="2000" dirty="0"/>
          </a:p>
          <a:p>
            <a:endParaRPr lang="en-GB" sz="2000" dirty="0"/>
          </a:p>
          <a:p>
            <a:pPr marL="342900" lvl="0" indent="-342900">
              <a:buFont typeface="Arial" panose="020B0604020202020204" pitchFamily="34" charset="0"/>
              <a:buChar char="•"/>
            </a:pPr>
            <a:endParaRPr lang="en-GB" sz="2000" dirty="0"/>
          </a:p>
          <a:p>
            <a:endParaRPr lang="en-GB" sz="2000" dirty="0"/>
          </a:p>
          <a:p>
            <a:endParaRPr lang="en-GB" sz="2000" dirty="0"/>
          </a:p>
          <a:p>
            <a:endParaRPr lang="en-GB" dirty="0"/>
          </a:p>
        </p:txBody>
      </p:sp>
      <p:sp>
        <p:nvSpPr>
          <p:cNvPr id="2" name="Rectangle 1">
            <a:extLst>
              <a:ext uri="{FF2B5EF4-FFF2-40B4-BE49-F238E27FC236}">
                <a16:creationId xmlns:a16="http://schemas.microsoft.com/office/drawing/2014/main" id="{2F73EC73-EA73-44E4-AE6D-AEABE45BC954}"/>
              </a:ext>
            </a:extLst>
          </p:cNvPr>
          <p:cNvSpPr/>
          <p:nvPr/>
        </p:nvSpPr>
        <p:spPr>
          <a:xfrm>
            <a:off x="174957" y="1421643"/>
            <a:ext cx="5882059" cy="400110"/>
          </a:xfrm>
          <a:prstGeom prst="rect">
            <a:avLst/>
          </a:prstGeom>
        </p:spPr>
        <p:txBody>
          <a:bodyPr wrap="none">
            <a:spAutoFit/>
          </a:bodyPr>
          <a:lstStyle/>
          <a:p>
            <a:r>
              <a:rPr lang="en-GB" sz="2000" b="1" u="sng" dirty="0">
                <a:solidFill>
                  <a:schemeClr val="bg1"/>
                </a:solidFill>
                <a:latin typeface="Arial" panose="020B0604020202020204" pitchFamily="34" charset="0"/>
                <a:cs typeface="Arial" panose="020B0604020202020204" pitchFamily="34" charset="0"/>
              </a:rPr>
              <a:t>PE Lessons – Autumn (2) and Spring (1) Terms</a:t>
            </a:r>
            <a:endParaRPr lang="en-GB"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07470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35421" y="2132856"/>
            <a:ext cx="8640960" cy="2875159"/>
          </a:xfrm>
        </p:spPr>
        <p:txBody>
          <a:bodyPr/>
          <a:lstStyle/>
          <a:p>
            <a:pPr algn="just"/>
            <a:r>
              <a:rPr lang="en-GB" dirty="0"/>
              <a:t>Children in Year 5 receive clarinet lessons from a Sefton Music Service tutor, as part of the school’s Music provision. These sessions take place </a:t>
            </a:r>
            <a:r>
              <a:rPr lang="en-GB" b="1" dirty="0"/>
              <a:t>every Monday afternoon.</a:t>
            </a:r>
            <a:endParaRPr lang="en-GB" b="1" u="sng" dirty="0"/>
          </a:p>
          <a:p>
            <a:pPr algn="just"/>
            <a:endParaRPr lang="en-GB" b="1" u="sng" dirty="0"/>
          </a:p>
          <a:p>
            <a:pPr algn="just"/>
            <a:r>
              <a:rPr lang="en-GB" dirty="0"/>
              <a:t>The children should have the opportunity to take their instruments home after their lesson but must ensure that they are returned to school the following </a:t>
            </a:r>
            <a:r>
              <a:rPr lang="en-GB" b="1" u="sng" dirty="0"/>
              <a:t>Monday.</a:t>
            </a:r>
          </a:p>
          <a:p>
            <a:pPr algn="just"/>
            <a:endParaRPr lang="en-GB" b="1" u="sng" dirty="0"/>
          </a:p>
          <a:p>
            <a:pPr algn="just"/>
            <a:r>
              <a:rPr lang="en-GB" dirty="0"/>
              <a:t>It is responsibility of the child/guardian to keep the instruments in full working order and any issues should be reported to the child’s class teacher.</a:t>
            </a:r>
          </a:p>
          <a:p>
            <a:endParaRPr lang="en-GB" sz="2000" dirty="0"/>
          </a:p>
          <a:p>
            <a:endParaRPr lang="en-GB" sz="2000" dirty="0"/>
          </a:p>
          <a:p>
            <a:endParaRPr lang="en-GB" dirty="0"/>
          </a:p>
        </p:txBody>
      </p:sp>
      <p:sp>
        <p:nvSpPr>
          <p:cNvPr id="2" name="Rectangle 1">
            <a:extLst>
              <a:ext uri="{FF2B5EF4-FFF2-40B4-BE49-F238E27FC236}">
                <a16:creationId xmlns:a16="http://schemas.microsoft.com/office/drawing/2014/main" id="{2F73EC73-EA73-44E4-AE6D-AEABE45BC954}"/>
              </a:ext>
            </a:extLst>
          </p:cNvPr>
          <p:cNvSpPr/>
          <p:nvPr/>
        </p:nvSpPr>
        <p:spPr>
          <a:xfrm>
            <a:off x="265312" y="1556792"/>
            <a:ext cx="2149948" cy="400110"/>
          </a:xfrm>
          <a:prstGeom prst="rect">
            <a:avLst/>
          </a:prstGeom>
        </p:spPr>
        <p:txBody>
          <a:bodyPr wrap="none">
            <a:spAutoFit/>
          </a:bodyPr>
          <a:lstStyle/>
          <a:p>
            <a:r>
              <a:rPr lang="en-GB" sz="2000" b="1" u="sng" dirty="0">
                <a:solidFill>
                  <a:schemeClr val="bg1"/>
                </a:solidFill>
                <a:latin typeface="Arial" panose="020B0604020202020204" pitchFamily="34" charset="0"/>
                <a:cs typeface="Arial" panose="020B0604020202020204" pitchFamily="34" charset="0"/>
              </a:rPr>
              <a:t>Music Provision</a:t>
            </a:r>
            <a:endParaRPr lang="en-GB"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92229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04890" y="1991420"/>
            <a:ext cx="8640960" cy="2875159"/>
          </a:xfrm>
        </p:spPr>
        <p:txBody>
          <a:bodyPr/>
          <a:lstStyle/>
          <a:p>
            <a:pPr algn="just"/>
            <a:endParaRPr lang="en-GB" sz="2000" b="1" u="sng" dirty="0"/>
          </a:p>
          <a:p>
            <a:pPr algn="just"/>
            <a:r>
              <a:rPr lang="en-GB" dirty="0"/>
              <a:t>Your child will receive spellings to learn each week on Google Classroom. These are taken from the National Curriculum and will be set every </a:t>
            </a:r>
            <a:r>
              <a:rPr lang="en-GB" b="1" dirty="0"/>
              <a:t>Friday</a:t>
            </a:r>
            <a:r>
              <a:rPr lang="en-GB" dirty="0"/>
              <a:t> and tested at the end of the following week.</a:t>
            </a:r>
          </a:p>
          <a:p>
            <a:pPr algn="just"/>
            <a:endParaRPr lang="en-GB" dirty="0"/>
          </a:p>
          <a:p>
            <a:pPr algn="just"/>
            <a:r>
              <a:rPr lang="en-GB" dirty="0"/>
              <a:t>Children in Year 5 will also receive Maths and English homework in order to supplement their learning in class that week. This will be set via the website, </a:t>
            </a:r>
            <a:r>
              <a:rPr lang="en-GB" dirty="0">
                <a:hlinkClick r:id="rId2"/>
              </a:rPr>
              <a:t>Mirodo</a:t>
            </a:r>
            <a:r>
              <a:rPr lang="en-GB" dirty="0"/>
              <a:t>, which the children will be introduced to beforehand.</a:t>
            </a:r>
          </a:p>
          <a:p>
            <a:pPr algn="just"/>
            <a:endParaRPr lang="en-GB" sz="1200" dirty="0"/>
          </a:p>
          <a:p>
            <a:pPr algn="just"/>
            <a:r>
              <a:rPr lang="en-GB" dirty="0"/>
              <a:t>Maths and English homework will be set each </a:t>
            </a:r>
            <a:r>
              <a:rPr lang="en-GB" b="1" dirty="0"/>
              <a:t>Friday</a:t>
            </a:r>
            <a:r>
              <a:rPr lang="en-GB" dirty="0"/>
              <a:t> and should be submitted on or before the following </a:t>
            </a:r>
            <a:r>
              <a:rPr lang="en-GB" b="1" dirty="0"/>
              <a:t>Wednesday</a:t>
            </a:r>
            <a:r>
              <a:rPr lang="en-GB" dirty="0"/>
              <a:t>. </a:t>
            </a:r>
          </a:p>
          <a:p>
            <a:endParaRPr lang="en-GB" sz="2000" dirty="0"/>
          </a:p>
          <a:p>
            <a:endParaRPr lang="en-GB" sz="2000" dirty="0"/>
          </a:p>
          <a:p>
            <a:endParaRPr lang="en-GB" dirty="0"/>
          </a:p>
        </p:txBody>
      </p:sp>
      <p:sp>
        <p:nvSpPr>
          <p:cNvPr id="2" name="Rectangle 1">
            <a:extLst>
              <a:ext uri="{FF2B5EF4-FFF2-40B4-BE49-F238E27FC236}">
                <a16:creationId xmlns:a16="http://schemas.microsoft.com/office/drawing/2014/main" id="{2F73EC73-EA73-44E4-AE6D-AEABE45BC954}"/>
              </a:ext>
            </a:extLst>
          </p:cNvPr>
          <p:cNvSpPr/>
          <p:nvPr/>
        </p:nvSpPr>
        <p:spPr>
          <a:xfrm>
            <a:off x="204890" y="1700808"/>
            <a:ext cx="1495922" cy="400110"/>
          </a:xfrm>
          <a:prstGeom prst="rect">
            <a:avLst/>
          </a:prstGeom>
        </p:spPr>
        <p:txBody>
          <a:bodyPr wrap="none">
            <a:spAutoFit/>
          </a:bodyPr>
          <a:lstStyle/>
          <a:p>
            <a:r>
              <a:rPr lang="en-GB" sz="2000" b="1" u="sng" dirty="0">
                <a:solidFill>
                  <a:schemeClr val="bg1"/>
                </a:solidFill>
                <a:latin typeface="Arial" panose="020B0604020202020204" pitchFamily="34" charset="0"/>
                <a:cs typeface="Arial" panose="020B0604020202020204" pitchFamily="34" charset="0"/>
              </a:rPr>
              <a:t>Homework</a:t>
            </a:r>
            <a:endParaRPr lang="en-GB"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89616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79512" y="2229461"/>
            <a:ext cx="8640960" cy="2875159"/>
          </a:xfrm>
        </p:spPr>
        <p:txBody>
          <a:bodyPr/>
          <a:lstStyle/>
          <a:p>
            <a:pPr algn="just"/>
            <a:r>
              <a:rPr lang="en-GB" dirty="0"/>
              <a:t>The homework set will either focus on what the children have learned that week or it will be assessing their prior knowledge for the following week’s learning.</a:t>
            </a:r>
          </a:p>
          <a:p>
            <a:pPr algn="just"/>
            <a:endParaRPr lang="en-GB" dirty="0"/>
          </a:p>
          <a:p>
            <a:pPr algn="just"/>
            <a:r>
              <a:rPr lang="en-GB" dirty="0"/>
              <a:t>We encourage the children to be </a:t>
            </a:r>
            <a:r>
              <a:rPr lang="en-GB" b="1" dirty="0"/>
              <a:t>independent learners </a:t>
            </a:r>
            <a:r>
              <a:rPr lang="en-GB" dirty="0"/>
              <a:t>in preparation for secondary school. Therefore, if they struggle with a particular question, the children should first carry out their own research at home, referring to the ’Practice’ section on </a:t>
            </a:r>
            <a:r>
              <a:rPr lang="en-GB" dirty="0" err="1"/>
              <a:t>Mirodo</a:t>
            </a:r>
            <a:r>
              <a:rPr lang="en-GB" dirty="0"/>
              <a:t>, or other resources found online that can support their understanding.</a:t>
            </a:r>
          </a:p>
          <a:p>
            <a:pPr algn="just"/>
            <a:endParaRPr lang="en-GB" dirty="0"/>
          </a:p>
          <a:p>
            <a:pPr algn="just"/>
            <a:r>
              <a:rPr lang="en-GB" dirty="0"/>
              <a:t>If they are still unable to answer a particular question, they should then let the class teacher know before Wednesday.</a:t>
            </a:r>
          </a:p>
          <a:p>
            <a:endParaRPr lang="en-GB" dirty="0"/>
          </a:p>
          <a:p>
            <a:endParaRPr lang="en-GB" dirty="0"/>
          </a:p>
        </p:txBody>
      </p:sp>
      <p:sp>
        <p:nvSpPr>
          <p:cNvPr id="2" name="Rectangle 1">
            <a:extLst>
              <a:ext uri="{FF2B5EF4-FFF2-40B4-BE49-F238E27FC236}">
                <a16:creationId xmlns:a16="http://schemas.microsoft.com/office/drawing/2014/main" id="{2F73EC73-EA73-44E4-AE6D-AEABE45BC954}"/>
              </a:ext>
            </a:extLst>
          </p:cNvPr>
          <p:cNvSpPr/>
          <p:nvPr/>
        </p:nvSpPr>
        <p:spPr>
          <a:xfrm>
            <a:off x="179512" y="1628800"/>
            <a:ext cx="1495872" cy="400110"/>
          </a:xfrm>
          <a:prstGeom prst="rect">
            <a:avLst/>
          </a:prstGeom>
        </p:spPr>
        <p:txBody>
          <a:bodyPr wrap="none">
            <a:spAutoFit/>
          </a:bodyPr>
          <a:lstStyle/>
          <a:p>
            <a:r>
              <a:rPr lang="en-GB" sz="2000" b="1" u="sng" dirty="0">
                <a:solidFill>
                  <a:schemeClr val="bg1"/>
                </a:solidFill>
                <a:latin typeface="Arial" panose="020B0604020202020204" pitchFamily="34" charset="0"/>
                <a:cs typeface="Arial" panose="020B0604020202020204" pitchFamily="34" charset="0"/>
              </a:rPr>
              <a:t>Homework</a:t>
            </a:r>
            <a:endParaRPr lang="en-GB"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00120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F73EC73-EA73-44E4-AE6D-AEABE45BC954}"/>
              </a:ext>
            </a:extLst>
          </p:cNvPr>
          <p:cNvSpPr/>
          <p:nvPr/>
        </p:nvSpPr>
        <p:spPr>
          <a:xfrm>
            <a:off x="179512" y="1412776"/>
            <a:ext cx="3376245" cy="400110"/>
          </a:xfrm>
          <a:prstGeom prst="rect">
            <a:avLst/>
          </a:prstGeom>
        </p:spPr>
        <p:txBody>
          <a:bodyPr wrap="none">
            <a:spAutoFit/>
          </a:bodyPr>
          <a:lstStyle/>
          <a:p>
            <a:r>
              <a:rPr lang="en-GB" sz="2000" b="1" u="sng" dirty="0">
                <a:solidFill>
                  <a:schemeClr val="bg1"/>
                </a:solidFill>
                <a:latin typeface="Arial" panose="020B0604020202020204" pitchFamily="34" charset="0"/>
                <a:cs typeface="Arial" panose="020B0604020202020204" pitchFamily="34" charset="0"/>
              </a:rPr>
              <a:t>Additional Home Learning</a:t>
            </a:r>
            <a:endParaRPr lang="en-GB" sz="1400" dirty="0">
              <a:solidFill>
                <a:schemeClr val="bg1"/>
              </a:solidFill>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9CD7E7F9-32F7-B944-B06E-38B2505BD88B}"/>
              </a:ext>
            </a:extLst>
          </p:cNvPr>
          <p:cNvSpPr>
            <a:spLocks noGrp="1"/>
          </p:cNvSpPr>
          <p:nvPr>
            <p:ph type="body" sz="quarter" idx="11"/>
          </p:nvPr>
        </p:nvSpPr>
        <p:spPr>
          <a:xfrm>
            <a:off x="179512" y="2053950"/>
            <a:ext cx="8640960" cy="3384525"/>
          </a:xfrm>
        </p:spPr>
        <p:txBody>
          <a:bodyPr/>
          <a:lstStyle/>
          <a:p>
            <a:r>
              <a:rPr lang="en-US" sz="2000" dirty="0"/>
              <a:t>Your child will sign up to their new, virtual classroom on Google Classroom in September.</a:t>
            </a:r>
          </a:p>
          <a:p>
            <a:endParaRPr lang="en-US" sz="2000" dirty="0"/>
          </a:p>
          <a:p>
            <a:r>
              <a:rPr lang="en-US" sz="2000" dirty="0"/>
              <a:t>If your child wishes to do any additional work at home, they will still be able to access last year’s classroom and their login details for the various sites they can use to support their independent learning (including Get Epic and Times Tables </a:t>
            </a:r>
            <a:r>
              <a:rPr lang="en-US" sz="2000" dirty="0" err="1"/>
              <a:t>Rockstars</a:t>
            </a:r>
            <a:r>
              <a:rPr lang="en-US" sz="2000" dirty="0"/>
              <a:t>).</a:t>
            </a:r>
          </a:p>
          <a:p>
            <a:endParaRPr lang="en-US" dirty="0"/>
          </a:p>
        </p:txBody>
      </p:sp>
    </p:spTree>
    <p:extLst>
      <p:ext uri="{BB962C8B-B14F-4D97-AF65-F5344CB8AC3E}">
        <p14:creationId xmlns:p14="http://schemas.microsoft.com/office/powerpoint/2010/main" val="3534554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  </a:t>
            </a:r>
          </a:p>
        </p:txBody>
      </p:sp>
      <p:sp>
        <p:nvSpPr>
          <p:cNvPr id="3" name="Text Placeholder 2"/>
          <p:cNvSpPr>
            <a:spLocks noGrp="1"/>
          </p:cNvSpPr>
          <p:nvPr>
            <p:ph type="body" sz="quarter" idx="11"/>
          </p:nvPr>
        </p:nvSpPr>
        <p:spPr>
          <a:xfrm>
            <a:off x="107504" y="2060848"/>
            <a:ext cx="8640960" cy="3384525"/>
          </a:xfrm>
        </p:spPr>
        <p:txBody>
          <a:bodyPr/>
          <a:lstStyle/>
          <a:p>
            <a:pPr algn="just"/>
            <a:r>
              <a:rPr lang="en-GB" sz="2000" b="1" u="sng" dirty="0"/>
              <a:t>A Successful Start</a:t>
            </a:r>
          </a:p>
          <a:p>
            <a:pPr algn="just"/>
            <a:endParaRPr lang="en-GB" sz="2400" dirty="0"/>
          </a:p>
          <a:p>
            <a:pPr algn="just"/>
            <a:r>
              <a:rPr lang="en-GB" dirty="0"/>
              <a:t>To help you to support your child in having a smooth transition into Year 6 in September, we feel that the following information will assist you.</a:t>
            </a:r>
          </a:p>
          <a:p>
            <a:pPr algn="just"/>
            <a:endParaRPr lang="en-GB" dirty="0"/>
          </a:p>
          <a:p>
            <a:pPr algn="just"/>
            <a:r>
              <a:rPr lang="en-GB" dirty="0"/>
              <a:t>Please also note that a wealth of information, such as </a:t>
            </a:r>
            <a:r>
              <a:rPr lang="en-GB" u="sng" dirty="0">
                <a:solidFill>
                  <a:srgbClr val="FFFF00"/>
                </a:solidFill>
                <a:hlinkClick r:id="rId2">
                  <a:extLst>
                    <a:ext uri="{A12FA001-AC4F-418D-AE19-62706E023703}">
                      <ahyp:hlinkClr xmlns="" xmlns:ahyp="http://schemas.microsoft.com/office/drawing/2018/hyperlinkcolor" val="tx"/>
                    </a:ext>
                  </a:extLst>
                </a:hlinkClick>
              </a:rPr>
              <a:t>school policies</a:t>
            </a:r>
            <a:r>
              <a:rPr lang="en-GB" dirty="0"/>
              <a:t>, can be found on the </a:t>
            </a:r>
            <a:r>
              <a:rPr lang="en-GB" u="sng" dirty="0">
                <a:solidFill>
                  <a:srgbClr val="FD29FF"/>
                </a:solidFill>
                <a:hlinkClick r:id="rId3">
                  <a:extLst>
                    <a:ext uri="{A12FA001-AC4F-418D-AE19-62706E023703}">
                      <ahyp:hlinkClr xmlns="" xmlns:ahyp="http://schemas.microsoft.com/office/drawing/2018/hyperlinkcolor" val="tx"/>
                    </a:ext>
                  </a:extLst>
                </a:hlinkClick>
              </a:rPr>
              <a:t>school’s website</a:t>
            </a:r>
            <a:r>
              <a:rPr lang="en-GB" dirty="0"/>
              <a:t>. </a:t>
            </a:r>
          </a:p>
        </p:txBody>
      </p:sp>
    </p:spTree>
    <p:extLst>
      <p:ext uri="{BB962C8B-B14F-4D97-AF65-F5344CB8AC3E}">
        <p14:creationId xmlns:p14="http://schemas.microsoft.com/office/powerpoint/2010/main" val="9159066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F73EC73-EA73-44E4-AE6D-AEABE45BC954}"/>
              </a:ext>
            </a:extLst>
          </p:cNvPr>
          <p:cNvSpPr/>
          <p:nvPr/>
        </p:nvSpPr>
        <p:spPr>
          <a:xfrm>
            <a:off x="179512" y="1412776"/>
            <a:ext cx="3376245" cy="400110"/>
          </a:xfrm>
          <a:prstGeom prst="rect">
            <a:avLst/>
          </a:prstGeom>
        </p:spPr>
        <p:txBody>
          <a:bodyPr wrap="none">
            <a:spAutoFit/>
          </a:bodyPr>
          <a:lstStyle/>
          <a:p>
            <a:r>
              <a:rPr lang="en-GB" sz="2000" b="1" u="sng" dirty="0">
                <a:solidFill>
                  <a:schemeClr val="bg1"/>
                </a:solidFill>
                <a:latin typeface="Arial" panose="020B0604020202020204" pitchFamily="34" charset="0"/>
                <a:cs typeface="Arial" panose="020B0604020202020204" pitchFamily="34" charset="0"/>
              </a:rPr>
              <a:t>Additional Home Learning</a:t>
            </a:r>
            <a:endParaRPr lang="en-GB" sz="1400" dirty="0">
              <a:solidFill>
                <a:schemeClr val="bg1"/>
              </a:solidFill>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9CD7E7F9-32F7-B944-B06E-38B2505BD88B}"/>
              </a:ext>
            </a:extLst>
          </p:cNvPr>
          <p:cNvSpPr>
            <a:spLocks noGrp="1"/>
          </p:cNvSpPr>
          <p:nvPr>
            <p:ph type="body" sz="quarter" idx="11"/>
          </p:nvPr>
        </p:nvSpPr>
        <p:spPr>
          <a:xfrm>
            <a:off x="179512" y="2053950"/>
            <a:ext cx="8640960" cy="3384525"/>
          </a:xfrm>
        </p:spPr>
        <p:txBody>
          <a:bodyPr/>
          <a:lstStyle/>
          <a:p>
            <a:r>
              <a:rPr lang="en-US" dirty="0"/>
              <a:t>Virtual classrooms will continue to be shared with children and parents each half-term.</a:t>
            </a:r>
          </a:p>
          <a:p>
            <a:endParaRPr lang="en-US" dirty="0"/>
          </a:p>
          <a:p>
            <a:r>
              <a:rPr lang="en-US" dirty="0"/>
              <a:t>Your child will be able to use the image within Google Classroom to quickly access the various websites we use by clicking on the various objects. Children will be reminded on how to do this in September.</a:t>
            </a:r>
          </a:p>
          <a:p>
            <a:endParaRPr lang="en-US" dirty="0"/>
          </a:p>
        </p:txBody>
      </p:sp>
      <p:pic>
        <p:nvPicPr>
          <p:cNvPr id="8" name="Picture 7">
            <a:extLst>
              <a:ext uri="{FF2B5EF4-FFF2-40B4-BE49-F238E27FC236}">
                <a16:creationId xmlns:a16="http://schemas.microsoft.com/office/drawing/2014/main" id="{6181629E-CE02-4E53-B234-3781C9F33452}"/>
              </a:ext>
            </a:extLst>
          </p:cNvPr>
          <p:cNvPicPr>
            <a:picLocks noChangeAspect="1"/>
          </p:cNvPicPr>
          <p:nvPr/>
        </p:nvPicPr>
        <p:blipFill>
          <a:blip r:embed="rId2"/>
          <a:stretch>
            <a:fillRect/>
          </a:stretch>
        </p:blipFill>
        <p:spPr>
          <a:xfrm>
            <a:off x="4949332" y="4342253"/>
            <a:ext cx="3968586" cy="2225792"/>
          </a:xfrm>
          <a:prstGeom prst="rect">
            <a:avLst/>
          </a:prstGeom>
          <a:solidFill>
            <a:srgbClr val="FFFFFF">
              <a:shade val="85000"/>
            </a:srgbClr>
          </a:solidFill>
          <a:ln w="38100" cap="sq">
            <a:solidFill>
              <a:srgbClr val="FFFF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a:extLst>
              <a:ext uri="{FF2B5EF4-FFF2-40B4-BE49-F238E27FC236}">
                <a16:creationId xmlns:a16="http://schemas.microsoft.com/office/drawing/2014/main" id="{B266B06D-0944-4063-981D-8A6432E03AC5}"/>
              </a:ext>
            </a:extLst>
          </p:cNvPr>
          <p:cNvPicPr>
            <a:picLocks noChangeAspect="1"/>
          </p:cNvPicPr>
          <p:nvPr/>
        </p:nvPicPr>
        <p:blipFill rotWithShape="1">
          <a:blip r:embed="rId3">
            <a:extLst>
              <a:ext uri="{28A0092B-C50C-407E-A947-70E740481C1C}">
                <a14:useLocalDpi xmlns:a14="http://schemas.microsoft.com/office/drawing/2010/main" val="0"/>
              </a:ext>
            </a:extLst>
          </a:blip>
          <a:srcRect l="25106"/>
          <a:stretch/>
        </p:blipFill>
        <p:spPr>
          <a:xfrm>
            <a:off x="179511" y="4039104"/>
            <a:ext cx="3744417" cy="1052933"/>
          </a:xfrm>
          <a:prstGeom prst="rect">
            <a:avLst/>
          </a:prstGeom>
          <a:solidFill>
            <a:srgbClr val="FFFFFF">
              <a:shade val="85000"/>
            </a:srgbClr>
          </a:solidFill>
          <a:ln w="38100" cap="sq">
            <a:solidFill>
              <a:srgbClr val="00B0F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11" name="Straight Arrow Connector 10">
            <a:extLst>
              <a:ext uri="{FF2B5EF4-FFF2-40B4-BE49-F238E27FC236}">
                <a16:creationId xmlns:a16="http://schemas.microsoft.com/office/drawing/2014/main" id="{69543BFF-871D-40CB-BA3D-9DACB251B9C1}"/>
              </a:ext>
            </a:extLst>
          </p:cNvPr>
          <p:cNvCxnSpPr>
            <a:cxnSpLocks/>
          </p:cNvCxnSpPr>
          <p:nvPr/>
        </p:nvCxnSpPr>
        <p:spPr>
          <a:xfrm>
            <a:off x="3114548" y="5211512"/>
            <a:ext cx="1737338" cy="527832"/>
          </a:xfrm>
          <a:prstGeom prst="straightConnector1">
            <a:avLst/>
          </a:prstGeom>
          <a:ln w="82550">
            <a:solidFill>
              <a:srgbClr val="FD29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79258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79512" y="2420888"/>
            <a:ext cx="8712968" cy="3384525"/>
          </a:xfrm>
        </p:spPr>
        <p:txBody>
          <a:bodyPr/>
          <a:lstStyle/>
          <a:p>
            <a:r>
              <a:rPr lang="en-GB" dirty="0"/>
              <a:t>Regular practice of times tables and related number facts will benefit and support your child’s mathematical knowledge and understanding. </a:t>
            </a:r>
          </a:p>
          <a:p>
            <a:endParaRPr lang="en-GB" dirty="0"/>
          </a:p>
          <a:p>
            <a:r>
              <a:rPr lang="en-GB" dirty="0"/>
              <a:t>By the end of Year 4, national curriculum expectations are that children should know ALL multiplication tables (and related division facts) up to 12 x 12 with fluent recall. </a:t>
            </a:r>
          </a:p>
          <a:p>
            <a:endParaRPr lang="en-GB" dirty="0"/>
          </a:p>
          <a:p>
            <a:pPr algn="just"/>
            <a:r>
              <a:rPr lang="en-GB" dirty="0"/>
              <a:t>The ‘</a:t>
            </a:r>
            <a:r>
              <a:rPr lang="en-GB" dirty="0">
                <a:solidFill>
                  <a:srgbClr val="FD29FF"/>
                </a:solidFill>
                <a:hlinkClick r:id="rId2">
                  <a:extLst>
                    <a:ext uri="{A12FA001-AC4F-418D-AE19-62706E023703}">
                      <ahyp:hlinkClr xmlns="" xmlns:ahyp="http://schemas.microsoft.com/office/drawing/2018/hyperlinkcolor" val="tx"/>
                    </a:ext>
                  </a:extLst>
                </a:hlinkClick>
              </a:rPr>
              <a:t>Times Tables Rock Stars</a:t>
            </a:r>
            <a:r>
              <a:rPr lang="en-GB" dirty="0"/>
              <a:t>’ and ‘</a:t>
            </a:r>
            <a:r>
              <a:rPr lang="en-GB" dirty="0">
                <a:solidFill>
                  <a:srgbClr val="AC25FF"/>
                </a:solidFill>
                <a:hlinkClick r:id="rId3">
                  <a:extLst>
                    <a:ext uri="{A12FA001-AC4F-418D-AE19-62706E023703}">
                      <ahyp:hlinkClr xmlns="" xmlns:ahyp="http://schemas.microsoft.com/office/drawing/2018/hyperlinkcolor" val="tx"/>
                    </a:ext>
                  </a:extLst>
                </a:hlinkClick>
              </a:rPr>
              <a:t>Sumdog</a:t>
            </a:r>
            <a:r>
              <a:rPr lang="en-GB" dirty="0"/>
              <a:t>’ apps/websites are particularly effective tools to cement these essential number facts. Your child has individual login details for these websites which are available via Google Classroom.</a:t>
            </a:r>
          </a:p>
          <a:p>
            <a:endParaRPr lang="en-GB" dirty="0"/>
          </a:p>
          <a:p>
            <a:r>
              <a:rPr lang="en-GB" dirty="0"/>
              <a:t>Please also remember to check the ‘</a:t>
            </a:r>
            <a:r>
              <a:rPr lang="en-GB" dirty="0">
                <a:solidFill>
                  <a:srgbClr val="FFFF00"/>
                </a:solidFill>
                <a:hlinkClick r:id="rId4">
                  <a:extLst>
                    <a:ext uri="{A12FA001-AC4F-418D-AE19-62706E023703}">
                      <ahyp:hlinkClr xmlns="" xmlns:ahyp="http://schemas.microsoft.com/office/drawing/2018/hyperlinkcolor" val="tx"/>
                    </a:ext>
                  </a:extLst>
                </a:hlinkClick>
              </a:rPr>
              <a:t>Learning at Home</a:t>
            </a:r>
            <a:r>
              <a:rPr lang="en-GB" dirty="0"/>
              <a:t>’ section of the </a:t>
            </a:r>
          </a:p>
          <a:p>
            <a:pPr algn="just"/>
            <a:r>
              <a:rPr lang="en-GB" dirty="0"/>
              <a:t>school website as there are many other useful websites and</a:t>
            </a:r>
          </a:p>
          <a:p>
            <a:r>
              <a:rPr lang="en-GB" dirty="0"/>
              <a:t>tutorials available that are appropriate for each key stage.</a:t>
            </a:r>
          </a:p>
          <a:p>
            <a:endParaRPr lang="en-GB" dirty="0"/>
          </a:p>
          <a:p>
            <a:endParaRPr lang="en-GB" sz="2000" dirty="0"/>
          </a:p>
        </p:txBody>
      </p:sp>
      <p:sp>
        <p:nvSpPr>
          <p:cNvPr id="4" name="Rectangle 3">
            <a:extLst>
              <a:ext uri="{FF2B5EF4-FFF2-40B4-BE49-F238E27FC236}">
                <a16:creationId xmlns:a16="http://schemas.microsoft.com/office/drawing/2014/main" id="{07CE153E-D976-4545-8488-45EB1512C7C0}"/>
              </a:ext>
            </a:extLst>
          </p:cNvPr>
          <p:cNvSpPr/>
          <p:nvPr/>
        </p:nvSpPr>
        <p:spPr>
          <a:xfrm>
            <a:off x="179512" y="1700808"/>
            <a:ext cx="3360215" cy="400110"/>
          </a:xfrm>
          <a:prstGeom prst="rect">
            <a:avLst/>
          </a:prstGeom>
        </p:spPr>
        <p:txBody>
          <a:bodyPr wrap="square">
            <a:spAutoFit/>
          </a:bodyPr>
          <a:lstStyle/>
          <a:p>
            <a:r>
              <a:rPr lang="en-GB" sz="2000" b="1" u="sng" dirty="0">
                <a:solidFill>
                  <a:schemeClr val="bg1"/>
                </a:solidFill>
                <a:latin typeface="Arial" panose="020B0604020202020204" pitchFamily="34" charset="0"/>
                <a:cs typeface="Arial" panose="020B0604020202020204" pitchFamily="34" charset="0"/>
              </a:rPr>
              <a:t>Additional Home Learning</a:t>
            </a:r>
            <a:endParaRPr lang="en-GB"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3988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79512" y="2420888"/>
            <a:ext cx="8640960" cy="3384525"/>
          </a:xfrm>
        </p:spPr>
        <p:txBody>
          <a:bodyPr/>
          <a:lstStyle/>
          <a:p>
            <a:r>
              <a:rPr lang="en-GB" dirty="0"/>
              <a:t>For additional materials to support your child throughout Year 5, we would recommend the CGP workbooks, which can offer further help for general revision in Maths, </a:t>
            </a:r>
            <a:r>
              <a:rPr lang="en-GB" dirty="0" err="1"/>
              <a:t>SPaG</a:t>
            </a:r>
            <a:r>
              <a:rPr lang="en-GB" dirty="0"/>
              <a:t> and Reading, as well as specific, targeted areas in these subjects.</a:t>
            </a:r>
          </a:p>
          <a:p>
            <a:endParaRPr lang="en-GB" sz="2000" dirty="0"/>
          </a:p>
          <a:p>
            <a:endParaRPr lang="en-GB" sz="2000" dirty="0"/>
          </a:p>
        </p:txBody>
      </p:sp>
      <p:sp>
        <p:nvSpPr>
          <p:cNvPr id="4" name="Rectangle 3">
            <a:extLst>
              <a:ext uri="{FF2B5EF4-FFF2-40B4-BE49-F238E27FC236}">
                <a16:creationId xmlns:a16="http://schemas.microsoft.com/office/drawing/2014/main" id="{07CE153E-D976-4545-8488-45EB1512C7C0}"/>
              </a:ext>
            </a:extLst>
          </p:cNvPr>
          <p:cNvSpPr/>
          <p:nvPr/>
        </p:nvSpPr>
        <p:spPr>
          <a:xfrm>
            <a:off x="179512" y="1700808"/>
            <a:ext cx="3376245" cy="400110"/>
          </a:xfrm>
          <a:prstGeom prst="rect">
            <a:avLst/>
          </a:prstGeom>
        </p:spPr>
        <p:txBody>
          <a:bodyPr wrap="none">
            <a:spAutoFit/>
          </a:bodyPr>
          <a:lstStyle/>
          <a:p>
            <a:r>
              <a:rPr lang="en-GB" sz="2000" b="1" u="sng" dirty="0">
                <a:solidFill>
                  <a:schemeClr val="bg1"/>
                </a:solidFill>
                <a:latin typeface="Arial" panose="020B0604020202020204" pitchFamily="34" charset="0"/>
                <a:cs typeface="Arial" panose="020B0604020202020204" pitchFamily="34" charset="0"/>
              </a:rPr>
              <a:t>Additional Home Learning</a:t>
            </a:r>
            <a:endParaRPr lang="en-GB" sz="1400" dirty="0">
              <a:solidFill>
                <a:schemeClr val="bg1"/>
              </a:solidFill>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46413" y="4074554"/>
            <a:ext cx="1877938" cy="2342672"/>
          </a:xfrm>
          <a:prstGeom prst="rect">
            <a:avLst/>
          </a:prstGeom>
          <a:solidFill>
            <a:srgbClr val="FFFFFF">
              <a:shade val="85000"/>
            </a:srgbClr>
          </a:solidFill>
          <a:ln w="38100" cap="sq">
            <a:solidFill>
              <a:srgbClr val="92D05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8" y="4074554"/>
            <a:ext cx="1872208" cy="2342672"/>
          </a:xfrm>
          <a:prstGeom prst="rect">
            <a:avLst/>
          </a:prstGeom>
          <a:solidFill>
            <a:srgbClr val="FFFFFF">
              <a:shade val="85000"/>
            </a:srgbClr>
          </a:solidFill>
          <a:ln w="38100" cap="sq">
            <a:solidFill>
              <a:srgbClr val="92D05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14988" y="4054338"/>
            <a:ext cx="1872208" cy="2362888"/>
          </a:xfrm>
          <a:prstGeom prst="rect">
            <a:avLst/>
          </a:prstGeom>
          <a:ln w="38100">
            <a:solidFill>
              <a:srgbClr val="92D050"/>
            </a:solidFill>
          </a:ln>
        </p:spPr>
      </p:pic>
    </p:spTree>
    <p:extLst>
      <p:ext uri="{BB962C8B-B14F-4D97-AF65-F5344CB8AC3E}">
        <p14:creationId xmlns:p14="http://schemas.microsoft.com/office/powerpoint/2010/main" val="6729118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07D6A6C-1676-4BBA-9880-2708485F1893}"/>
              </a:ext>
            </a:extLst>
          </p:cNvPr>
          <p:cNvSpPr/>
          <p:nvPr/>
        </p:nvSpPr>
        <p:spPr>
          <a:xfrm>
            <a:off x="179512" y="1441132"/>
            <a:ext cx="8712968" cy="5416868"/>
          </a:xfrm>
          <a:prstGeom prst="rect">
            <a:avLst/>
          </a:prstGeom>
        </p:spPr>
        <p:txBody>
          <a:bodyPr wrap="square">
            <a:spAutoFit/>
          </a:bodyPr>
          <a:lstStyle/>
          <a:p>
            <a:pPr algn="just"/>
            <a:r>
              <a:rPr lang="en-GB" sz="2000" b="1" u="sng" dirty="0">
                <a:solidFill>
                  <a:schemeClr val="bg1"/>
                </a:solidFill>
                <a:latin typeface="Arial"/>
                <a:cs typeface="Arial"/>
              </a:rPr>
              <a:t>Reading</a:t>
            </a:r>
          </a:p>
          <a:p>
            <a:pPr algn="just"/>
            <a:endParaRPr lang="en-GB" sz="2000" dirty="0">
              <a:solidFill>
                <a:schemeClr val="bg1"/>
              </a:solidFill>
              <a:latin typeface="Arial"/>
              <a:cs typeface="Arial"/>
            </a:endParaRPr>
          </a:p>
          <a:p>
            <a:pPr algn="just"/>
            <a:r>
              <a:rPr lang="en-GB" dirty="0">
                <a:solidFill>
                  <a:schemeClr val="bg1"/>
                </a:solidFill>
                <a:latin typeface="Arial"/>
                <a:cs typeface="Arial"/>
              </a:rPr>
              <a:t>In Year 5, all children will be given the opportunity to read daily in class, using a book either from the school reading scheme or the class library. There will also be a class text, which will be read by Mr McCabe and explicit Reading lessons will also be taught during each half-term.</a:t>
            </a:r>
          </a:p>
          <a:p>
            <a:pPr algn="just"/>
            <a:endParaRPr lang="en-GB" dirty="0">
              <a:solidFill>
                <a:schemeClr val="bg1"/>
              </a:solidFill>
              <a:latin typeface="Arial" panose="020B0604020202020204" pitchFamily="34" charset="0"/>
              <a:cs typeface="Arial" panose="020B0604020202020204" pitchFamily="34" charset="0"/>
            </a:endParaRPr>
          </a:p>
          <a:p>
            <a:pPr algn="just"/>
            <a:r>
              <a:rPr lang="en-GB" dirty="0">
                <a:solidFill>
                  <a:schemeClr val="bg1"/>
                </a:solidFill>
                <a:latin typeface="Arial" panose="020B0604020202020204" pitchFamily="34" charset="0"/>
                <a:cs typeface="Arial" panose="020B0604020202020204" pitchFamily="34" charset="0"/>
              </a:rPr>
              <a:t>Sharing and reading books with your child is one of the most important activities you can do at home:</a:t>
            </a:r>
          </a:p>
          <a:p>
            <a:pPr marL="285750" indent="-285750" algn="just">
              <a:buFont typeface="Arial" panose="020B0604020202020204" pitchFamily="34" charset="0"/>
              <a:buChar char="•"/>
            </a:pPr>
            <a:r>
              <a:rPr lang="en-GB" dirty="0">
                <a:solidFill>
                  <a:schemeClr val="bg1"/>
                </a:solidFill>
                <a:latin typeface="Arial" panose="020B0604020202020204" pitchFamily="34" charset="0"/>
                <a:cs typeface="Arial" panose="020B0604020202020204" pitchFamily="34" charset="0"/>
              </a:rPr>
              <a:t>An extra 10 minutes, five times per week equals 1800 minutes of reading throughout the school year.</a:t>
            </a:r>
          </a:p>
          <a:p>
            <a:pPr marL="285750" indent="-285750" algn="just">
              <a:buFont typeface="Arial" panose="020B0604020202020204" pitchFamily="34" charset="0"/>
              <a:buChar char="•"/>
            </a:pPr>
            <a:r>
              <a:rPr lang="en-GB" dirty="0">
                <a:solidFill>
                  <a:schemeClr val="bg1"/>
                </a:solidFill>
                <a:latin typeface="Arial" panose="020B0604020202020204" pitchFamily="34" charset="0"/>
                <a:cs typeface="Arial" panose="020B0604020202020204" pitchFamily="34" charset="0"/>
              </a:rPr>
              <a:t>20 minutes of reading per day exposes readers to 1.8 million words per year.</a:t>
            </a:r>
          </a:p>
          <a:p>
            <a:pPr algn="just"/>
            <a:endParaRPr lang="en-GB" dirty="0">
              <a:solidFill>
                <a:schemeClr val="bg1"/>
              </a:solidFill>
              <a:latin typeface="Arial" panose="020B0604020202020204" pitchFamily="34" charset="0"/>
              <a:cs typeface="Arial" panose="020B0604020202020204" pitchFamily="34" charset="0"/>
            </a:endParaRPr>
          </a:p>
          <a:p>
            <a:pPr algn="just"/>
            <a:r>
              <a:rPr lang="en-GB" dirty="0">
                <a:solidFill>
                  <a:schemeClr val="bg1"/>
                </a:solidFill>
                <a:latin typeface="Arial" panose="020B0604020202020204" pitchFamily="34" charset="0"/>
                <a:cs typeface="Arial" panose="020B0604020202020204" pitchFamily="34" charset="0"/>
              </a:rPr>
              <a:t>On the ‘</a:t>
            </a:r>
            <a:r>
              <a:rPr lang="en-GB" dirty="0">
                <a:solidFill>
                  <a:srgbClr val="00B050"/>
                </a:solidFill>
                <a:latin typeface="Arial" panose="020B0604020202020204" pitchFamily="34" charset="0"/>
                <a:cs typeface="Arial" panose="020B0604020202020204" pitchFamily="34" charset="0"/>
                <a:hlinkClick r:id="rId2">
                  <a:extLst>
                    <a:ext uri="{A12FA001-AC4F-418D-AE19-62706E023703}">
                      <ahyp:hlinkClr xmlns="" xmlns:ahyp="http://schemas.microsoft.com/office/drawing/2018/hyperlinkcolor" val="tx"/>
                    </a:ext>
                  </a:extLst>
                </a:hlinkClick>
              </a:rPr>
              <a:t>Learning at Home</a:t>
            </a:r>
            <a:r>
              <a:rPr lang="en-GB" dirty="0">
                <a:solidFill>
                  <a:schemeClr val="bg1"/>
                </a:solidFill>
                <a:latin typeface="Arial" panose="020B0604020202020204" pitchFamily="34" charset="0"/>
                <a:cs typeface="Arial" panose="020B0604020202020204" pitchFamily="34" charset="0"/>
              </a:rPr>
              <a:t>’ section of the school website, a recommended reading list titled ‘</a:t>
            </a:r>
            <a:r>
              <a:rPr lang="en-GB" dirty="0">
                <a:solidFill>
                  <a:srgbClr val="FD29FF"/>
                </a:solidFill>
                <a:latin typeface="Arial" panose="020B0604020202020204" pitchFamily="34" charset="0"/>
                <a:cs typeface="Arial" panose="020B0604020202020204" pitchFamily="34" charset="0"/>
                <a:hlinkClick r:id="rId3">
                  <a:extLst>
                    <a:ext uri="{A12FA001-AC4F-418D-AE19-62706E023703}">
                      <ahyp:hlinkClr xmlns="" xmlns:ahyp="http://schemas.microsoft.com/office/drawing/2018/hyperlinkcolor" val="tx"/>
                    </a:ext>
                  </a:extLst>
                </a:hlinkClick>
              </a:rPr>
              <a:t>100 Books to Read in Year 5 &amp; 6</a:t>
            </a:r>
            <a:r>
              <a:rPr lang="en-GB" dirty="0">
                <a:solidFill>
                  <a:schemeClr val="bg1"/>
                </a:solidFill>
                <a:latin typeface="Arial" panose="020B0604020202020204" pitchFamily="34" charset="0"/>
                <a:cs typeface="Arial" panose="020B0604020202020204" pitchFamily="34" charset="0"/>
              </a:rPr>
              <a:t>’ is provided. </a:t>
            </a:r>
          </a:p>
          <a:p>
            <a:pPr algn="just"/>
            <a:endParaRPr lang="en-GB" dirty="0">
              <a:solidFill>
                <a:schemeClr val="bg1"/>
              </a:solidFill>
              <a:latin typeface="Arial" panose="020B0604020202020204" pitchFamily="34" charset="0"/>
              <a:cs typeface="Arial" panose="020B0604020202020204" pitchFamily="34" charset="0"/>
            </a:endParaRPr>
          </a:p>
          <a:p>
            <a:pPr algn="just"/>
            <a:r>
              <a:rPr lang="en-GB" dirty="0">
                <a:solidFill>
                  <a:schemeClr val="bg1"/>
                </a:solidFill>
                <a:latin typeface="Arial" panose="020B0604020202020204" pitchFamily="34" charset="0"/>
                <a:cs typeface="Arial" panose="020B0604020202020204" pitchFamily="34" charset="0"/>
              </a:rPr>
              <a:t>Should parents want to share any information about their child’s </a:t>
            </a:r>
          </a:p>
          <a:p>
            <a:pPr algn="just"/>
            <a:r>
              <a:rPr lang="en-GB" dirty="0">
                <a:solidFill>
                  <a:schemeClr val="bg1"/>
                </a:solidFill>
                <a:latin typeface="Arial" panose="020B0604020202020204" pitchFamily="34" charset="0"/>
                <a:cs typeface="Arial" panose="020B0604020202020204" pitchFamily="34" charset="0"/>
              </a:rPr>
              <a:t>reading at home, they can email the class teacher via the class </a:t>
            </a:r>
          </a:p>
          <a:p>
            <a:pPr algn="just"/>
            <a:r>
              <a:rPr lang="en-GB" dirty="0">
                <a:solidFill>
                  <a:schemeClr val="bg1"/>
                </a:solidFill>
                <a:latin typeface="Arial" panose="020B0604020202020204" pitchFamily="34" charset="0"/>
                <a:cs typeface="Arial" panose="020B0604020202020204" pitchFamily="34" charset="0"/>
              </a:rPr>
              <a:t>account. </a:t>
            </a:r>
          </a:p>
        </p:txBody>
      </p:sp>
    </p:spTree>
    <p:extLst>
      <p:ext uri="{BB962C8B-B14F-4D97-AF65-F5344CB8AC3E}">
        <p14:creationId xmlns:p14="http://schemas.microsoft.com/office/powerpoint/2010/main" val="4552912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1520" y="1340768"/>
            <a:ext cx="5315400" cy="431800"/>
          </a:xfrm>
        </p:spPr>
        <p:txBody>
          <a:bodyPr/>
          <a:lstStyle/>
          <a:p>
            <a:r>
              <a:rPr lang="en-GB" sz="2000" u="sng" dirty="0"/>
              <a:t>Behaviour and Anti Bullying Posters</a:t>
            </a:r>
          </a:p>
        </p:txBody>
      </p:sp>
      <p:sp>
        <p:nvSpPr>
          <p:cNvPr id="3" name="Text Placeholder 2"/>
          <p:cNvSpPr>
            <a:spLocks noGrp="1"/>
          </p:cNvSpPr>
          <p:nvPr>
            <p:ph type="body" sz="quarter" idx="11"/>
          </p:nvPr>
        </p:nvSpPr>
        <p:spPr>
          <a:xfrm>
            <a:off x="251520" y="1772568"/>
            <a:ext cx="8640960" cy="3384525"/>
          </a:xfrm>
        </p:spPr>
        <p:txBody>
          <a:bodyPr/>
          <a:lstStyle/>
          <a:p>
            <a:r>
              <a:rPr lang="en-GB" dirty="0"/>
              <a:t>These posters have been created by the pupils for the pupils.  These posters are in line with the school’s values and are displayed and referred to throughout the school. </a:t>
            </a:r>
          </a:p>
        </p:txBody>
      </p:sp>
      <p:pic>
        <p:nvPicPr>
          <p:cNvPr id="5" name="Picture 4"/>
          <p:cNvPicPr>
            <a:picLocks noChangeAspect="1"/>
          </p:cNvPicPr>
          <p:nvPr/>
        </p:nvPicPr>
        <p:blipFill>
          <a:blip r:embed="rId2"/>
          <a:stretch>
            <a:fillRect/>
          </a:stretch>
        </p:blipFill>
        <p:spPr>
          <a:xfrm>
            <a:off x="4039849" y="2782865"/>
            <a:ext cx="2711068" cy="3851032"/>
          </a:xfrm>
          <a:prstGeom prst="rect">
            <a:avLst/>
          </a:prstGeom>
          <a:ln w="22225">
            <a:solidFill>
              <a:srgbClr val="00B0F0"/>
            </a:solidFill>
          </a:ln>
        </p:spPr>
      </p:pic>
      <p:pic>
        <p:nvPicPr>
          <p:cNvPr id="4" name="Picture 3"/>
          <p:cNvPicPr>
            <a:picLocks noChangeAspect="1"/>
          </p:cNvPicPr>
          <p:nvPr/>
        </p:nvPicPr>
        <p:blipFill>
          <a:blip r:embed="rId3"/>
          <a:stretch>
            <a:fillRect/>
          </a:stretch>
        </p:blipFill>
        <p:spPr>
          <a:xfrm>
            <a:off x="780810" y="2780927"/>
            <a:ext cx="2711069" cy="3834641"/>
          </a:xfrm>
          <a:prstGeom prst="rect">
            <a:avLst/>
          </a:prstGeom>
          <a:ln w="25400">
            <a:solidFill>
              <a:srgbClr val="AC25FF"/>
            </a:solidFill>
          </a:ln>
        </p:spPr>
      </p:pic>
    </p:spTree>
    <p:extLst>
      <p:ext uri="{BB962C8B-B14F-4D97-AF65-F5344CB8AC3E}">
        <p14:creationId xmlns:p14="http://schemas.microsoft.com/office/powerpoint/2010/main" val="8180320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923928" y="1829090"/>
            <a:ext cx="3312368" cy="4670858"/>
          </a:xfrm>
          <a:prstGeom prst="rect">
            <a:avLst/>
          </a:prstGeom>
          <a:ln w="19050">
            <a:solidFill>
              <a:srgbClr val="00B050"/>
            </a:solidFill>
          </a:ln>
        </p:spPr>
      </p:pic>
      <p:pic>
        <p:nvPicPr>
          <p:cNvPr id="5" name="Picture 4"/>
          <p:cNvPicPr>
            <a:picLocks noChangeAspect="1"/>
          </p:cNvPicPr>
          <p:nvPr/>
        </p:nvPicPr>
        <p:blipFill>
          <a:blip r:embed="rId3"/>
          <a:stretch>
            <a:fillRect/>
          </a:stretch>
        </p:blipFill>
        <p:spPr>
          <a:xfrm>
            <a:off x="323528" y="1829090"/>
            <a:ext cx="3282641" cy="4650408"/>
          </a:xfrm>
          <a:prstGeom prst="rect">
            <a:avLst/>
          </a:prstGeom>
          <a:ln w="19050">
            <a:solidFill>
              <a:srgbClr val="FFFF00"/>
            </a:solidFill>
          </a:ln>
        </p:spPr>
      </p:pic>
    </p:spTree>
    <p:extLst>
      <p:ext uri="{BB962C8B-B14F-4D97-AF65-F5344CB8AC3E}">
        <p14:creationId xmlns:p14="http://schemas.microsoft.com/office/powerpoint/2010/main" val="1146976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3842" y="1412776"/>
            <a:ext cx="8640960" cy="4752528"/>
          </a:xfrm>
        </p:spPr>
        <p:txBody>
          <a:bodyPr/>
          <a:lstStyle/>
          <a:p>
            <a:r>
              <a:rPr lang="en-GB" sz="2000" b="1" u="sng" dirty="0"/>
              <a:t>Contacting the Class Teacher</a:t>
            </a:r>
          </a:p>
          <a:p>
            <a:endParaRPr lang="en-GB" dirty="0"/>
          </a:p>
          <a:p>
            <a:r>
              <a:rPr lang="en-GB" dirty="0"/>
              <a:t>During the school year you may need to contact the class teacher.</a:t>
            </a:r>
          </a:p>
          <a:p>
            <a:r>
              <a:rPr lang="en-GB" dirty="0"/>
              <a:t>You can do this by:</a:t>
            </a:r>
          </a:p>
          <a:p>
            <a:r>
              <a:rPr lang="en-GB" dirty="0"/>
              <a:t>-   Email y5@tsp.sefton.school;</a:t>
            </a:r>
          </a:p>
          <a:p>
            <a:pPr marL="285750" indent="-285750">
              <a:buFontTx/>
              <a:buChar char="-"/>
            </a:pPr>
            <a:r>
              <a:rPr lang="en-GB" dirty="0"/>
              <a:t>Telephone call;</a:t>
            </a:r>
          </a:p>
          <a:p>
            <a:pPr marL="285750" indent="-285750">
              <a:buFontTx/>
              <a:buChar char="-"/>
            </a:pPr>
            <a:r>
              <a:rPr lang="en-GB" dirty="0"/>
              <a:t>Pre-arranged appointment only.</a:t>
            </a:r>
          </a:p>
          <a:p>
            <a:endParaRPr lang="en-GB" dirty="0"/>
          </a:p>
          <a:p>
            <a:pPr algn="just"/>
            <a:r>
              <a:rPr lang="en-GB" dirty="0"/>
              <a:t>Please kindly note, the teacher will check the class inbox each school morning at 8.30 am. A member of staff will endeavour to respond within 48 hours.</a:t>
            </a:r>
          </a:p>
          <a:p>
            <a:pPr algn="just"/>
            <a:endParaRPr lang="en-GB" dirty="0"/>
          </a:p>
          <a:p>
            <a:pPr algn="just"/>
            <a:r>
              <a:rPr lang="en-GB" dirty="0"/>
              <a:t>If there is a matter of urgency, please contact the school office as normal. </a:t>
            </a:r>
          </a:p>
          <a:p>
            <a:pPr algn="just"/>
            <a:endParaRPr lang="en-GB" dirty="0"/>
          </a:p>
          <a:p>
            <a:pPr algn="just"/>
            <a:r>
              <a:rPr lang="en-GB" dirty="0"/>
              <a:t>Class teachers are available to meet with parents </a:t>
            </a:r>
            <a:r>
              <a:rPr lang="en-GB" i="1" dirty="0"/>
              <a:t>by appointment only </a:t>
            </a:r>
          </a:p>
          <a:p>
            <a:pPr algn="just"/>
            <a:r>
              <a:rPr lang="en-GB" dirty="0"/>
              <a:t>between the hours of 8.15 am and 4.30 pm at a mutually convenient</a:t>
            </a:r>
          </a:p>
          <a:p>
            <a:pPr algn="just"/>
            <a:r>
              <a:rPr lang="en-GB" dirty="0"/>
              <a:t>and agreed time.  The School Communication Policy can be found </a:t>
            </a:r>
            <a:r>
              <a:rPr lang="en-GB" dirty="0">
                <a:solidFill>
                  <a:srgbClr val="AC25FF"/>
                </a:solidFill>
                <a:hlinkClick r:id="rId2">
                  <a:extLst>
                    <a:ext uri="{A12FA001-AC4F-418D-AE19-62706E023703}">
                      <ahyp:hlinkClr xmlns="" xmlns:ahyp="http://schemas.microsoft.com/office/drawing/2018/hyperlinkcolor" val="tx"/>
                    </a:ext>
                  </a:extLst>
                </a:hlinkClick>
              </a:rPr>
              <a:t>here</a:t>
            </a:r>
            <a:r>
              <a:rPr lang="en-GB" dirty="0"/>
              <a:t>.</a:t>
            </a:r>
          </a:p>
        </p:txBody>
      </p:sp>
    </p:spTree>
    <p:extLst>
      <p:ext uri="{BB962C8B-B14F-4D97-AF65-F5344CB8AC3E}">
        <p14:creationId xmlns:p14="http://schemas.microsoft.com/office/powerpoint/2010/main" val="29551862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07504" y="1700808"/>
            <a:ext cx="8640960" cy="4752528"/>
          </a:xfrm>
        </p:spPr>
        <p:txBody>
          <a:bodyPr/>
          <a:lstStyle/>
          <a:p>
            <a:r>
              <a:rPr lang="en-GB" sz="2000" b="1" u="sng" dirty="0"/>
              <a:t>Contacting the SENDCo</a:t>
            </a:r>
          </a:p>
          <a:p>
            <a:endParaRPr lang="en-GB" dirty="0"/>
          </a:p>
          <a:p>
            <a:pPr>
              <a:lnSpc>
                <a:spcPct val="150000"/>
              </a:lnSpc>
            </a:pPr>
            <a:r>
              <a:rPr lang="en-GB" dirty="0"/>
              <a:t>If you would like to contact Mrs Martin with a SEN related query or concern, you can contact her on the SENDCo account: </a:t>
            </a:r>
            <a:r>
              <a:rPr lang="en-GB" dirty="0">
                <a:hlinkClick r:id="rId2"/>
              </a:rPr>
              <a:t>SENDCO@tsp.sefton.school</a:t>
            </a:r>
            <a:endParaRPr lang="en-GB" dirty="0"/>
          </a:p>
          <a:p>
            <a:pPr>
              <a:lnSpc>
                <a:spcPct val="150000"/>
              </a:lnSpc>
            </a:pPr>
            <a:endParaRPr lang="en-GB" dirty="0"/>
          </a:p>
          <a:p>
            <a:pPr>
              <a:lnSpc>
                <a:spcPct val="150000"/>
              </a:lnSpc>
            </a:pPr>
            <a:r>
              <a:rPr lang="en-GB" b="1" u="sng" dirty="0"/>
              <a:t>Contacting the School Office</a:t>
            </a:r>
          </a:p>
          <a:p>
            <a:pPr>
              <a:lnSpc>
                <a:spcPct val="150000"/>
              </a:lnSpc>
            </a:pPr>
            <a:endParaRPr lang="en-GB" sz="1000" b="1" u="sng" dirty="0"/>
          </a:p>
          <a:p>
            <a:r>
              <a:rPr lang="en-GB" dirty="0"/>
              <a:t>During the school year you may need to contact the school office. </a:t>
            </a:r>
          </a:p>
          <a:p>
            <a:endParaRPr lang="en-GB" sz="1050" dirty="0"/>
          </a:p>
          <a:p>
            <a:r>
              <a:rPr lang="en-GB" dirty="0"/>
              <a:t>You can do this by:</a:t>
            </a:r>
          </a:p>
          <a:p>
            <a:endParaRPr lang="en-GB" sz="700" dirty="0"/>
          </a:p>
          <a:p>
            <a:r>
              <a:rPr lang="en-GB" dirty="0"/>
              <a:t>-   Email - </a:t>
            </a:r>
            <a:r>
              <a:rPr lang="en-GB" b="1" dirty="0" err="1"/>
              <a:t>admin@tsp.sefton.school</a:t>
            </a:r>
            <a:endParaRPr lang="en-GB" dirty="0"/>
          </a:p>
          <a:p>
            <a:pPr marL="285750" indent="-285750">
              <a:buFontTx/>
              <a:buChar char="-"/>
            </a:pPr>
            <a:endParaRPr lang="en-GB" sz="1000" dirty="0"/>
          </a:p>
          <a:p>
            <a:pPr marL="285750" indent="-285750">
              <a:buFontTx/>
              <a:buChar char="-"/>
            </a:pPr>
            <a:r>
              <a:rPr lang="en-GB" dirty="0"/>
              <a:t>Telephone – </a:t>
            </a:r>
            <a:r>
              <a:rPr lang="en-GB" b="1" dirty="0"/>
              <a:t>01704 876391</a:t>
            </a:r>
            <a:r>
              <a:rPr lang="en-GB" dirty="0"/>
              <a:t> </a:t>
            </a:r>
          </a:p>
          <a:p>
            <a:pPr>
              <a:lnSpc>
                <a:spcPct val="150000"/>
              </a:lnSpc>
            </a:pPr>
            <a:endParaRPr lang="en-GB" dirty="0"/>
          </a:p>
          <a:p>
            <a:endParaRPr lang="en-GB" dirty="0"/>
          </a:p>
        </p:txBody>
      </p:sp>
    </p:spTree>
    <p:extLst>
      <p:ext uri="{BB962C8B-B14F-4D97-AF65-F5344CB8AC3E}">
        <p14:creationId xmlns:p14="http://schemas.microsoft.com/office/powerpoint/2010/main" val="21635776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07504" y="1556792"/>
            <a:ext cx="8640960" cy="4752528"/>
          </a:xfrm>
        </p:spPr>
        <p:txBody>
          <a:bodyPr/>
          <a:lstStyle/>
          <a:p>
            <a:r>
              <a:rPr lang="en-GB" sz="2000" b="1" u="sng" dirty="0"/>
              <a:t>Safeguarding</a:t>
            </a:r>
          </a:p>
          <a:p>
            <a:endParaRPr lang="en-GB" sz="1000" dirty="0"/>
          </a:p>
          <a:p>
            <a:pPr>
              <a:lnSpc>
                <a:spcPct val="150000"/>
              </a:lnSpc>
            </a:pPr>
            <a:r>
              <a:rPr lang="en-GB" dirty="0"/>
              <a:t>If you have a safeguarding concern, you can contact Mrs Pringle or a member of the Safeguarding Team: Mrs Martin (Deputy HT) or Mrs S Bevin and Mrs J Molloy (Early Year Leads/Senior Teachers). </a:t>
            </a:r>
          </a:p>
          <a:p>
            <a:pPr>
              <a:lnSpc>
                <a:spcPct val="150000"/>
              </a:lnSpc>
            </a:pPr>
            <a:endParaRPr lang="en-GB" dirty="0"/>
          </a:p>
          <a:p>
            <a:pPr>
              <a:lnSpc>
                <a:spcPct val="150000"/>
              </a:lnSpc>
            </a:pPr>
            <a:r>
              <a:rPr lang="en-GB" dirty="0"/>
              <a:t>Alternatively you can make a direct referral to Sefton Council by calling 0345 1400845 (8am - 6pm)  or by contacting the emergency duty team on 0151 934 355 for urgent advice outside of office hours.  Further information can be found </a:t>
            </a:r>
            <a:r>
              <a:rPr lang="en-GB" dirty="0">
                <a:hlinkClick r:id="rId2"/>
              </a:rPr>
              <a:t>here</a:t>
            </a:r>
            <a:r>
              <a:rPr lang="en-GB" dirty="0"/>
              <a:t> on the school website.</a:t>
            </a:r>
          </a:p>
        </p:txBody>
      </p:sp>
    </p:spTree>
    <p:extLst>
      <p:ext uri="{BB962C8B-B14F-4D97-AF65-F5344CB8AC3E}">
        <p14:creationId xmlns:p14="http://schemas.microsoft.com/office/powerpoint/2010/main" val="26407452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5972" y="1484784"/>
            <a:ext cx="9005762" cy="4752528"/>
          </a:xfrm>
        </p:spPr>
        <p:txBody>
          <a:bodyPr/>
          <a:lstStyle/>
          <a:p>
            <a:r>
              <a:rPr lang="en-GB" sz="2000" b="1" u="sng" dirty="0"/>
              <a:t>Home School Agreement </a:t>
            </a:r>
          </a:p>
          <a:p>
            <a:endParaRPr lang="en-GB" sz="1000" dirty="0"/>
          </a:p>
          <a:p>
            <a:pPr>
              <a:lnSpc>
                <a:spcPct val="150000"/>
              </a:lnSpc>
            </a:pPr>
            <a:r>
              <a:rPr lang="en-GB" dirty="0"/>
              <a:t>The </a:t>
            </a:r>
            <a:r>
              <a:rPr lang="en-GB" dirty="0">
                <a:solidFill>
                  <a:srgbClr val="FFFF00"/>
                </a:solidFill>
                <a:hlinkClick r:id="rId2">
                  <a:extLst>
                    <a:ext uri="{A12FA001-AC4F-418D-AE19-62706E023703}">
                      <ahyp:hlinkClr xmlns="" xmlns:ahyp="http://schemas.microsoft.com/office/drawing/2018/hyperlinkcolor" val="tx"/>
                    </a:ext>
                  </a:extLst>
                </a:hlinkClick>
              </a:rPr>
              <a:t>Home School Agreement </a:t>
            </a:r>
            <a:r>
              <a:rPr lang="en-GB" dirty="0">
                <a:solidFill>
                  <a:srgbClr val="FFFF00"/>
                </a:solidFill>
              </a:rPr>
              <a:t> </a:t>
            </a:r>
            <a:r>
              <a:rPr lang="en-GB" dirty="0"/>
              <a:t>for September 2024 can be found </a:t>
            </a:r>
            <a:r>
              <a:rPr lang="en-GB" dirty="0">
                <a:solidFill>
                  <a:srgbClr val="FD29FF"/>
                </a:solidFill>
                <a:hlinkClick r:id="rId3">
                  <a:extLst>
                    <a:ext uri="{A12FA001-AC4F-418D-AE19-62706E023703}">
                      <ahyp:hlinkClr xmlns="" xmlns:ahyp="http://schemas.microsoft.com/office/drawing/2018/hyperlinkcolor" val="tx"/>
                    </a:ext>
                  </a:extLst>
                </a:hlinkClick>
              </a:rPr>
              <a:t>here</a:t>
            </a:r>
            <a:r>
              <a:rPr lang="en-GB" dirty="0"/>
              <a:t>, which explains:</a:t>
            </a:r>
          </a:p>
          <a:p>
            <a:pPr marL="285750" indent="-285750">
              <a:lnSpc>
                <a:spcPct val="150000"/>
              </a:lnSpc>
              <a:buFont typeface="Arial" panose="020B0604020202020204" pitchFamily="34" charset="0"/>
              <a:buChar char="•"/>
            </a:pPr>
            <a:r>
              <a:rPr lang="en-GB" dirty="0"/>
              <a:t>the school’s aims;</a:t>
            </a:r>
          </a:p>
          <a:p>
            <a:pPr marL="285750" indent="-285750">
              <a:lnSpc>
                <a:spcPct val="150000"/>
              </a:lnSpc>
              <a:buFont typeface="Arial" panose="020B0604020202020204" pitchFamily="34" charset="0"/>
              <a:buChar char="•"/>
            </a:pPr>
            <a:r>
              <a:rPr lang="en-GB" dirty="0"/>
              <a:t>the school’s responsibilities towards its pupils;</a:t>
            </a:r>
          </a:p>
          <a:p>
            <a:pPr marL="285750" indent="-285750">
              <a:lnSpc>
                <a:spcPct val="150000"/>
              </a:lnSpc>
              <a:buFont typeface="Arial" panose="020B0604020202020204" pitchFamily="34" charset="0"/>
              <a:buChar char="•"/>
            </a:pPr>
            <a:r>
              <a:rPr lang="en-GB" dirty="0"/>
              <a:t>the responsibility of each pupil’s parents; </a:t>
            </a:r>
          </a:p>
          <a:p>
            <a:pPr marL="285750" indent="-285750">
              <a:lnSpc>
                <a:spcPct val="150000"/>
              </a:lnSpc>
              <a:buFont typeface="Arial" panose="020B0604020202020204" pitchFamily="34" charset="0"/>
              <a:buChar char="•"/>
            </a:pPr>
            <a:r>
              <a:rPr lang="en-GB" dirty="0"/>
              <a:t>what the school expects of its pupils. </a:t>
            </a:r>
          </a:p>
          <a:p>
            <a:pPr>
              <a:lnSpc>
                <a:spcPct val="150000"/>
              </a:lnSpc>
            </a:pPr>
            <a:endParaRPr lang="en-GB" sz="400" dirty="0"/>
          </a:p>
          <a:p>
            <a:pPr>
              <a:lnSpc>
                <a:spcPct val="150000"/>
              </a:lnSpc>
            </a:pPr>
            <a:endParaRPr lang="en-GB" sz="1000" dirty="0"/>
          </a:p>
          <a:p>
            <a:r>
              <a:rPr lang="en-GB" dirty="0"/>
              <a:t>This simple agreement between the school, parent and pupil outlines effective ways in which we can agree to work together to foster and maintain respectful and proactive relationships as your child moves through school.</a:t>
            </a:r>
          </a:p>
          <a:p>
            <a:endParaRPr lang="en-GB" dirty="0"/>
          </a:p>
        </p:txBody>
      </p:sp>
    </p:spTree>
    <p:extLst>
      <p:ext uri="{BB962C8B-B14F-4D97-AF65-F5344CB8AC3E}">
        <p14:creationId xmlns:p14="http://schemas.microsoft.com/office/powerpoint/2010/main" val="4154715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51520" y="1232756"/>
            <a:ext cx="8640960" cy="4392488"/>
          </a:xfrm>
        </p:spPr>
        <p:txBody>
          <a:bodyPr/>
          <a:lstStyle/>
          <a:p>
            <a:r>
              <a:rPr lang="en-GB" sz="2000" b="1" u="sng" dirty="0"/>
              <a:t>The School Day:</a:t>
            </a:r>
          </a:p>
          <a:p>
            <a:endParaRPr lang="en-GB" b="1" u="sng" dirty="0"/>
          </a:p>
          <a:p>
            <a:r>
              <a:rPr lang="en-GB" dirty="0"/>
              <a:t>School starts promptly each morning at 8.50 am. However, the Year 5 classroom - situated next door to Year 6 classroom - will be open from 8.40 am.</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r>
              <a:rPr lang="en-GB" dirty="0"/>
              <a:t>During this time, children in </a:t>
            </a:r>
            <a:r>
              <a:rPr lang="en-GB"/>
              <a:t>Year 5 </a:t>
            </a:r>
            <a:r>
              <a:rPr lang="en-GB" dirty="0"/>
              <a:t>will complete ‘4-a-day’ calculations </a:t>
            </a:r>
          </a:p>
          <a:p>
            <a:r>
              <a:rPr lang="en-GB" dirty="0"/>
              <a:t>which impacts positively on children’s arithmetic skills. Therefore, it is</a:t>
            </a:r>
          </a:p>
          <a:p>
            <a:r>
              <a:rPr lang="en-GB" dirty="0"/>
              <a:t>advised that children are in school as early as possible.</a:t>
            </a:r>
          </a:p>
          <a:p>
            <a:endParaRPr lang="en-GB" dirty="0"/>
          </a:p>
          <a:p>
            <a:endParaRPr lang="en-GB" dirty="0"/>
          </a:p>
          <a:p>
            <a:endParaRPr lang="en-GB" dirty="0"/>
          </a:p>
          <a:p>
            <a:endParaRPr lang="en-GB" dirty="0"/>
          </a:p>
          <a:p>
            <a:endParaRPr lang="en-GB" dirty="0"/>
          </a:p>
        </p:txBody>
      </p:sp>
      <p:pic>
        <p:nvPicPr>
          <p:cNvPr id="5" name="Picture 4">
            <a:extLst>
              <a:ext uri="{FF2B5EF4-FFF2-40B4-BE49-F238E27FC236}">
                <a16:creationId xmlns:a16="http://schemas.microsoft.com/office/drawing/2014/main" id="{00005016-AD5F-45A4-AC2B-E727F433EBDC}"/>
              </a:ext>
            </a:extLst>
          </p:cNvPr>
          <p:cNvPicPr>
            <a:picLocks noChangeAspect="1"/>
          </p:cNvPicPr>
          <p:nvPr/>
        </p:nvPicPr>
        <p:blipFill>
          <a:blip r:embed="rId2"/>
          <a:stretch>
            <a:fillRect/>
          </a:stretch>
        </p:blipFill>
        <p:spPr>
          <a:xfrm>
            <a:off x="2339752" y="2636912"/>
            <a:ext cx="4048095" cy="2481287"/>
          </a:xfrm>
          <a:prstGeom prst="rect">
            <a:avLst/>
          </a:prstGeom>
        </p:spPr>
      </p:pic>
    </p:spTree>
    <p:extLst>
      <p:ext uri="{BB962C8B-B14F-4D97-AF65-F5344CB8AC3E}">
        <p14:creationId xmlns:p14="http://schemas.microsoft.com/office/powerpoint/2010/main" val="27252683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51520" y="1988840"/>
            <a:ext cx="8640960" cy="3384525"/>
          </a:xfrm>
        </p:spPr>
        <p:txBody>
          <a:bodyPr/>
          <a:lstStyle/>
          <a:p>
            <a:pPr algn="just"/>
            <a:r>
              <a:rPr lang="en-GB" sz="2000" b="1" u="sng" dirty="0"/>
              <a:t>Weekly Updates</a:t>
            </a:r>
          </a:p>
          <a:p>
            <a:pPr algn="just"/>
            <a:endParaRPr lang="en-GB" dirty="0"/>
          </a:p>
          <a:p>
            <a:pPr fontAlgn="base"/>
            <a:r>
              <a:rPr lang="en-US" dirty="0"/>
              <a:t>The Year </a:t>
            </a:r>
            <a:r>
              <a:rPr lang="en-US" dirty="0" smtClean="0"/>
              <a:t>5 </a:t>
            </a:r>
            <a:r>
              <a:rPr lang="en-GB" dirty="0">
                <a:solidFill>
                  <a:srgbClr val="FFFF00"/>
                </a:solidFill>
                <a:hlinkClick r:id="rId2"/>
              </a:rPr>
              <a:t>class blog </a:t>
            </a:r>
            <a:r>
              <a:rPr lang="en-US" dirty="0"/>
              <a:t> will be updated at the start and end of each half term.</a:t>
            </a:r>
          </a:p>
          <a:p>
            <a:pPr fontAlgn="base"/>
            <a:endParaRPr lang="en-US" dirty="0"/>
          </a:p>
          <a:p>
            <a:pPr fontAlgn="base"/>
            <a:r>
              <a:rPr lang="en-GB" dirty="0" smtClean="0"/>
              <a:t>We </a:t>
            </a:r>
            <a:r>
              <a:rPr lang="en-GB" dirty="0"/>
              <a:t>also use Twitter to celebrate learning. Please follow your child’s class for updates:</a:t>
            </a:r>
          </a:p>
          <a:p>
            <a:pPr algn="just"/>
            <a:endParaRPr lang="en-GB" sz="800" b="1" dirty="0">
              <a:solidFill>
                <a:srgbClr val="00B0F0"/>
              </a:solidFill>
            </a:endParaRPr>
          </a:p>
          <a:p>
            <a:pPr algn="just"/>
            <a:r>
              <a:rPr lang="en-GB" b="1" i="1" dirty="0">
                <a:solidFill>
                  <a:srgbClr val="00B050"/>
                </a:solidFill>
                <a:hlinkClick r:id="rId3">
                  <a:extLst>
                    <a:ext uri="{A12FA001-AC4F-418D-AE19-62706E023703}">
                      <ahyp:hlinkClr xmlns="" xmlns:ahyp="http://schemas.microsoft.com/office/drawing/2018/hyperlinkcolor" val="tx"/>
                    </a:ext>
                  </a:extLst>
                </a:hlinkClick>
              </a:rPr>
              <a:t>@Year5TSP</a:t>
            </a:r>
            <a:endParaRPr lang="en-GB" b="1" i="1" dirty="0">
              <a:solidFill>
                <a:srgbClr val="00B050"/>
              </a:solidFill>
            </a:endParaRP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23364859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07504" y="1484784"/>
            <a:ext cx="8640960" cy="3744565"/>
          </a:xfrm>
        </p:spPr>
        <p:txBody>
          <a:bodyPr/>
          <a:lstStyle/>
          <a:p>
            <a:r>
              <a:rPr lang="en-GB" sz="2000" b="1" u="sng" dirty="0"/>
              <a:t>Important Dates for Year 5</a:t>
            </a:r>
          </a:p>
          <a:p>
            <a:endParaRPr lang="en-GB" i="1" dirty="0"/>
          </a:p>
          <a:p>
            <a:r>
              <a:rPr lang="en-GB" b="1" dirty="0"/>
              <a:t>Monday 19</a:t>
            </a:r>
            <a:r>
              <a:rPr lang="en-GB" b="1" baseline="30000" dirty="0"/>
              <a:t>th</a:t>
            </a:r>
            <a:r>
              <a:rPr lang="en-GB" b="1" dirty="0"/>
              <a:t> May – Friday 23</a:t>
            </a:r>
            <a:r>
              <a:rPr lang="en-GB" b="1" baseline="30000" dirty="0"/>
              <a:t>rd</a:t>
            </a:r>
            <a:r>
              <a:rPr lang="en-GB" b="1" dirty="0"/>
              <a:t> May 2025</a:t>
            </a:r>
          </a:p>
          <a:p>
            <a:r>
              <a:rPr lang="en-GB" dirty="0"/>
              <a:t>‘Relationships &amp; Sex Education’ Week</a:t>
            </a:r>
          </a:p>
          <a:p>
            <a:endParaRPr lang="en-GB" dirty="0"/>
          </a:p>
          <a:p>
            <a:endParaRPr lang="en-GB" b="1" u="sng" dirty="0"/>
          </a:p>
        </p:txBody>
      </p:sp>
    </p:spTree>
    <p:extLst>
      <p:ext uri="{BB962C8B-B14F-4D97-AF65-F5344CB8AC3E}">
        <p14:creationId xmlns:p14="http://schemas.microsoft.com/office/powerpoint/2010/main" val="11426975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51520" y="1772816"/>
            <a:ext cx="8640960" cy="4392488"/>
          </a:xfrm>
        </p:spPr>
        <p:txBody>
          <a:bodyPr/>
          <a:lstStyle/>
          <a:p>
            <a:r>
              <a:rPr lang="en-GB" sz="2000" b="1" u="sng" dirty="0"/>
              <a:t>The School Day</a:t>
            </a:r>
            <a:endParaRPr lang="en-GB" b="1" u="sng" dirty="0"/>
          </a:p>
          <a:p>
            <a:endParaRPr lang="en-GB" dirty="0"/>
          </a:p>
          <a:p>
            <a:r>
              <a:rPr lang="en-GB" dirty="0"/>
              <a:t>The school day will finish at 3:05pm and children should be collected </a:t>
            </a:r>
            <a:r>
              <a:rPr lang="en-GB" b="1" dirty="0"/>
              <a:t>promptly</a:t>
            </a:r>
            <a:r>
              <a:rPr lang="en-GB" dirty="0"/>
              <a:t> from outside the Year 5 classroom at this time, unless they are attending Clubhouse or an extracurricular club.</a:t>
            </a:r>
          </a:p>
          <a:p>
            <a:endParaRPr lang="en-GB" dirty="0"/>
          </a:p>
          <a:p>
            <a:r>
              <a:rPr lang="en-US" dirty="0" smtClean="0"/>
              <a:t>If </a:t>
            </a:r>
            <a:r>
              <a:rPr lang="en-US" dirty="0"/>
              <a:t>your child has any alternative collection arrangements, please inform the school office: </a:t>
            </a:r>
            <a:r>
              <a:rPr lang="en-US" dirty="0" err="1"/>
              <a:t>admin@tsp.sefton.school</a:t>
            </a:r>
            <a:r>
              <a:rPr lang="en-US" dirty="0"/>
              <a:t> and </a:t>
            </a:r>
            <a:r>
              <a:rPr lang="en-US" dirty="0" err="1" smtClean="0"/>
              <a:t>Mr</a:t>
            </a:r>
            <a:r>
              <a:rPr lang="en-US" dirty="0" smtClean="0"/>
              <a:t> McCabe </a:t>
            </a:r>
            <a:r>
              <a:rPr lang="en-US" dirty="0"/>
              <a:t>via the </a:t>
            </a:r>
            <a:r>
              <a:rPr lang="en-US" dirty="0" smtClean="0"/>
              <a:t>Y5 </a:t>
            </a:r>
            <a:r>
              <a:rPr lang="en-US" dirty="0"/>
              <a:t>email account:  </a:t>
            </a:r>
            <a:r>
              <a:rPr lang="en-US" dirty="0" smtClean="0"/>
              <a:t>y5@tsp.sefton.school</a:t>
            </a:r>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37293707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51520" y="1196752"/>
            <a:ext cx="8640960" cy="4068452"/>
          </a:xfrm>
        </p:spPr>
        <p:txBody>
          <a:bodyPr/>
          <a:lstStyle/>
          <a:p>
            <a:r>
              <a:rPr lang="en-GB" sz="2000" b="1" u="sng" dirty="0"/>
              <a:t>Break times &amp; Snacks:</a:t>
            </a:r>
          </a:p>
          <a:p>
            <a:endParaRPr lang="en-GB" sz="1050" b="1" u="sng" dirty="0"/>
          </a:p>
          <a:p>
            <a:r>
              <a:rPr lang="en-GB" dirty="0"/>
              <a:t>The children will spend break times and lunch times on the Key Stage 2 playground and field (weather depending) pictured below.</a:t>
            </a:r>
          </a:p>
          <a:p>
            <a:endParaRPr lang="en-GB" dirty="0"/>
          </a:p>
          <a:p>
            <a:endParaRPr lang="en-GB" dirty="0"/>
          </a:p>
          <a:p>
            <a:endParaRPr lang="en-GB" dirty="0"/>
          </a:p>
          <a:p>
            <a:endParaRPr lang="en-GB" dirty="0"/>
          </a:p>
          <a:p>
            <a:endParaRPr lang="en-GB" dirty="0"/>
          </a:p>
          <a:p>
            <a:endParaRPr lang="en-GB" dirty="0"/>
          </a:p>
          <a:p>
            <a:endParaRPr lang="en-GB" dirty="0"/>
          </a:p>
          <a:p>
            <a:endParaRPr lang="en-GB" sz="1050" dirty="0"/>
          </a:p>
          <a:p>
            <a:endParaRPr lang="en-GB" sz="1050" dirty="0"/>
          </a:p>
          <a:p>
            <a:r>
              <a:rPr lang="en-GB" dirty="0"/>
              <a:t>Children are encouraged to bring a healthy snack and a bottle of </a:t>
            </a:r>
          </a:p>
          <a:p>
            <a:r>
              <a:rPr lang="en-GB" dirty="0"/>
              <a:t>water (ideally reusable) to school. As we promote healthy schools, </a:t>
            </a:r>
          </a:p>
          <a:p>
            <a:r>
              <a:rPr lang="en-GB" dirty="0"/>
              <a:t>children only eat healthy snacks at morning break-time and not </a:t>
            </a:r>
          </a:p>
          <a:p>
            <a:r>
              <a:rPr lang="en-GB" dirty="0"/>
              <a:t>chocolate based snacks, crisps or similar. Fruit, yogurt, dried fruits </a:t>
            </a:r>
          </a:p>
          <a:p>
            <a:r>
              <a:rPr lang="en-GB" dirty="0"/>
              <a:t>and other healthy snacks </a:t>
            </a:r>
            <a:r>
              <a:rPr lang="en-GB" b="1" u="sng" dirty="0"/>
              <a:t>only</a:t>
            </a:r>
            <a:r>
              <a:rPr lang="en-GB" dirty="0"/>
              <a:t> are permitted. </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pic>
        <p:nvPicPr>
          <p:cNvPr id="5" name="Picture 4" descr="A picture containing outdoor, tree, road, sky&#10;&#10;Description automatically generated">
            <a:extLst>
              <a:ext uri="{FF2B5EF4-FFF2-40B4-BE49-F238E27FC236}">
                <a16:creationId xmlns:a16="http://schemas.microsoft.com/office/drawing/2014/main" id="{A521FED9-0F22-0E3F-E1DF-318C89CD22FC}"/>
              </a:ext>
            </a:extLst>
          </p:cNvPr>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Effect>
                      <a14:colorTemperature colorTemp="7200"/>
                    </a14:imgEffect>
                  </a14:imgLayer>
                </a14:imgProps>
              </a:ext>
              <a:ext uri="{28A0092B-C50C-407E-A947-70E740481C1C}">
                <a14:useLocalDpi xmlns:a14="http://schemas.microsoft.com/office/drawing/2010/main" val="0"/>
              </a:ext>
            </a:extLst>
          </a:blip>
          <a:srcRect/>
          <a:stretch>
            <a:fillRect/>
          </a:stretch>
        </p:blipFill>
        <p:spPr bwMode="auto">
          <a:xfrm>
            <a:off x="539552" y="2564904"/>
            <a:ext cx="3899925" cy="22545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a:extLst>
              <a:ext uri="{FF2B5EF4-FFF2-40B4-BE49-F238E27FC236}">
                <a16:creationId xmlns:a16="http://schemas.microsoft.com/office/drawing/2014/main" id="{60345DE5-7A69-F51B-AC0F-3E9F0AF35E8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01365" y="2564904"/>
            <a:ext cx="3873242" cy="22545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26138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51520" y="1628800"/>
            <a:ext cx="8136904" cy="4392488"/>
          </a:xfrm>
        </p:spPr>
        <p:txBody>
          <a:bodyPr/>
          <a:lstStyle/>
          <a:p>
            <a:r>
              <a:rPr lang="en-GB" sz="2000" b="1" u="sng" dirty="0"/>
              <a:t>Mobile Phones:</a:t>
            </a:r>
          </a:p>
          <a:p>
            <a:endParaRPr lang="en-GB" b="1" u="sng" dirty="0"/>
          </a:p>
          <a:p>
            <a:r>
              <a:rPr lang="en-GB" dirty="0"/>
              <a:t>The use of mobile phones in school is strongly discouraged, as is the use of any other devices that allow for private communication</a:t>
            </a:r>
            <a:r>
              <a:rPr lang="en-GB" b="1" dirty="0"/>
              <a:t>, such as Smartphone watches</a:t>
            </a:r>
            <a:r>
              <a:rPr lang="en-GB" dirty="0"/>
              <a:t>.  The school cannot take responsibility for loss or damage to such devices.  </a:t>
            </a:r>
          </a:p>
          <a:p>
            <a:endParaRPr lang="en-GB" dirty="0"/>
          </a:p>
          <a:p>
            <a:r>
              <a:rPr lang="en-GB" dirty="0"/>
              <a:t>However, it is recognised that some pupils do require such devices for their journeys to and from school. Therefore, a letter with further information will be sent to all families at the start of the academic year. </a:t>
            </a:r>
          </a:p>
          <a:p>
            <a:endParaRPr lang="en-GB" dirty="0"/>
          </a:p>
          <a:p>
            <a:r>
              <a:rPr lang="en-GB" dirty="0"/>
              <a:t>If you give permission for your child to bring their phone or Smartphone watch into school - once you have read the terms of agreement – you will need to inform Mr McCabe via the Y5 email address. </a:t>
            </a:r>
          </a:p>
          <a:p>
            <a:endParaRPr lang="en-GB" i="1" dirty="0"/>
          </a:p>
          <a:p>
            <a:endParaRPr lang="en-GB" i="1" dirty="0"/>
          </a:p>
          <a:p>
            <a:endParaRPr lang="en-GB" dirty="0"/>
          </a:p>
          <a:p>
            <a:endParaRPr lang="en-GB" dirty="0"/>
          </a:p>
          <a:p>
            <a:endParaRPr lang="en-GB" dirty="0"/>
          </a:p>
        </p:txBody>
      </p:sp>
    </p:spTree>
    <p:extLst>
      <p:ext uri="{BB962C8B-B14F-4D97-AF65-F5344CB8AC3E}">
        <p14:creationId xmlns:p14="http://schemas.microsoft.com/office/powerpoint/2010/main" val="2377314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51520" y="1628800"/>
            <a:ext cx="8136904" cy="4392488"/>
          </a:xfrm>
        </p:spPr>
        <p:txBody>
          <a:bodyPr/>
          <a:lstStyle/>
          <a:p>
            <a:r>
              <a:rPr lang="en-GB" sz="2000" b="1" u="sng" dirty="0"/>
              <a:t>Leave of Absence:</a:t>
            </a:r>
          </a:p>
          <a:p>
            <a:endParaRPr lang="en-GB" b="1" u="sng" dirty="0"/>
          </a:p>
          <a:p>
            <a:pPr algn="just"/>
            <a:r>
              <a:rPr lang="en-GB" dirty="0"/>
              <a:t>Children are in school for 190 days. This means there are 175 days for holidays etc. The school no longer has holiday forms in operation. Only applications for exceptional leave should be given to the school. </a:t>
            </a:r>
          </a:p>
          <a:p>
            <a:endParaRPr lang="en-GB" dirty="0"/>
          </a:p>
          <a:p>
            <a:pPr algn="just"/>
            <a:r>
              <a:rPr lang="en-GB" dirty="0"/>
              <a:t>Any child whose absence has been unauthorised for longer than 4.5 days may result in a fine for the parents. This is the Department for Education's policy which the school </a:t>
            </a:r>
            <a:r>
              <a:rPr lang="en-GB" b="1" u="sng" dirty="0"/>
              <a:t>must</a:t>
            </a:r>
            <a:r>
              <a:rPr lang="en-GB" dirty="0"/>
              <a:t> adhere to. Ofsted will also ensure the school complies with this.</a:t>
            </a:r>
          </a:p>
          <a:p>
            <a:endParaRPr lang="en-GB" dirty="0"/>
          </a:p>
          <a:p>
            <a:endParaRPr lang="en-GB" dirty="0"/>
          </a:p>
          <a:p>
            <a:endParaRPr lang="en-GB" dirty="0"/>
          </a:p>
          <a:p>
            <a:endParaRPr lang="en-GB" dirty="0"/>
          </a:p>
          <a:p>
            <a:endParaRPr lang="en-GB" dirty="0"/>
          </a:p>
          <a:p>
            <a:endParaRPr lang="en-GB" i="1" dirty="0"/>
          </a:p>
          <a:p>
            <a:endParaRPr lang="en-GB" i="1" dirty="0"/>
          </a:p>
          <a:p>
            <a:endParaRPr lang="en-GB" dirty="0"/>
          </a:p>
          <a:p>
            <a:endParaRPr lang="en-GB" dirty="0"/>
          </a:p>
          <a:p>
            <a:endParaRPr lang="en-GB" dirty="0"/>
          </a:p>
        </p:txBody>
      </p:sp>
    </p:spTree>
    <p:extLst>
      <p:ext uri="{BB962C8B-B14F-4D97-AF65-F5344CB8AC3E}">
        <p14:creationId xmlns:p14="http://schemas.microsoft.com/office/powerpoint/2010/main" val="2629635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51520" y="1556792"/>
            <a:ext cx="8136904" cy="4392488"/>
          </a:xfrm>
        </p:spPr>
        <p:txBody>
          <a:bodyPr/>
          <a:lstStyle/>
          <a:p>
            <a:r>
              <a:rPr lang="en-GB" sz="2000" b="1" u="sng" dirty="0"/>
              <a:t>Attendance:</a:t>
            </a:r>
          </a:p>
          <a:p>
            <a:endParaRPr lang="en-GB" b="1" u="sng" dirty="0"/>
          </a:p>
          <a:p>
            <a:r>
              <a:rPr lang="en-GB" dirty="0"/>
              <a:t>Attendance of 95% for the year equals 10 days that your child has been absent, that is 2 full school weeks of your child’s learning missed for that year. </a:t>
            </a:r>
          </a:p>
          <a:p>
            <a:r>
              <a:rPr lang="en-GB" dirty="0"/>
              <a:t>Attendance of 90% for the year equals 19 days that your child has been absent, that is almost 4 school weeks missed. </a:t>
            </a:r>
          </a:p>
          <a:p>
            <a:r>
              <a:rPr lang="en-GB" dirty="0"/>
              <a:t>Attendance of 85% for the year equals 29 days that your child has been absent per, that is almost 6 school weeks missed. </a:t>
            </a:r>
          </a:p>
          <a:p>
            <a:endParaRPr lang="en-GB" dirty="0"/>
          </a:p>
          <a:p>
            <a:r>
              <a:rPr lang="en-GB" sz="2000" b="1" u="sng" dirty="0"/>
              <a:t>Punctuality matters:</a:t>
            </a:r>
          </a:p>
          <a:p>
            <a:endParaRPr lang="en-GB" dirty="0"/>
          </a:p>
          <a:p>
            <a:r>
              <a:rPr lang="en-GB" dirty="0"/>
              <a:t>Being frequently late for school adds up to lost learning:</a:t>
            </a:r>
          </a:p>
          <a:p>
            <a:r>
              <a:rPr lang="en-GB" dirty="0"/>
              <a:t>Arriving 5 minutes late every day adds up to over 3 days lost each year;</a:t>
            </a:r>
          </a:p>
          <a:p>
            <a:r>
              <a:rPr lang="en-GB" dirty="0"/>
              <a:t>Arriving 15 minutes late every day adds up to 2 weeks absence a year;</a:t>
            </a:r>
          </a:p>
          <a:p>
            <a:r>
              <a:rPr lang="en-GB" dirty="0"/>
              <a:t>Arriving 30 minutes late every adds up to 19 days absence a year. </a:t>
            </a:r>
          </a:p>
          <a:p>
            <a:endParaRPr lang="en-GB" dirty="0"/>
          </a:p>
          <a:p>
            <a:endParaRPr lang="en-GB" dirty="0"/>
          </a:p>
          <a:p>
            <a:endParaRPr lang="en-GB" dirty="0"/>
          </a:p>
          <a:p>
            <a:endParaRPr lang="en-GB" dirty="0"/>
          </a:p>
          <a:p>
            <a:endParaRPr lang="en-GB" dirty="0"/>
          </a:p>
          <a:p>
            <a:endParaRPr lang="en-GB" i="1" dirty="0"/>
          </a:p>
          <a:p>
            <a:endParaRPr lang="en-GB" i="1" dirty="0"/>
          </a:p>
          <a:p>
            <a:endParaRPr lang="en-GB" dirty="0"/>
          </a:p>
          <a:p>
            <a:endParaRPr lang="en-GB" dirty="0"/>
          </a:p>
          <a:p>
            <a:endParaRPr lang="en-GB" dirty="0"/>
          </a:p>
        </p:txBody>
      </p:sp>
    </p:spTree>
    <p:extLst>
      <p:ext uri="{BB962C8B-B14F-4D97-AF65-F5344CB8AC3E}">
        <p14:creationId xmlns:p14="http://schemas.microsoft.com/office/powerpoint/2010/main" val="16506845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51520" y="1628801"/>
            <a:ext cx="8640960" cy="720079"/>
          </a:xfrm>
        </p:spPr>
        <p:txBody>
          <a:bodyPr/>
          <a:lstStyle/>
          <a:p>
            <a:pPr algn="just"/>
            <a:r>
              <a:rPr lang="en-GB" sz="2000" b="1" u="sng" dirty="0"/>
              <a:t>Uniform</a:t>
            </a:r>
          </a:p>
          <a:p>
            <a:pPr algn="just"/>
            <a:endParaRPr lang="en-GB" sz="2000" dirty="0"/>
          </a:p>
          <a:p>
            <a:pPr algn="just"/>
            <a:r>
              <a:rPr lang="en-GB" dirty="0"/>
              <a:t>All children should wear the correct school uniform. This includes the school’s indoor and outdoor PE kit. All uniform should be labelled. </a:t>
            </a:r>
          </a:p>
          <a:p>
            <a:pPr algn="just"/>
            <a:endParaRPr lang="en-GB" dirty="0"/>
          </a:p>
          <a:p>
            <a:pPr algn="just"/>
            <a:r>
              <a:rPr lang="en-GB" dirty="0"/>
              <a:t>Please note, as per policy: children must wear a charcoal grey jumper/cardigan and the school’s charcoal jogging suit with school logo that can only be purchased from </a:t>
            </a:r>
            <a:r>
              <a:rPr lang="en-GB" dirty="0" err="1"/>
              <a:t>Whittakers</a:t>
            </a:r>
            <a:r>
              <a:rPr lang="en-GB" dirty="0"/>
              <a:t>, Southport or from Team TSP’s pre-loved uniform shop. Wearing school uniform forms part of the school’s safeguarding procedures so it is important that all our families abide to this. </a:t>
            </a:r>
          </a:p>
          <a:p>
            <a:pPr algn="just"/>
            <a:endParaRPr lang="en-GB" dirty="0"/>
          </a:p>
          <a:p>
            <a:pPr algn="just"/>
            <a:r>
              <a:rPr lang="en-GB" dirty="0"/>
              <a:t>Parents should always consult with school if a modification to the school’s uniform is required for their child’s needs.</a:t>
            </a:r>
          </a:p>
          <a:p>
            <a:pPr algn="just"/>
            <a:endParaRPr lang="en-GB" dirty="0"/>
          </a:p>
          <a:p>
            <a:pPr algn="just"/>
            <a:r>
              <a:rPr lang="en-GB" dirty="0"/>
              <a:t>For further information regarding the school’s uniform,</a:t>
            </a:r>
          </a:p>
          <a:p>
            <a:pPr algn="just"/>
            <a:r>
              <a:rPr lang="en-GB" dirty="0">
                <a:solidFill>
                  <a:srgbClr val="FD29FF"/>
                </a:solidFill>
                <a:hlinkClick r:id="rId2">
                  <a:extLst>
                    <a:ext uri="{A12FA001-AC4F-418D-AE19-62706E023703}">
                      <ahyp:hlinkClr xmlns="" xmlns:ahyp="http://schemas.microsoft.com/office/drawing/2018/hyperlinkcolor" val="tx"/>
                    </a:ext>
                  </a:extLst>
                </a:hlinkClick>
              </a:rPr>
              <a:t>please read this policy. </a:t>
            </a:r>
            <a:endParaRPr lang="en-GB" b="1" dirty="0">
              <a:solidFill>
                <a:srgbClr val="FD29FF"/>
              </a:solidFill>
            </a:endParaRPr>
          </a:p>
        </p:txBody>
      </p:sp>
    </p:spTree>
    <p:extLst>
      <p:ext uri="{BB962C8B-B14F-4D97-AF65-F5344CB8AC3E}">
        <p14:creationId xmlns:p14="http://schemas.microsoft.com/office/powerpoint/2010/main" val="17177525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20958</TotalTime>
  <Words>2380</Words>
  <Application>Microsoft Office PowerPoint</Application>
  <PresentationFormat>On-screen Show (4:3)</PresentationFormat>
  <Paragraphs>325</Paragraphs>
  <Slides>31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Belfast-Regular</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Adam Atkinson</dc:creator>
  <cp:lastModifiedBy>Jonathan Mc</cp:lastModifiedBy>
  <cp:revision>161</cp:revision>
  <dcterms:created xsi:type="dcterms:W3CDTF">2012-08-30T17:25:21Z</dcterms:created>
  <dcterms:modified xsi:type="dcterms:W3CDTF">2024-09-06T12:25:48Z</dcterms:modified>
</cp:coreProperties>
</file>