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295" r:id="rId6"/>
    <p:sldId id="286" r:id="rId7"/>
    <p:sldId id="296" r:id="rId8"/>
    <p:sldId id="292" r:id="rId9"/>
    <p:sldId id="257" r:id="rId10"/>
    <p:sldId id="299" r:id="rId11"/>
    <p:sldId id="287" r:id="rId12"/>
    <p:sldId id="266" r:id="rId13"/>
    <p:sldId id="297" r:id="rId14"/>
    <p:sldId id="283" r:id="rId15"/>
    <p:sldId id="288" r:id="rId16"/>
    <p:sldId id="268" r:id="rId17"/>
    <p:sldId id="301" r:id="rId18"/>
    <p:sldId id="289" r:id="rId19"/>
    <p:sldId id="290" r:id="rId20"/>
    <p:sldId id="263" r:id="rId21"/>
    <p:sldId id="291" r:id="rId22"/>
    <p:sldId id="271" r:id="rId23"/>
    <p:sldId id="262" r:id="rId24"/>
    <p:sldId id="275" r:id="rId25"/>
    <p:sldId id="264" r:id="rId26"/>
    <p:sldId id="294" r:id="rId27"/>
    <p:sldId id="300" r:id="rId28"/>
    <p:sldId id="298"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27"/>
    <p:restoredTop sz="94597"/>
  </p:normalViewPr>
  <p:slideViewPr>
    <p:cSldViewPr>
      <p:cViewPr varScale="1">
        <p:scale>
          <a:sx n="42" d="100"/>
          <a:sy n="42" d="100"/>
        </p:scale>
        <p:origin x="36" y="8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serve_file/2643702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initystpeters.org/serve_file/8270897" TargetMode="External"/><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hyperlink" Target="https://www.trinitystpeters.org/serve_file/9742898"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rinitystpeters.org/serve_file/2426127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4" TargetMode="External"/><Relationship Id="rId1" Type="http://schemas.openxmlformats.org/officeDocument/2006/relationships/slideLayout" Target="../slideLayouts/slideLayout3.xml"/><Relationship Id="rId4" Type="http://schemas.openxmlformats.org/officeDocument/2006/relationships/hyperlink" Target="https://twitter.com/Year6T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y4@tsp.sefton.schoo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2024</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4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cloakroom area, large bags are not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FD29FF"/>
                </a:solidFill>
                <a:hlinkClick r:id="rId2"/>
              </a:rPr>
              <a:t>please read this policy</a:t>
            </a:r>
            <a:r>
              <a:rPr lang="en-GB" b="1" dirty="0">
                <a:solidFill>
                  <a:srgbClr val="FD29FF"/>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6120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4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5" name="Picture 4">
            <a:extLst>
              <a:ext uri="{FF2B5EF4-FFF2-40B4-BE49-F238E27FC236}">
                <a16:creationId xmlns:a16="http://schemas.microsoft.com/office/drawing/2014/main" id="{0EDE5C0A-E0BC-4C4E-AE81-76CE1F51A543}"/>
              </a:ext>
            </a:extLst>
          </p:cNvPr>
          <p:cNvPicPr>
            <a:picLocks noChangeAspect="1"/>
          </p:cNvPicPr>
          <p:nvPr/>
        </p:nvPicPr>
        <p:blipFill rotWithShape="1">
          <a:blip r:embed="rId3"/>
          <a:srcRect t="5588"/>
          <a:stretch/>
        </p:blipFill>
        <p:spPr>
          <a:xfrm>
            <a:off x="1835696" y="3140968"/>
            <a:ext cx="4810869" cy="2880320"/>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extLst>
                    <a:ext uri="{A12FA001-AC4F-418D-AE19-62706E023703}">
                      <ahyp:hlinkClr xmlns:ahyp="http://schemas.microsoft.com/office/drawing/2018/hyperlinkcolor" val="tx"/>
                    </a:ext>
                  </a:extLst>
                </a:hlinkClick>
              </a:rPr>
              <a:t>please read this policy</a:t>
            </a:r>
            <a:r>
              <a:rPr lang="en-GB" b="1" dirty="0">
                <a:solidFill>
                  <a:srgbClr val="92D050"/>
                </a:solidFill>
                <a:hlinkClick r:id="rId3">
                  <a:extLst>
                    <a:ext uri="{A12FA001-AC4F-418D-AE19-62706E023703}">
                      <ahyp:hlinkClr xmlns:ahyp="http://schemas.microsoft.com/office/drawing/2018/hyperlinkcolor" val="tx"/>
                    </a:ext>
                  </a:extLst>
                </a:hlinkClick>
              </a:rPr>
              <a:t>. </a:t>
            </a:r>
            <a:endParaRPr lang="en-GB" b="1" dirty="0">
              <a:solidFill>
                <a:srgbClr val="92D050"/>
              </a:solidFill>
            </a:endParaRPr>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Spring Term 1 (before February half term).</a:t>
            </a:r>
          </a:p>
          <a:p>
            <a:pPr algn="just"/>
            <a:endParaRPr lang="en-GB" dirty="0"/>
          </a:p>
          <a:p>
            <a:pPr algn="just"/>
            <a:r>
              <a:rPr lang="en-GB" dirty="0"/>
              <a:t>For further information, </a:t>
            </a:r>
            <a:r>
              <a:rPr lang="en-GB" b="1" dirty="0">
                <a:solidFill>
                  <a:srgbClr val="00B0F0"/>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00B0F0"/>
              </a:solidFill>
            </a:endParaRPr>
          </a:p>
          <a:p>
            <a:pPr algn="just"/>
            <a:endParaRPr lang="en-GB" b="1" dirty="0">
              <a:solidFill>
                <a:srgbClr val="FD29FF"/>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40768"/>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4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 </a:t>
            </a:r>
            <a:r>
              <a:rPr lang="en-GB" b="1" dirty="0"/>
              <a:t>Tuesday afternoon.</a:t>
            </a:r>
            <a:endParaRPr lang="en-GB" dirty="0"/>
          </a:p>
          <a:p>
            <a:pPr algn="just"/>
            <a:endParaRPr lang="en-GB" dirty="0"/>
          </a:p>
          <a:p>
            <a:pPr algn="just"/>
            <a:r>
              <a:rPr lang="en-GB" dirty="0"/>
              <a:t>The children will have their second PE lesson of the week on </a:t>
            </a:r>
            <a:r>
              <a:rPr lang="en-GB" b="1" dirty="0"/>
              <a:t>Wednesday afternoon, which will be a Swimming lesson in the Autumn term</a:t>
            </a:r>
            <a:r>
              <a:rPr lang="en-GB" dirty="0"/>
              <a:t>. </a:t>
            </a:r>
          </a:p>
          <a:p>
            <a:pPr algn="just"/>
            <a:endParaRPr lang="en-GB" dirty="0"/>
          </a:p>
          <a:p>
            <a:pPr algn="just"/>
            <a:r>
              <a:rPr lang="en-GB" dirty="0"/>
              <a:t>Please ensure your child comes to school each Tuesday and Wednesday wearing the appropriate kit.</a:t>
            </a:r>
          </a:p>
          <a:p>
            <a:pPr algn="just"/>
            <a:endParaRPr lang="en-GB" dirty="0"/>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825" y="1991420"/>
            <a:ext cx="8892480" cy="2875159"/>
          </a:xfrm>
        </p:spPr>
        <p:txBody>
          <a:bodyPr/>
          <a:lstStyle/>
          <a:p>
            <a:pPr>
              <a:spcBef>
                <a:spcPts val="0"/>
              </a:spcBef>
            </a:pPr>
            <a:r>
              <a:rPr lang="en-GB" dirty="0"/>
              <a:t>During the Autumn term, the Year 4 pupils will attend swimming sessions at Formby Pool on a Wednesday afternoon.</a:t>
            </a:r>
          </a:p>
          <a:p>
            <a:pPr>
              <a:spcBef>
                <a:spcPts val="0"/>
              </a:spcBef>
            </a:pPr>
            <a:endParaRPr lang="en-GB" dirty="0"/>
          </a:p>
          <a:p>
            <a:pPr>
              <a:spcBef>
                <a:spcPts val="0"/>
              </a:spcBef>
            </a:pPr>
            <a:r>
              <a:rPr lang="en-GB" dirty="0"/>
              <a:t>More information will follow when we return to school, but it may be advisable to take your child swimming when possible over the summer holidays, if you feel they still lack confidence.</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spcBef>
                <a:spcPts val="0"/>
              </a:spcBef>
            </a:pPr>
            <a:endParaRPr lang="en-GB" dirty="0"/>
          </a:p>
          <a:p>
            <a:pPr>
              <a:spcBef>
                <a:spcPts val="0"/>
              </a:spcBef>
            </a:pPr>
            <a:r>
              <a:rPr lang="en-GB"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4957" y="1421643"/>
            <a:ext cx="3204723"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Swimming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4 receive recorder lessons from a Sefton Music Service tutor, as part of the school’s Music provision. These sessions take place </a:t>
            </a:r>
            <a:r>
              <a:rPr lang="en-GB" b="1" dirty="0"/>
              <a:t>every Monday afternoon.</a:t>
            </a:r>
            <a:endParaRPr lang="en-GB" b="1" u="sng" dirty="0"/>
          </a:p>
          <a:p>
            <a:pPr algn="just"/>
            <a:endParaRPr lang="en-GB" b="1" u="sng" dirty="0"/>
          </a:p>
          <a:p>
            <a:pPr algn="just"/>
            <a:r>
              <a:rPr lang="en-GB" dirty="0"/>
              <a:t>The children should have the opportunity to take their instruments home after their lesson but must ensure that they are returned to school the following </a:t>
            </a:r>
            <a:r>
              <a:rPr lang="en-GB" b="1" u="sng" dirty="0"/>
              <a:t>Monday.</a:t>
            </a:r>
          </a:p>
          <a:p>
            <a:pPr algn="just"/>
            <a:endParaRPr lang="en-GB" dirty="0"/>
          </a:p>
          <a:p>
            <a:pPr algn="just"/>
            <a:r>
              <a:rPr lang="en-GB" dirty="0"/>
              <a:t>It is responsibility of the child/guardian to keep the instruments in full</a:t>
            </a:r>
          </a:p>
          <a:p>
            <a:pPr algn="just"/>
            <a:r>
              <a:rPr lang="en-GB" dirty="0"/>
              <a:t> working order and any issues should be reported to the child’s </a:t>
            </a:r>
          </a:p>
          <a:p>
            <a:pPr algn="just"/>
            <a:r>
              <a:rPr lang="en-GB" dirty="0"/>
              <a:t>class teacher.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13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772816"/>
            <a:ext cx="8640960" cy="2875159"/>
          </a:xfrm>
        </p:spPr>
        <p:txBody>
          <a:bodyPr/>
          <a:lstStyle/>
          <a:p>
            <a:pPr algn="just"/>
            <a:r>
              <a:rPr lang="en-GB" sz="2000" dirty="0"/>
              <a:t>Your child will continue to learn their spelling using the Read Write Inc Spelling Programme. Each day, your child will complete a series of activities linked to a specific spelling strategy. </a:t>
            </a:r>
          </a:p>
          <a:p>
            <a:pPr algn="just"/>
            <a:endParaRPr lang="en-GB" sz="2000" dirty="0"/>
          </a:p>
          <a:p>
            <a:pPr algn="just"/>
            <a:r>
              <a:rPr lang="en-GB" sz="2000" dirty="0"/>
              <a:t>They will then select six spellings from the week, which will be bespoke to them, for them to practise at home. These will be recorded in their </a:t>
            </a:r>
            <a:r>
              <a:rPr lang="en-GB" sz="2000" b="1" dirty="0"/>
              <a:t>Log Books</a:t>
            </a:r>
            <a:r>
              <a:rPr lang="en-GB" sz="2000" dirty="0"/>
              <a:t>.</a:t>
            </a:r>
          </a:p>
          <a:p>
            <a:pPr algn="just"/>
            <a:endParaRPr lang="en-GB" sz="2000" dirty="0"/>
          </a:p>
          <a:p>
            <a:pPr algn="just"/>
            <a:r>
              <a:rPr lang="en-GB" sz="2000" dirty="0"/>
              <a:t>These spellings will not be tested in school, instead, they are to be practised at home to further embed their spelling knowledge, which will enable them to successfully include them in their independent writing.</a:t>
            </a:r>
          </a:p>
          <a:p>
            <a:pPr algn="just"/>
            <a:endParaRPr lang="en-GB" sz="2000" dirty="0"/>
          </a:p>
          <a:p>
            <a:pPr algn="just"/>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72706"/>
            <a:ext cx="1181734"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Spelling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96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Your child will sign up to their new, virtual classroom on Google Classroom in September.</a:t>
            </a:r>
          </a:p>
          <a:p>
            <a:endParaRPr lang="en-US" dirty="0"/>
          </a:p>
          <a:p>
            <a:r>
              <a:rPr lang="en-US" dirty="0"/>
              <a:t>If your child wishes to do any additional work at home, they will still be able to access last year’s classroom and their login details for the various sites they can use to support their independent learning (including Get Epic and TT </a:t>
            </a:r>
            <a:r>
              <a:rPr lang="en-US" dirty="0" err="1"/>
              <a:t>Rockstars</a:t>
            </a:r>
            <a:r>
              <a:rPr lang="en-US" dirty="0"/>
              <a:t>).</a:t>
            </a:r>
          </a:p>
          <a:p>
            <a:endParaRPr lang="en-US" dirty="0"/>
          </a:p>
        </p:txBody>
      </p:sp>
      <p:pic>
        <p:nvPicPr>
          <p:cNvPr id="3" name="Picture 2">
            <a:extLst>
              <a:ext uri="{FF2B5EF4-FFF2-40B4-BE49-F238E27FC236}">
                <a16:creationId xmlns:a16="http://schemas.microsoft.com/office/drawing/2014/main" id="{7B118529-8B57-4BC2-8065-23ECDE4FBF3D}"/>
              </a:ext>
            </a:extLst>
          </p:cNvPr>
          <p:cNvPicPr>
            <a:picLocks noChangeAspect="1"/>
          </p:cNvPicPr>
          <p:nvPr/>
        </p:nvPicPr>
        <p:blipFill>
          <a:blip r:embed="rId2"/>
          <a:stretch>
            <a:fillRect/>
          </a:stretch>
        </p:blipFill>
        <p:spPr>
          <a:xfrm>
            <a:off x="657689" y="4379932"/>
            <a:ext cx="5796136" cy="2117086"/>
          </a:xfrm>
          <a:prstGeom prst="rect">
            <a:avLst/>
          </a:prstGeom>
        </p:spPr>
      </p:pic>
    </p:spTree>
    <p:extLst>
      <p:ext uri="{BB962C8B-B14F-4D97-AF65-F5344CB8AC3E}">
        <p14:creationId xmlns:p14="http://schemas.microsoft.com/office/powerpoint/2010/main" val="353455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Virtual classrooms will continue to be shared with children and parents each half-term.</a:t>
            </a:r>
          </a:p>
          <a:p>
            <a:endParaRPr lang="en-US" dirty="0"/>
          </a:p>
          <a:p>
            <a:r>
              <a:rPr lang="en-US" dirty="0"/>
              <a:t>Your child will be able to use the image within Google Classroom to quickly access the various websites we use by clicking on the various objects. Children will be reminded on how to do this in September.</a:t>
            </a:r>
          </a:p>
          <a:p>
            <a:endParaRPr lang="en-US" dirty="0"/>
          </a:p>
        </p:txBody>
      </p:sp>
      <p:cxnSp>
        <p:nvCxnSpPr>
          <p:cNvPr id="10" name="Straight Arrow Connector 9">
            <a:extLst>
              <a:ext uri="{FF2B5EF4-FFF2-40B4-BE49-F238E27FC236}">
                <a16:creationId xmlns:a16="http://schemas.microsoft.com/office/drawing/2014/main" id="{BA8B8D6A-B530-6D43-98A5-4F8758EBAACA}"/>
              </a:ext>
            </a:extLst>
          </p:cNvPr>
          <p:cNvCxnSpPr>
            <a:cxnSpLocks/>
          </p:cNvCxnSpPr>
          <p:nvPr/>
        </p:nvCxnSpPr>
        <p:spPr>
          <a:xfrm>
            <a:off x="3044161" y="5343088"/>
            <a:ext cx="1959887" cy="430814"/>
          </a:xfrm>
          <a:prstGeom prst="straightConnector1">
            <a:avLst/>
          </a:prstGeom>
          <a:ln w="82550">
            <a:solidFill>
              <a:srgbClr val="FD29FF"/>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F6317B9-887B-4FAD-B58C-0421EAD188C1}"/>
              </a:ext>
            </a:extLst>
          </p:cNvPr>
          <p:cNvPicPr>
            <a:picLocks noChangeAspect="1"/>
          </p:cNvPicPr>
          <p:nvPr/>
        </p:nvPicPr>
        <p:blipFill>
          <a:blip r:embed="rId2"/>
          <a:stretch>
            <a:fillRect/>
          </a:stretch>
        </p:blipFill>
        <p:spPr>
          <a:xfrm>
            <a:off x="261185" y="4146919"/>
            <a:ext cx="3761932" cy="1023604"/>
          </a:xfrm>
          <a:prstGeom prst="rect">
            <a:avLst/>
          </a:prstGeom>
          <a:ln w="28575">
            <a:solidFill>
              <a:srgbClr val="FFFFFF"/>
            </a:solidFill>
          </a:ln>
        </p:spPr>
      </p:pic>
      <p:pic>
        <p:nvPicPr>
          <p:cNvPr id="9" name="Picture 8">
            <a:extLst>
              <a:ext uri="{FF2B5EF4-FFF2-40B4-BE49-F238E27FC236}">
                <a16:creationId xmlns:a16="http://schemas.microsoft.com/office/drawing/2014/main" id="{E74E24A1-68C7-4865-91B5-C86CCE85C5A8}"/>
              </a:ext>
            </a:extLst>
          </p:cNvPr>
          <p:cNvPicPr>
            <a:picLocks noChangeAspect="1"/>
          </p:cNvPicPr>
          <p:nvPr/>
        </p:nvPicPr>
        <p:blipFill>
          <a:blip r:embed="rId3"/>
          <a:stretch>
            <a:fillRect/>
          </a:stretch>
        </p:blipFill>
        <p:spPr>
          <a:xfrm>
            <a:off x="5205869" y="4394359"/>
            <a:ext cx="3710340" cy="2088232"/>
          </a:xfrm>
          <a:prstGeom prst="rect">
            <a:avLst/>
          </a:prstGeom>
          <a:ln w="38100">
            <a:solidFill>
              <a:srgbClr val="FFFFFF"/>
            </a:solidFill>
          </a:ln>
        </p:spPr>
      </p:pic>
    </p:spTree>
    <p:extLst>
      <p:ext uri="{BB962C8B-B14F-4D97-AF65-F5344CB8AC3E}">
        <p14:creationId xmlns:p14="http://schemas.microsoft.com/office/powerpoint/2010/main" val="228792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4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Regular practice of times tables and related number facts will benefit and support your child’s mathematical knowledge and understanding. </a:t>
            </a:r>
          </a:p>
          <a:p>
            <a:endParaRPr lang="en-GB" dirty="0"/>
          </a:p>
          <a:p>
            <a:r>
              <a:rPr lang="en-GB" dirty="0"/>
              <a:t>By Year 4, national curriculum expectations are that children should know ALL multiplication tables (and related division facts) up to 12 x 12 with fluent recall. </a:t>
            </a:r>
          </a:p>
          <a:p>
            <a:endParaRPr lang="en-GB" dirty="0"/>
          </a:p>
          <a:p>
            <a:pPr algn="just"/>
            <a:r>
              <a:rPr lang="en-GB" dirty="0"/>
              <a:t>The ‘</a:t>
            </a:r>
            <a:r>
              <a:rPr lang="en-GB" dirty="0">
                <a:solidFill>
                  <a:srgbClr val="FD29FF"/>
                </a:solidFill>
                <a:hlinkClick r:id="rId2">
                  <a:extLst>
                    <a:ext uri="{A12FA001-AC4F-418D-AE19-62706E023703}">
                      <ahyp:hlinkClr xmlns:ahyp="http://schemas.microsoft.com/office/drawing/2018/hyperlinkcolor" val="tx"/>
                    </a:ext>
                  </a:extLst>
                </a:hlinkClick>
              </a:rPr>
              <a:t>Times Tables Rock Stars</a:t>
            </a:r>
            <a:r>
              <a:rPr lang="en-GB" dirty="0"/>
              <a:t>’ and ‘</a:t>
            </a:r>
            <a:r>
              <a:rPr lang="en-GB" dirty="0">
                <a:solidFill>
                  <a:srgbClr val="AC25FF"/>
                </a:solidFill>
                <a:hlinkClick r:id="rId3">
                  <a:extLst>
                    <a:ext uri="{A12FA001-AC4F-418D-AE19-62706E023703}">
                      <ahyp:hlinkClr xmlns:ahyp="http://schemas.microsoft.com/office/drawing/2018/hyperlinkcolor" val="tx"/>
                    </a:ext>
                  </a:extLst>
                </a:hlinkClick>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solidFill>
                  <a:srgbClr val="FFFF00"/>
                </a:solidFill>
                <a:hlinkClick r:id="rId4">
                  <a:extLst>
                    <a:ext uri="{A12FA001-AC4F-418D-AE19-62706E023703}">
                      <ahyp:hlinkClr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For additional materials to support your child throughout Year 4, we would recommend the CGP workbooks, which can offer further help for general revision in Maths, </a:t>
            </a:r>
            <a:r>
              <a:rPr lang="en-GB" dirty="0" err="1"/>
              <a:t>SPaG</a:t>
            </a:r>
            <a:r>
              <a:rPr lang="en-GB" dirty="0"/>
              <a:t> and Reading, as well as specific, targeted areas in these subjects.</a:t>
            </a:r>
          </a:p>
          <a:p>
            <a:endParaRPr lang="en-GB" sz="2000"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7" name="Picture 4" descr="New KS2 Maths Targeted Question Book - Year 4 | CGP Books">
            <a:extLst>
              <a:ext uri="{FF2B5EF4-FFF2-40B4-BE49-F238E27FC236}">
                <a16:creationId xmlns:a16="http://schemas.microsoft.com/office/drawing/2014/main" id="{DDAC3955-11EA-4898-B826-A204D9AF5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21" y="3885604"/>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S2 English Targeted Question Book: Reading - Year 4 | CGP Books">
            <a:extLst>
              <a:ext uri="{FF2B5EF4-FFF2-40B4-BE49-F238E27FC236}">
                <a16:creationId xmlns:a16="http://schemas.microsoft.com/office/drawing/2014/main" id="{B9D2B617-664C-48CD-93A6-200170762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009" y="3838153"/>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S2 English Targeted Question Book: Grammar, Punctuation &amp; Spelling - Year 4:  perfect for catching up at home (CGP KS2 English) eBook : CGP Books, CGP  Books: Amazon.co.uk: Kindle Store">
            <a:extLst>
              <a:ext uri="{FF2B5EF4-FFF2-40B4-BE49-F238E27FC236}">
                <a16:creationId xmlns:a16="http://schemas.microsoft.com/office/drawing/2014/main" id="{8595AD95-D8C9-4A47-A381-B49E3C3DE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47" y="3838152"/>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1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441132"/>
            <a:ext cx="8712968"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4, all children will be given the opportunity to read daily in class, using a book either from the school reading scheme or the class library. There will also be a class text, which will be read by Miss </a:t>
            </a:r>
            <a:r>
              <a:rPr lang="en-GB" dirty="0" err="1">
                <a:solidFill>
                  <a:schemeClr val="bg1"/>
                </a:solidFill>
                <a:latin typeface="Arial"/>
                <a:cs typeface="Arial"/>
              </a:rPr>
              <a:t>Mcvey</a:t>
            </a:r>
            <a:r>
              <a:rPr lang="en-GB" dirty="0">
                <a:solidFill>
                  <a:schemeClr val="bg1"/>
                </a:solidFill>
                <a:latin typeface="Arial"/>
                <a:cs typeface="Arial"/>
              </a:rPr>
              <a:t> and explicit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reading list titled ‘</a:t>
            </a:r>
            <a:r>
              <a:rPr lang="en-GB" dirty="0">
                <a:solidFill>
                  <a:srgbClr val="FD29FF"/>
                </a:solidFill>
                <a:latin typeface="Arial" panose="020B0604020202020204" pitchFamily="34" charset="0"/>
                <a:cs typeface="Arial" panose="020B0604020202020204" pitchFamily="34" charset="0"/>
                <a:hlinkClick r:id="rId3"/>
              </a:rPr>
              <a:t>100 Books to Read in Year 4</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y4@tsp.sefton.school;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Martin with a SEN related query or concern, you can contact her on the SENDCo account: </a:t>
            </a:r>
            <a:r>
              <a:rPr lang="en-GB" dirty="0">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solidFill>
                  <a:srgbClr val="FFFF00"/>
                </a:solidFill>
                <a:hlinkClick r:id="rId2">
                  <a:extLst>
                    <a:ext uri="{A12FA001-AC4F-418D-AE19-62706E023703}">
                      <ahyp:hlinkClr xmlns:ahyp="http://schemas.microsoft.com/office/drawing/2018/hyperlinkcolor" val="tx"/>
                    </a:ext>
                  </a:extLst>
                </a:hlinkClick>
              </a:rPr>
              <a:t>Home School Agreement </a:t>
            </a:r>
            <a:r>
              <a:rPr lang="en-GB" dirty="0">
                <a:solidFill>
                  <a:srgbClr val="FFFF00"/>
                </a:solidFill>
              </a:rPr>
              <a:t> </a:t>
            </a:r>
            <a:r>
              <a:rPr lang="en-GB" dirty="0"/>
              <a:t>for September 2024 can be found </a:t>
            </a:r>
            <a:r>
              <a:rPr lang="en-GB" dirty="0">
                <a:solidFill>
                  <a:srgbClr val="FD29FF"/>
                </a:solidFill>
                <a:hlinkClick r:id="rId3">
                  <a:extLst>
                    <a:ext uri="{A12FA001-AC4F-418D-AE19-62706E023703}">
                      <ahyp:hlinkClr xmlns:ahyp="http://schemas.microsoft.com/office/drawing/2018/hyperlinkcolor" val="tx"/>
                    </a:ext>
                  </a:extLst>
                </a:hlinkClick>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264074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algn="just"/>
            <a:r>
              <a:rPr lang="en-GB" dirty="0"/>
              <a:t>The Year 4 </a:t>
            </a:r>
            <a:r>
              <a:rPr lang="en-GB" dirty="0">
                <a:solidFill>
                  <a:srgbClr val="FFFF00"/>
                </a:solidFill>
                <a:hlinkClick r:id="rId2">
                  <a:extLst>
                    <a:ext uri="{A12FA001-AC4F-418D-AE19-62706E023703}">
                      <ahyp:hlinkClr xmlns:ahyp="http://schemas.microsoft.com/office/drawing/2018/hyperlinkcolor" val="tx"/>
                    </a:ext>
                  </a:extLst>
                </a:hlinkClick>
              </a:rPr>
              <a:t>class blog</a:t>
            </a:r>
            <a:r>
              <a:rPr lang="en-GB" dirty="0">
                <a:solidFill>
                  <a:srgbClr val="FFFF00"/>
                </a:solidFill>
              </a:rPr>
              <a:t> </a:t>
            </a:r>
            <a:r>
              <a:rPr lang="en-GB" dirty="0"/>
              <a:t>with be updated at the start and end of each half term.</a:t>
            </a:r>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b="1" dirty="0">
              <a:solidFill>
                <a:srgbClr val="00B0F0"/>
              </a:solidFill>
            </a:endParaRPr>
          </a:p>
          <a:p>
            <a:pPr algn="just"/>
            <a:r>
              <a:rPr lang="en-GB" b="1" i="1" dirty="0">
                <a:solidFill>
                  <a:srgbClr val="00B050"/>
                </a:solidFill>
                <a:hlinkClick r:id="rId4">
                  <a:extLst>
                    <a:ext uri="{A12FA001-AC4F-418D-AE19-62706E023703}">
                      <ahyp:hlinkClr xmlns:ahyp="http://schemas.microsoft.com/office/drawing/2018/hyperlinkcolor" val="tx"/>
                    </a:ext>
                  </a:extLst>
                </a:hlinkClick>
              </a:rPr>
              <a:t>@Year4TSP</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School starts promptly each morning at 8.50 am. However, the Year 4 classroom - situated next door to Year 3 classroom -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Year 4 will complete ‘4-a-day’ calculations </a:t>
            </a:r>
          </a:p>
          <a:p>
            <a:r>
              <a:rPr lang="en-GB" dirty="0"/>
              <a:t>which impacts positively on children’s arithmetic skills. Therefore, it is</a:t>
            </a:r>
          </a:p>
          <a:p>
            <a:r>
              <a:rPr lang="en-GB" dirty="0"/>
              <a:t>advised that children are in school as early as possible.</a:t>
            </a:r>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EE5D952E-AF6A-4207-A384-93982888D034}"/>
              </a:ext>
            </a:extLst>
          </p:cNvPr>
          <p:cNvPicPr>
            <a:picLocks noChangeAspect="1"/>
          </p:cNvPicPr>
          <p:nvPr/>
        </p:nvPicPr>
        <p:blipFill rotWithShape="1">
          <a:blip r:embed="rId2"/>
          <a:srcRect b="20946"/>
          <a:stretch/>
        </p:blipFill>
        <p:spPr>
          <a:xfrm>
            <a:off x="2574032" y="2780929"/>
            <a:ext cx="3582144" cy="2123882"/>
          </a:xfrm>
          <a:prstGeom prst="rect">
            <a:avLst/>
          </a:prstGeom>
          <a:ln w="57150">
            <a:solidFill>
              <a:srgbClr val="FFFFFF"/>
            </a:solidFill>
          </a:ln>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136904" cy="4392488"/>
          </a:xfrm>
        </p:spPr>
        <p:txBody>
          <a:bodyPr/>
          <a:lstStyle/>
          <a:p>
            <a:r>
              <a:rPr lang="en-GB" sz="2000" b="1" u="sng" dirty="0"/>
              <a:t>The School Day</a:t>
            </a:r>
            <a:endParaRPr lang="en-GB" b="1" u="sng" dirty="0"/>
          </a:p>
          <a:p>
            <a:endParaRPr lang="en-GB" dirty="0"/>
          </a:p>
          <a:p>
            <a:r>
              <a:rPr lang="en-GB" dirty="0"/>
              <a:t>The school day will finish at 3:05pm and children should be collected </a:t>
            </a:r>
            <a:r>
              <a:rPr lang="en-GB" b="1" dirty="0"/>
              <a:t>promptly</a:t>
            </a:r>
            <a:r>
              <a:rPr lang="en-GB" dirty="0"/>
              <a:t> from outside the Year 4 classroom at this time, unless they are attending Clubhouse or an extracurricular club.</a:t>
            </a:r>
          </a:p>
          <a:p>
            <a:endParaRPr lang="en-GB" dirty="0"/>
          </a:p>
          <a:p>
            <a:r>
              <a:rPr lang="en-GB" dirty="0"/>
              <a:t>If your child has any alternative collection arrangements, </a:t>
            </a:r>
            <a:r>
              <a:rPr lang="en-GB" b="1" dirty="0"/>
              <a:t>please inform the school office: </a:t>
            </a:r>
            <a:r>
              <a:rPr lang="en-GB" b="1" dirty="0" err="1"/>
              <a:t>admin@tsp.sefton.schoo</a:t>
            </a:r>
            <a:r>
              <a:rPr lang="en-GB" dirty="0" err="1"/>
              <a:t>l</a:t>
            </a:r>
            <a:r>
              <a:rPr lang="en-GB" dirty="0"/>
              <a:t> and Miss </a:t>
            </a:r>
            <a:r>
              <a:rPr lang="en-GB" dirty="0" err="1"/>
              <a:t>Mcvey</a:t>
            </a:r>
            <a:r>
              <a:rPr lang="en-GB" dirty="0"/>
              <a:t> via the Y4 email account:  </a:t>
            </a:r>
            <a:r>
              <a:rPr lang="en-GB" dirty="0">
                <a:solidFill>
                  <a:srgbClr val="00B050"/>
                </a:solidFill>
                <a:hlinkClick r:id="rId2"/>
              </a:rPr>
              <a:t>y4@tsp.sefton.school</a:t>
            </a:r>
            <a:r>
              <a:rPr lang="en-GB" dirty="0">
                <a:solidFill>
                  <a:srgbClr val="00B050"/>
                </a:solidFill>
              </a:rPr>
              <a:t> </a:t>
            </a:r>
          </a:p>
          <a:p>
            <a:endParaRPr lang="en-GB" dirty="0"/>
          </a:p>
          <a:p>
            <a:r>
              <a:rPr lang="en-GB" dirty="0"/>
              <a:t>Children in Year 4 should only bring to school:</a:t>
            </a:r>
          </a:p>
          <a:p>
            <a:pPr marL="285750" indent="-285750">
              <a:buFont typeface="Arial" panose="020B0604020202020204" pitchFamily="34" charset="0"/>
              <a:buChar char="•"/>
            </a:pPr>
            <a:r>
              <a:rPr lang="en-GB" dirty="0"/>
              <a:t>A school book back or a small back/rucksack</a:t>
            </a:r>
          </a:p>
          <a:p>
            <a:pPr marL="285750" indent="-285750">
              <a:buFont typeface="Arial" panose="020B0604020202020204" pitchFamily="34" charset="0"/>
              <a:buChar char="•"/>
            </a:pPr>
            <a:r>
              <a:rPr lang="en-GB" dirty="0"/>
              <a:t>A small packed lunch bag</a:t>
            </a:r>
          </a:p>
          <a:p>
            <a:pPr marL="285750" indent="-285750">
              <a:buFont typeface="Arial" panose="020B0604020202020204" pitchFamily="34" charset="0"/>
              <a:buChar char="•"/>
            </a:pPr>
            <a:r>
              <a:rPr lang="en-GB" dirty="0"/>
              <a:t>School PE kit bag when attending swimming or an extracurricular club.</a:t>
            </a:r>
          </a:p>
          <a:p>
            <a:pPr marL="285750" indent="-285750">
              <a:buFont typeface="Arial" panose="020B0604020202020204" pitchFamily="34" charset="0"/>
              <a:buChar char="•"/>
            </a:pPr>
            <a:endParaRPr lang="en-GB" sz="600" dirty="0"/>
          </a:p>
          <a:p>
            <a:r>
              <a:rPr lang="en-GB" i="1" dirty="0"/>
              <a:t>We would be grateful if parents can consider the size of the bag their child is bringing to school and whether a bag is in fact necessary. Large backpacks are proving to be difficult to fit in our lockers. Thank you</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3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Mobile Phones:</a:t>
            </a:r>
          </a:p>
          <a:p>
            <a:endParaRPr lang="en-GB" b="1" u="sng" dirty="0"/>
          </a:p>
          <a:p>
            <a:r>
              <a:rPr lang="en-GB" dirty="0"/>
              <a:t>The use of mobile phones in school is strongly discouraged, as is the use of any other devices that allow for private communication</a:t>
            </a:r>
            <a:r>
              <a:rPr lang="en-GB" b="1" dirty="0"/>
              <a:t>, such as Smartphone watches</a:t>
            </a:r>
            <a:r>
              <a:rPr lang="en-GB" dirty="0"/>
              <a:t>.  The school cannot take responsibility for loss or damage to such devices.  </a:t>
            </a:r>
          </a:p>
          <a:p>
            <a:endParaRPr lang="en-GB" dirty="0"/>
          </a:p>
          <a:p>
            <a:r>
              <a:rPr lang="en-GB" dirty="0"/>
              <a:t>However, it is recognised that some pupils do require such devices for their journeys to and from school. Therefore, a letter with further information will be sent to all families at the start of the academic year. </a:t>
            </a:r>
          </a:p>
          <a:p>
            <a:endParaRPr lang="en-GB" dirty="0"/>
          </a:p>
          <a:p>
            <a:r>
              <a:rPr lang="en-GB" dirty="0"/>
              <a:t>If you give permission for your child to bring their phone or Smartphone watch into school - once you have read the terms of agreement – you will need to inform Miss </a:t>
            </a:r>
            <a:r>
              <a:rPr lang="en-GB" dirty="0" err="1"/>
              <a:t>Mcvey</a:t>
            </a:r>
            <a:r>
              <a:rPr lang="en-GB" dirty="0"/>
              <a:t> via the Y4 email address. </a:t>
            </a:r>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6296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r>
              <a:rPr lang="en-GB" dirty="0"/>
              <a:t>Attendance of 95% for the year equals 10 days that your child has been absent, that is 2 full school weeks of your child’s learning missed for that year. </a:t>
            </a:r>
          </a:p>
          <a:p>
            <a:r>
              <a:rPr lang="en-GB" dirty="0"/>
              <a:t>Attendance of 90% for the year equals 19 days that your child has been absent, that is almost 4 school weeks missed. </a:t>
            </a:r>
          </a:p>
          <a:p>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All uniform should be labelled. </a:t>
            </a:r>
          </a:p>
          <a:p>
            <a:pPr algn="just"/>
            <a:endParaRPr lang="en-GB" dirty="0"/>
          </a:p>
          <a:p>
            <a:pPr algn="just"/>
            <a:r>
              <a:rPr lang="en-GB" dirty="0"/>
              <a:t>Please note, as per policy: children must wear a charcoal grey jumper/cardigan and the school’s charcoal jogging suit with school logo that can only be purchased from </a:t>
            </a:r>
            <a:r>
              <a:rPr lang="en-GB" dirty="0" err="1"/>
              <a:t>Whittakers</a:t>
            </a:r>
            <a:r>
              <a:rPr lang="en-GB" dirty="0"/>
              <a:t>, Southport or from Team TSP’s pre-loved uniform shop. Wearing school uniform forms part of the school’s safeguarding procedures so it is important that all our families abide to this. </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dirty="0">
                <a:solidFill>
                  <a:srgbClr val="FD29FF"/>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12407</TotalTime>
  <Words>2411</Words>
  <Application>Microsoft Office PowerPoint</Application>
  <PresentationFormat>On-screen Show (4:3)</PresentationFormat>
  <Paragraphs>322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Sarah McVey</cp:lastModifiedBy>
  <cp:revision>149</cp:revision>
  <dcterms:created xsi:type="dcterms:W3CDTF">2012-08-30T17:25:21Z</dcterms:created>
  <dcterms:modified xsi:type="dcterms:W3CDTF">2024-09-06T10:54:23Z</dcterms:modified>
</cp:coreProperties>
</file>