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4" r:id="rId4"/>
    <p:sldId id="285" r:id="rId5"/>
    <p:sldId id="295" r:id="rId6"/>
    <p:sldId id="286" r:id="rId7"/>
    <p:sldId id="296" r:id="rId8"/>
    <p:sldId id="292" r:id="rId9"/>
    <p:sldId id="257" r:id="rId10"/>
    <p:sldId id="299" r:id="rId11"/>
    <p:sldId id="287" r:id="rId12"/>
    <p:sldId id="266" r:id="rId13"/>
    <p:sldId id="297" r:id="rId14"/>
    <p:sldId id="283" r:id="rId15"/>
    <p:sldId id="288" r:id="rId16"/>
    <p:sldId id="268" r:id="rId17"/>
    <p:sldId id="301" r:id="rId18"/>
    <p:sldId id="289" r:id="rId19"/>
    <p:sldId id="290" r:id="rId20"/>
    <p:sldId id="263" r:id="rId21"/>
    <p:sldId id="291" r:id="rId22"/>
    <p:sldId id="271" r:id="rId23"/>
    <p:sldId id="262" r:id="rId24"/>
    <p:sldId id="275" r:id="rId25"/>
    <p:sldId id="264" r:id="rId26"/>
    <p:sldId id="294" r:id="rId27"/>
    <p:sldId id="300" r:id="rId28"/>
    <p:sldId id="298" r:id="rId29"/>
    <p:sldId id="25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29FF"/>
    <a:srgbClr val="AC25FF"/>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427"/>
    <p:restoredTop sz="94597"/>
  </p:normalViewPr>
  <p:slideViewPr>
    <p:cSldViewPr>
      <p:cViewPr varScale="1">
        <p:scale>
          <a:sx n="76" d="100"/>
          <a:sy n="76" d="100"/>
        </p:scale>
        <p:origin x="356"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rinitystpeters.org/serve_file/2426080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rinitystpeters.org/serve_file/2643702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rinitystpeters.org/serve_file/8270897" TargetMode="External"/><Relationship Id="rId2" Type="http://schemas.openxmlformats.org/officeDocument/2006/relationships/hyperlink" Target="https://www.trinitystpeters.org/serve_file/2426080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umdog.com/en/" TargetMode="External"/><Relationship Id="rId2" Type="http://schemas.openxmlformats.org/officeDocument/2006/relationships/hyperlink" Target="https://ttrockstars.com/" TargetMode="External"/><Relationship Id="rId1" Type="http://schemas.openxmlformats.org/officeDocument/2006/relationships/slideLayout" Target="../slideLayouts/slideLayout2.xml"/><Relationship Id="rId4" Type="http://schemas.openxmlformats.org/officeDocument/2006/relationships/hyperlink" Target="https://www.trinitystpeters.org/page/learning-at-home/4848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hyperlink" Target="https://www.trinitystpeters.org/serve_file/9742898" TargetMode="External"/><Relationship Id="rId2" Type="http://schemas.openxmlformats.org/officeDocument/2006/relationships/hyperlink" Target="http://www.trinitystpeters.org/page/learning-at-home/4848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trinitystpeters.org/serve_file/2426127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trinitystpeters.org/serve_file/28261766" TargetMode="External"/><Relationship Id="rId2" Type="http://schemas.openxmlformats.org/officeDocument/2006/relationships/hyperlink" Target="https://www.trinitystpeters.org/serve_file/1885682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rinitystpeters.org/blogs/grade/3086" TargetMode="External"/><Relationship Id="rId2" Type="http://schemas.openxmlformats.org/officeDocument/2006/relationships/hyperlink" Target="https://www.trinitystpeters.org/blogs/grade/3084" TargetMode="External"/><Relationship Id="rId1" Type="http://schemas.openxmlformats.org/officeDocument/2006/relationships/slideLayout" Target="../slideLayouts/slideLayout3.xml"/><Relationship Id="rId4" Type="http://schemas.openxmlformats.org/officeDocument/2006/relationships/hyperlink" Target="https://twitter.com/Year6TS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y4@tsp.sefton.schoo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initystpeters.org/serve_file/2426080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September 2024</a:t>
            </a:r>
          </a:p>
        </p:txBody>
      </p:sp>
      <p:sp>
        <p:nvSpPr>
          <p:cNvPr id="3" name="Text Placeholder 2"/>
          <p:cNvSpPr>
            <a:spLocks noGrp="1"/>
          </p:cNvSpPr>
          <p:nvPr>
            <p:ph type="body" sz="quarter" idx="11"/>
          </p:nvPr>
        </p:nvSpPr>
        <p:spPr/>
        <p:txBody>
          <a:bodyPr/>
          <a:lstStyle/>
          <a:p>
            <a:r>
              <a:rPr lang="en-GB" i="1" dirty="0"/>
              <a:t>Transition Guide </a:t>
            </a:r>
          </a:p>
        </p:txBody>
      </p:sp>
    </p:spTree>
    <p:extLst>
      <p:ext uri="{BB962C8B-B14F-4D97-AF65-F5344CB8AC3E}">
        <p14:creationId xmlns:p14="http://schemas.microsoft.com/office/powerpoint/2010/main" val="339229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Children in Year 4 should only bring to school: </a:t>
            </a:r>
          </a:p>
          <a:p>
            <a:pPr algn="just"/>
            <a:endParaRPr lang="en-GB" dirty="0"/>
          </a:p>
          <a:p>
            <a:pPr marL="285750" indent="-285750" algn="just">
              <a:buFont typeface="Arial" panose="020B0604020202020204" pitchFamily="34" charset="0"/>
              <a:buChar char="•"/>
            </a:pPr>
            <a:r>
              <a:rPr lang="en-GB" dirty="0"/>
              <a:t>A small packed lunch bag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School PE kit bag when attending an extracurricular club. </a:t>
            </a:r>
          </a:p>
          <a:p>
            <a:pPr marL="285750" indent="-285750" algn="just">
              <a:buFont typeface="Arial" panose="020B0604020202020204" pitchFamily="34" charset="0"/>
              <a:buChar char="•"/>
            </a:pPr>
            <a:endParaRPr lang="en-GB" dirty="0"/>
          </a:p>
          <a:p>
            <a:pPr algn="just"/>
            <a:r>
              <a:rPr lang="en-GB" dirty="0"/>
              <a:t>On occasions, where children may need to bring a larger bag to school, parents should provide school with the reason for this. Due to the cloakroom area, large bags are not to be brought to school on a daily basis.</a:t>
            </a:r>
          </a:p>
          <a:p>
            <a:pPr algn="just"/>
            <a:endParaRPr lang="en-GB" b="1" dirty="0">
              <a:solidFill>
                <a:srgbClr val="FD29FF"/>
              </a:solidFill>
            </a:endParaRPr>
          </a:p>
          <a:p>
            <a:pPr algn="just"/>
            <a:r>
              <a:rPr lang="en-GB" dirty="0"/>
              <a:t>For further information regarding the school’s uniform,</a:t>
            </a:r>
          </a:p>
          <a:p>
            <a:pPr algn="just"/>
            <a:r>
              <a:rPr lang="en-GB" b="1" dirty="0">
                <a:solidFill>
                  <a:srgbClr val="FD29FF"/>
                </a:solidFill>
                <a:hlinkClick r:id="rId2"/>
              </a:rPr>
              <a:t>please read this policy</a:t>
            </a:r>
            <a:r>
              <a:rPr lang="en-GB" b="1" dirty="0">
                <a:solidFill>
                  <a:srgbClr val="FD29FF"/>
                </a:solidFill>
              </a:rPr>
              <a:t>. </a:t>
            </a: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61209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628800"/>
            <a:ext cx="8640960" cy="720079"/>
          </a:xfrm>
        </p:spPr>
        <p:txBody>
          <a:bodyPr/>
          <a:lstStyle/>
          <a:p>
            <a:pPr algn="just"/>
            <a:r>
              <a:rPr lang="en-GB" sz="2000" b="1" u="sng" dirty="0"/>
              <a:t>Curriculum</a:t>
            </a:r>
          </a:p>
          <a:p>
            <a:pPr algn="just"/>
            <a:endParaRPr lang="en-GB" sz="2000" b="1" u="sng" dirty="0"/>
          </a:p>
          <a:p>
            <a:pPr algn="just"/>
            <a:r>
              <a:rPr lang="en-GB" dirty="0"/>
              <a:t>The Year 4 curriculum map, which outlines all the units taught across the each subject and their main objectives, can be found by clicking </a:t>
            </a:r>
            <a:r>
              <a:rPr lang="en-GB" u="sng" dirty="0">
                <a:solidFill>
                  <a:srgbClr val="FFFF00"/>
                </a:solidFill>
                <a:hlinkClick r:id="rId2">
                  <a:extLst>
                    <a:ext uri="{A12FA001-AC4F-418D-AE19-62706E023703}">
                      <ahyp:hlinkClr xmlns:ahyp="http://schemas.microsoft.com/office/drawing/2018/hyperlinkcolor" val="tx"/>
                    </a:ext>
                  </a:extLst>
                </a:hlinkClick>
              </a:rPr>
              <a:t>here</a:t>
            </a:r>
            <a:r>
              <a:rPr lang="en-GB" dirty="0"/>
              <a:t>.*</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r>
              <a:rPr lang="en-GB" sz="1600" i="1" dirty="0"/>
              <a:t>*Please note that amendments may be made throughout the year.</a:t>
            </a:r>
          </a:p>
          <a:p>
            <a:pPr algn="just"/>
            <a:endParaRPr lang="en-GB" sz="2000" dirty="0"/>
          </a:p>
        </p:txBody>
      </p:sp>
      <p:pic>
        <p:nvPicPr>
          <p:cNvPr id="5" name="Picture 4">
            <a:extLst>
              <a:ext uri="{FF2B5EF4-FFF2-40B4-BE49-F238E27FC236}">
                <a16:creationId xmlns:a16="http://schemas.microsoft.com/office/drawing/2014/main" id="{0EDE5C0A-E0BC-4C4E-AE81-76CE1F51A543}"/>
              </a:ext>
            </a:extLst>
          </p:cNvPr>
          <p:cNvPicPr>
            <a:picLocks noChangeAspect="1"/>
          </p:cNvPicPr>
          <p:nvPr/>
        </p:nvPicPr>
        <p:blipFill rotWithShape="1">
          <a:blip r:embed="rId3"/>
          <a:srcRect t="5588"/>
          <a:stretch/>
        </p:blipFill>
        <p:spPr>
          <a:xfrm>
            <a:off x="1835696" y="3140968"/>
            <a:ext cx="4810869" cy="2880320"/>
          </a:xfrm>
          <a:prstGeom prst="rect">
            <a:avLst/>
          </a:prstGeom>
        </p:spPr>
      </p:pic>
    </p:spTree>
    <p:extLst>
      <p:ext uri="{BB962C8B-B14F-4D97-AF65-F5344CB8AC3E}">
        <p14:creationId xmlns:p14="http://schemas.microsoft.com/office/powerpoint/2010/main" val="149795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76872"/>
            <a:ext cx="8640960" cy="2875159"/>
          </a:xfrm>
        </p:spPr>
        <p:txBody>
          <a:bodyPr/>
          <a:lstStyle/>
          <a:p>
            <a:pPr algn="just"/>
            <a:r>
              <a:rPr lang="en-GB" dirty="0"/>
              <a:t>All children will access two hours of allocated PE time per week. </a:t>
            </a:r>
          </a:p>
          <a:p>
            <a:pPr algn="just"/>
            <a:endParaRPr lang="en-GB" b="1" i="1" dirty="0"/>
          </a:p>
          <a:p>
            <a:pPr algn="just"/>
            <a:r>
              <a:rPr lang="en-GB" b="1" i="1" dirty="0"/>
              <a:t>On the two days allocated for your child’s PE lessons, your child is to come to school wearing their outdoor PE kit. </a:t>
            </a:r>
          </a:p>
          <a:p>
            <a:pPr algn="just"/>
            <a:endParaRPr lang="en-GB" dirty="0"/>
          </a:p>
          <a:p>
            <a:pPr algn="just"/>
            <a:r>
              <a:rPr lang="en-GB" dirty="0"/>
              <a:t>If a child is unable to take part in a PE lesson, an email should be sent from the parent/guardian to the child’s class teacher.</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a:t>
            </a:r>
            <a:r>
              <a:rPr lang="en-GB" b="1" dirty="0">
                <a:solidFill>
                  <a:srgbClr val="92D050"/>
                </a:solidFill>
                <a:hlinkClick r:id="rId2">
                  <a:extLst>
                    <a:ext uri="{A12FA001-AC4F-418D-AE19-62706E023703}">
                      <ahyp:hlinkClr xmlns:ahyp="http://schemas.microsoft.com/office/drawing/2018/hyperlinkcolor" val="tx"/>
                    </a:ext>
                  </a:extLst>
                </a:hlinkClick>
              </a:rPr>
              <a:t>please read this policy</a:t>
            </a:r>
            <a:r>
              <a:rPr lang="en-GB" b="1" dirty="0">
                <a:solidFill>
                  <a:srgbClr val="92D050"/>
                </a:solidFill>
                <a:hlinkClick r:id="rId3">
                  <a:extLst>
                    <a:ext uri="{A12FA001-AC4F-418D-AE19-62706E023703}">
                      <ahyp:hlinkClr xmlns:ahyp="http://schemas.microsoft.com/office/drawing/2018/hyperlinkcolor" val="tx"/>
                    </a:ext>
                  </a:extLst>
                </a:hlinkClick>
              </a:rPr>
              <a:t>. </a:t>
            </a:r>
            <a:endParaRPr lang="en-GB" b="1" dirty="0">
              <a:solidFill>
                <a:srgbClr val="92D050"/>
              </a:solidFill>
            </a:endParaRPr>
          </a:p>
          <a:p>
            <a:pPr algn="just"/>
            <a:endParaRPr lang="en-GB"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73195" y="1484784"/>
            <a:ext cx="5277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30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991420"/>
            <a:ext cx="8640960" cy="2875159"/>
          </a:xfrm>
        </p:spPr>
        <p:txBody>
          <a:bodyPr/>
          <a:lstStyle/>
          <a:p>
            <a:pPr algn="just"/>
            <a:r>
              <a:rPr lang="en-GB" dirty="0"/>
              <a:t>Children should come to school wearing their PE Kit on their designated PE days and wear their Winter Uniform for Spring Term 1 (before February half term).</a:t>
            </a:r>
          </a:p>
          <a:p>
            <a:pPr algn="just"/>
            <a:endParaRPr lang="en-GB" dirty="0"/>
          </a:p>
          <a:p>
            <a:pPr algn="just"/>
            <a:r>
              <a:rPr lang="en-GB" dirty="0"/>
              <a:t>For further information, </a:t>
            </a:r>
            <a:r>
              <a:rPr lang="en-GB" b="1" dirty="0">
                <a:solidFill>
                  <a:srgbClr val="00B0F0"/>
                </a:solidFill>
                <a:hlinkClick r:id="rId2">
                  <a:extLst>
                    <a:ext uri="{A12FA001-AC4F-418D-AE19-62706E023703}">
                      <ahyp:hlinkClr xmlns:ahyp="http://schemas.microsoft.com/office/drawing/2018/hyperlinkcolor" val="tx"/>
                    </a:ext>
                  </a:extLst>
                </a:hlinkClick>
              </a:rPr>
              <a:t>please read this policy. </a:t>
            </a:r>
            <a:endParaRPr lang="en-GB" b="1" dirty="0">
              <a:solidFill>
                <a:srgbClr val="00B0F0"/>
              </a:solidFill>
            </a:endParaRPr>
          </a:p>
          <a:p>
            <a:pPr algn="just"/>
            <a:endParaRPr lang="en-GB" b="1" dirty="0">
              <a:solidFill>
                <a:srgbClr val="FD29FF"/>
              </a:solidFill>
            </a:endParaRPr>
          </a:p>
          <a:p>
            <a:pPr algn="just"/>
            <a:endParaRPr lang="en-GB" b="1" dirty="0">
              <a:solidFill>
                <a:srgbClr val="FD29FF"/>
              </a:solidFill>
            </a:endParaRP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9512" y="1340768"/>
            <a:ext cx="10823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Kits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44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5760" y="2348880"/>
            <a:ext cx="8892480" cy="2875159"/>
          </a:xfrm>
        </p:spPr>
        <p:txBody>
          <a:bodyPr/>
          <a:lstStyle/>
          <a:p>
            <a:pPr algn="just"/>
            <a:r>
              <a:rPr lang="en-GB" dirty="0"/>
              <a:t>The children will have their first PE lesson of the week on a </a:t>
            </a:r>
            <a:r>
              <a:rPr lang="en-GB" b="1" dirty="0"/>
              <a:t>Tuesday afternoon.</a:t>
            </a:r>
            <a:endParaRPr lang="en-GB" dirty="0"/>
          </a:p>
          <a:p>
            <a:pPr algn="just"/>
            <a:endParaRPr lang="en-GB" dirty="0"/>
          </a:p>
          <a:p>
            <a:pPr algn="just"/>
            <a:r>
              <a:rPr lang="en-GB" dirty="0"/>
              <a:t>The children will have their second PE lesson of the week on </a:t>
            </a:r>
            <a:r>
              <a:rPr lang="en-GB" b="1" dirty="0"/>
              <a:t>Wednesday afternoon, which will be a Swimming lesson in the Autumn term</a:t>
            </a:r>
            <a:r>
              <a:rPr lang="en-GB" dirty="0"/>
              <a:t>. </a:t>
            </a:r>
          </a:p>
          <a:p>
            <a:pPr algn="just"/>
            <a:endParaRPr lang="en-GB" dirty="0"/>
          </a:p>
          <a:p>
            <a:pPr algn="just"/>
            <a:r>
              <a:rPr lang="en-GB" dirty="0"/>
              <a:t>Please ensure your child comes to school each Tuesday and Wednesday wearing the appropriate kit.</a:t>
            </a:r>
          </a:p>
          <a:p>
            <a:pPr algn="just"/>
            <a:endParaRPr lang="en-GB" dirty="0"/>
          </a:p>
          <a:p>
            <a:pPr>
              <a:spcBef>
                <a:spcPts val="0"/>
              </a:spcBef>
            </a:pPr>
            <a:endParaRPr lang="en-GB" sz="2000" dirty="0"/>
          </a:p>
          <a:p>
            <a:pPr>
              <a:spcBef>
                <a:spcPts val="0"/>
              </a:spcBef>
            </a:pPr>
            <a:r>
              <a:rPr lang="en-GB" sz="2000"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55651" y="1621698"/>
            <a:ext cx="356257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Autumn Term</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165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6825" y="1991420"/>
            <a:ext cx="8892480" cy="2875159"/>
          </a:xfrm>
        </p:spPr>
        <p:txBody>
          <a:bodyPr/>
          <a:lstStyle/>
          <a:p>
            <a:pPr>
              <a:spcBef>
                <a:spcPts val="0"/>
              </a:spcBef>
            </a:pPr>
            <a:r>
              <a:rPr lang="en-GB" dirty="0"/>
              <a:t>During the Autumn term, the Year 4 pupils will attend swimming sessions at Formby Pool on a Wednesday afternoon.</a:t>
            </a:r>
          </a:p>
          <a:p>
            <a:pPr>
              <a:spcBef>
                <a:spcPts val="0"/>
              </a:spcBef>
            </a:pPr>
            <a:endParaRPr lang="en-GB" dirty="0"/>
          </a:p>
          <a:p>
            <a:pPr>
              <a:spcBef>
                <a:spcPts val="0"/>
              </a:spcBef>
            </a:pPr>
            <a:r>
              <a:rPr lang="en-GB" dirty="0"/>
              <a:t>More information will follow when we return to school, but it may be advisable to take your child swimming when possible over the summer holidays, if you feel they still lack confidence.</a:t>
            </a:r>
          </a:p>
          <a:p>
            <a:pPr>
              <a:spcBef>
                <a:spcPts val="0"/>
              </a:spcBef>
            </a:pPr>
            <a:endParaRPr lang="en-GB" dirty="0"/>
          </a:p>
          <a:p>
            <a:pPr algn="just">
              <a:spcAft>
                <a:spcPts val="600"/>
              </a:spcAft>
            </a:pPr>
            <a:r>
              <a:rPr lang="en-GB" dirty="0"/>
              <a:t>For swimming lessons, Formby Pool and Sefton Aquatics Team have specific rules regarding swimwear for school swimming lessons as detailed below: </a:t>
            </a:r>
          </a:p>
          <a:p>
            <a:pPr algn="just">
              <a:spcAft>
                <a:spcPts val="600"/>
              </a:spcAft>
            </a:pPr>
            <a:r>
              <a:rPr lang="en-GB" dirty="0"/>
              <a:t>• All children must wear a swimming cap. </a:t>
            </a:r>
          </a:p>
          <a:p>
            <a:pPr algn="just">
              <a:spcAft>
                <a:spcPts val="600"/>
              </a:spcAft>
            </a:pPr>
            <a:r>
              <a:rPr lang="en-GB" dirty="0"/>
              <a:t>• Boys must wear tight fitting swimming trunks/shorts - no baggy shorts. </a:t>
            </a:r>
          </a:p>
          <a:p>
            <a:pPr algn="just">
              <a:spcAft>
                <a:spcPts val="600"/>
              </a:spcAft>
            </a:pPr>
            <a:r>
              <a:rPr lang="en-GB" dirty="0"/>
              <a:t>• Girls must wear a one-piece appropriate swimming costume. </a:t>
            </a:r>
          </a:p>
          <a:p>
            <a:pPr algn="just">
              <a:spcAft>
                <a:spcPts val="600"/>
              </a:spcAft>
            </a:pPr>
            <a:r>
              <a:rPr lang="en-GB" dirty="0"/>
              <a:t>• No earrings or jewellery. </a:t>
            </a:r>
          </a:p>
          <a:p>
            <a:pPr algn="just">
              <a:spcAft>
                <a:spcPts val="600"/>
              </a:spcAft>
            </a:pPr>
            <a:r>
              <a:rPr lang="en-GB" dirty="0"/>
              <a:t>• Children will need a towel.</a:t>
            </a:r>
            <a:endParaRPr lang="en-GB" b="1" dirty="0">
              <a:solidFill>
                <a:srgbClr val="FD29FF"/>
              </a:solidFill>
            </a:endParaRPr>
          </a:p>
          <a:p>
            <a:pPr>
              <a:spcBef>
                <a:spcPts val="0"/>
              </a:spcBef>
            </a:pPr>
            <a:endParaRPr lang="en-GB" dirty="0"/>
          </a:p>
          <a:p>
            <a:pPr>
              <a:spcBef>
                <a:spcPts val="0"/>
              </a:spcBef>
            </a:pPr>
            <a:r>
              <a:rPr lang="en-GB"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4957" y="1421643"/>
            <a:ext cx="3204723"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Swimming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74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5421" y="2132856"/>
            <a:ext cx="8640960" cy="2875159"/>
          </a:xfrm>
        </p:spPr>
        <p:txBody>
          <a:bodyPr/>
          <a:lstStyle/>
          <a:p>
            <a:pPr algn="just"/>
            <a:r>
              <a:rPr lang="en-GB" dirty="0"/>
              <a:t>Children in Year 4 receive recorder lessons from a Sefton Music Service tutor, as part of the school’s Music provision. These sessions take place </a:t>
            </a:r>
            <a:r>
              <a:rPr lang="en-GB" b="1" dirty="0"/>
              <a:t>every Monday afternoon.</a:t>
            </a:r>
            <a:endParaRPr lang="en-GB" b="1" u="sng" dirty="0"/>
          </a:p>
          <a:p>
            <a:pPr algn="just"/>
            <a:endParaRPr lang="en-GB" b="1" u="sng" dirty="0"/>
          </a:p>
          <a:p>
            <a:pPr algn="just"/>
            <a:r>
              <a:rPr lang="en-GB" dirty="0"/>
              <a:t>The children should have the opportunity to take their instruments home after their lesson but must ensure that they are returned to school the following </a:t>
            </a:r>
            <a:r>
              <a:rPr lang="en-GB" b="1" u="sng" dirty="0"/>
              <a:t>Monday.</a:t>
            </a:r>
          </a:p>
          <a:p>
            <a:pPr algn="just"/>
            <a:endParaRPr lang="en-GB" dirty="0"/>
          </a:p>
          <a:p>
            <a:pPr algn="just"/>
            <a:r>
              <a:rPr lang="en-GB" dirty="0"/>
              <a:t>It is responsibility of the child/guardian to keep the instruments in full</a:t>
            </a:r>
          </a:p>
          <a:p>
            <a:pPr algn="just"/>
            <a:r>
              <a:rPr lang="en-GB" dirty="0"/>
              <a:t> working order and any issues should be reported to the child’s </a:t>
            </a:r>
          </a:p>
          <a:p>
            <a:pPr algn="just"/>
            <a:r>
              <a:rPr lang="en-GB" dirty="0"/>
              <a:t>class teacher.</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65312" y="1556792"/>
            <a:ext cx="21499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Music Provision</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13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772816"/>
            <a:ext cx="8640960" cy="2875159"/>
          </a:xfrm>
        </p:spPr>
        <p:txBody>
          <a:bodyPr/>
          <a:lstStyle/>
          <a:p>
            <a:pPr algn="just"/>
            <a:r>
              <a:rPr lang="en-GB" sz="2000" dirty="0"/>
              <a:t>Your child will continue to learn their spelling using the Read Write Inc Spelling Programme. Each day, your child will complete a series of activities linked to a specific spelling strategy. </a:t>
            </a:r>
          </a:p>
          <a:p>
            <a:pPr algn="just"/>
            <a:endParaRPr lang="en-GB" sz="2000" dirty="0"/>
          </a:p>
          <a:p>
            <a:pPr algn="just"/>
            <a:r>
              <a:rPr lang="en-GB" sz="2000" dirty="0"/>
              <a:t>They will then select six spellings from the week, which will be bespoke to them, for them to practise at home. These will be recorded in their </a:t>
            </a:r>
            <a:r>
              <a:rPr lang="en-GB" sz="2000" b="1" dirty="0"/>
              <a:t>Log Books</a:t>
            </a:r>
            <a:r>
              <a:rPr lang="en-GB" sz="2000" dirty="0"/>
              <a:t>.</a:t>
            </a:r>
          </a:p>
          <a:p>
            <a:pPr algn="just"/>
            <a:endParaRPr lang="en-GB" sz="2000" dirty="0"/>
          </a:p>
          <a:p>
            <a:pPr algn="just"/>
            <a:r>
              <a:rPr lang="en-GB" sz="2000" dirty="0"/>
              <a:t>These spellings will not be tested in school, instead, they are to be practised at home to further embed their spelling knowledge, which will enable them to successfully include them in their independent writing.</a:t>
            </a:r>
          </a:p>
          <a:p>
            <a:pPr algn="just"/>
            <a:endParaRPr lang="en-GB" sz="2000" dirty="0"/>
          </a:p>
          <a:p>
            <a:pPr algn="just"/>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9512" y="1372706"/>
            <a:ext cx="1181734"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Spelling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969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2053950"/>
            <a:ext cx="8640960" cy="3384525"/>
          </a:xfrm>
        </p:spPr>
        <p:txBody>
          <a:bodyPr/>
          <a:lstStyle/>
          <a:p>
            <a:r>
              <a:rPr lang="en-US" dirty="0"/>
              <a:t>Your child will sign up to their new, virtual classroom on Google Classroom in September.</a:t>
            </a:r>
          </a:p>
          <a:p>
            <a:endParaRPr lang="en-US" dirty="0"/>
          </a:p>
          <a:p>
            <a:r>
              <a:rPr lang="en-US" dirty="0"/>
              <a:t>If your child wishes to do any additional work at home, they will still be able to access last year’s classroom and their login details for the various sites they can use to support their independent learning (including Get Epic and TT </a:t>
            </a:r>
            <a:r>
              <a:rPr lang="en-US" dirty="0" err="1"/>
              <a:t>Rockstars</a:t>
            </a:r>
            <a:r>
              <a:rPr lang="en-US" dirty="0"/>
              <a:t>).</a:t>
            </a:r>
          </a:p>
          <a:p>
            <a:endParaRPr lang="en-US" dirty="0"/>
          </a:p>
        </p:txBody>
      </p:sp>
      <p:pic>
        <p:nvPicPr>
          <p:cNvPr id="3" name="Picture 2">
            <a:extLst>
              <a:ext uri="{FF2B5EF4-FFF2-40B4-BE49-F238E27FC236}">
                <a16:creationId xmlns:a16="http://schemas.microsoft.com/office/drawing/2014/main" id="{7B118529-8B57-4BC2-8065-23ECDE4FBF3D}"/>
              </a:ext>
            </a:extLst>
          </p:cNvPr>
          <p:cNvPicPr>
            <a:picLocks noChangeAspect="1"/>
          </p:cNvPicPr>
          <p:nvPr/>
        </p:nvPicPr>
        <p:blipFill>
          <a:blip r:embed="rId2"/>
          <a:stretch>
            <a:fillRect/>
          </a:stretch>
        </p:blipFill>
        <p:spPr>
          <a:xfrm>
            <a:off x="657689" y="4379932"/>
            <a:ext cx="5796136" cy="2117086"/>
          </a:xfrm>
          <a:prstGeom prst="rect">
            <a:avLst/>
          </a:prstGeom>
        </p:spPr>
      </p:pic>
    </p:spTree>
    <p:extLst>
      <p:ext uri="{BB962C8B-B14F-4D97-AF65-F5344CB8AC3E}">
        <p14:creationId xmlns:p14="http://schemas.microsoft.com/office/powerpoint/2010/main" val="3534554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2053950"/>
            <a:ext cx="8640960" cy="3384525"/>
          </a:xfrm>
        </p:spPr>
        <p:txBody>
          <a:bodyPr/>
          <a:lstStyle/>
          <a:p>
            <a:r>
              <a:rPr lang="en-US" dirty="0"/>
              <a:t>Virtual classrooms will continue to be shared with children and parents each half-term.</a:t>
            </a:r>
          </a:p>
          <a:p>
            <a:endParaRPr lang="en-US" dirty="0"/>
          </a:p>
          <a:p>
            <a:r>
              <a:rPr lang="en-US" dirty="0"/>
              <a:t>Your child will be able to use the image within Google Classroom to quickly access the various websites we use by clicking on the various objects. Children will be reminded on how to do this in September.</a:t>
            </a:r>
          </a:p>
          <a:p>
            <a:endParaRPr lang="en-US" dirty="0"/>
          </a:p>
        </p:txBody>
      </p:sp>
      <p:cxnSp>
        <p:nvCxnSpPr>
          <p:cNvPr id="10" name="Straight Arrow Connector 9">
            <a:extLst>
              <a:ext uri="{FF2B5EF4-FFF2-40B4-BE49-F238E27FC236}">
                <a16:creationId xmlns:a16="http://schemas.microsoft.com/office/drawing/2014/main" id="{BA8B8D6A-B530-6D43-98A5-4F8758EBAACA}"/>
              </a:ext>
            </a:extLst>
          </p:cNvPr>
          <p:cNvCxnSpPr>
            <a:cxnSpLocks/>
          </p:cNvCxnSpPr>
          <p:nvPr/>
        </p:nvCxnSpPr>
        <p:spPr>
          <a:xfrm>
            <a:off x="3044161" y="5343088"/>
            <a:ext cx="1959887" cy="430814"/>
          </a:xfrm>
          <a:prstGeom prst="straightConnector1">
            <a:avLst/>
          </a:prstGeom>
          <a:ln w="82550">
            <a:solidFill>
              <a:srgbClr val="FD29FF"/>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F6317B9-887B-4FAD-B58C-0421EAD188C1}"/>
              </a:ext>
            </a:extLst>
          </p:cNvPr>
          <p:cNvPicPr>
            <a:picLocks noChangeAspect="1"/>
          </p:cNvPicPr>
          <p:nvPr/>
        </p:nvPicPr>
        <p:blipFill>
          <a:blip r:embed="rId2"/>
          <a:stretch>
            <a:fillRect/>
          </a:stretch>
        </p:blipFill>
        <p:spPr>
          <a:xfrm>
            <a:off x="261185" y="4146919"/>
            <a:ext cx="3761932" cy="1023604"/>
          </a:xfrm>
          <a:prstGeom prst="rect">
            <a:avLst/>
          </a:prstGeom>
          <a:ln w="28575">
            <a:solidFill>
              <a:srgbClr val="FFFFFF"/>
            </a:solidFill>
          </a:ln>
        </p:spPr>
      </p:pic>
      <p:pic>
        <p:nvPicPr>
          <p:cNvPr id="9" name="Picture 8">
            <a:extLst>
              <a:ext uri="{FF2B5EF4-FFF2-40B4-BE49-F238E27FC236}">
                <a16:creationId xmlns:a16="http://schemas.microsoft.com/office/drawing/2014/main" id="{E74E24A1-68C7-4865-91B5-C86CCE85C5A8}"/>
              </a:ext>
            </a:extLst>
          </p:cNvPr>
          <p:cNvPicPr>
            <a:picLocks noChangeAspect="1"/>
          </p:cNvPicPr>
          <p:nvPr/>
        </p:nvPicPr>
        <p:blipFill>
          <a:blip r:embed="rId3"/>
          <a:stretch>
            <a:fillRect/>
          </a:stretch>
        </p:blipFill>
        <p:spPr>
          <a:xfrm>
            <a:off x="5205869" y="4394359"/>
            <a:ext cx="3710340" cy="2088232"/>
          </a:xfrm>
          <a:prstGeom prst="rect">
            <a:avLst/>
          </a:prstGeom>
          <a:ln w="38100">
            <a:solidFill>
              <a:srgbClr val="FFFFFF"/>
            </a:solidFill>
          </a:ln>
        </p:spPr>
      </p:pic>
    </p:spTree>
    <p:extLst>
      <p:ext uri="{BB962C8B-B14F-4D97-AF65-F5344CB8AC3E}">
        <p14:creationId xmlns:p14="http://schemas.microsoft.com/office/powerpoint/2010/main" val="228792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3" name="Text Placeholder 2"/>
          <p:cNvSpPr>
            <a:spLocks noGrp="1"/>
          </p:cNvSpPr>
          <p:nvPr>
            <p:ph type="body" sz="quarter" idx="11"/>
          </p:nvPr>
        </p:nvSpPr>
        <p:spPr>
          <a:xfrm>
            <a:off x="107504" y="2060848"/>
            <a:ext cx="8640960" cy="3384525"/>
          </a:xfrm>
        </p:spPr>
        <p:txBody>
          <a:bodyPr/>
          <a:lstStyle/>
          <a:p>
            <a:pPr algn="just"/>
            <a:r>
              <a:rPr lang="en-GB" sz="2000" b="1" u="sng" dirty="0"/>
              <a:t>A Successful Start</a:t>
            </a:r>
          </a:p>
          <a:p>
            <a:pPr algn="just"/>
            <a:endParaRPr lang="en-GB" sz="2400" dirty="0"/>
          </a:p>
          <a:p>
            <a:pPr algn="just"/>
            <a:r>
              <a:rPr lang="en-GB" dirty="0"/>
              <a:t>To help you to support your child in having a smooth transition into Year 4 in September, we feel that the following information will assist you.</a:t>
            </a:r>
          </a:p>
          <a:p>
            <a:pPr algn="just"/>
            <a:endParaRPr lang="en-GB" dirty="0"/>
          </a:p>
          <a:p>
            <a:pPr algn="just"/>
            <a:r>
              <a:rPr lang="en-GB" dirty="0"/>
              <a:t>Please also note that a wealth of information, such as </a:t>
            </a:r>
            <a:r>
              <a:rPr lang="en-GB" u="sng" dirty="0">
                <a:solidFill>
                  <a:srgbClr val="FFFF00"/>
                </a:solidFill>
                <a:hlinkClick r:id="rId2">
                  <a:extLst>
                    <a:ext uri="{A12FA001-AC4F-418D-AE19-62706E023703}">
                      <ahyp:hlinkClr xmlns:ahyp="http://schemas.microsoft.com/office/drawing/2018/hyperlinkcolor" val="tx"/>
                    </a:ext>
                  </a:extLst>
                </a:hlinkClick>
              </a:rPr>
              <a:t>school policies</a:t>
            </a:r>
            <a:r>
              <a:rPr lang="en-GB" dirty="0"/>
              <a:t>, can be found on the </a:t>
            </a:r>
            <a:r>
              <a:rPr lang="en-GB" u="sng" dirty="0">
                <a:solidFill>
                  <a:srgbClr val="FD29FF"/>
                </a:solidFill>
                <a:hlinkClick r:id="rId3">
                  <a:extLst>
                    <a:ext uri="{A12FA001-AC4F-418D-AE19-62706E023703}">
                      <ahyp:hlinkClr xmlns:ahyp="http://schemas.microsoft.com/office/drawing/2018/hyperlinkcolor" val="tx"/>
                    </a:ext>
                  </a:extLst>
                </a:hlinkClick>
              </a:rPr>
              <a:t>school’s website</a:t>
            </a:r>
            <a:r>
              <a:rPr lang="en-GB" dirty="0"/>
              <a:t>.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640960" cy="3384525"/>
          </a:xfrm>
        </p:spPr>
        <p:txBody>
          <a:bodyPr/>
          <a:lstStyle/>
          <a:p>
            <a:r>
              <a:rPr lang="en-GB" dirty="0"/>
              <a:t>Regular practice of times tables and related number facts will benefit and support your child’s mathematical knowledge and understanding. </a:t>
            </a:r>
          </a:p>
          <a:p>
            <a:endParaRPr lang="en-GB" dirty="0"/>
          </a:p>
          <a:p>
            <a:r>
              <a:rPr lang="en-GB" dirty="0"/>
              <a:t>By Year 4, national curriculum expectations are that children should know ALL multiplication tables (and related division facts) up to 12 x 12 with fluent recall. </a:t>
            </a:r>
          </a:p>
          <a:p>
            <a:endParaRPr lang="en-GB" dirty="0"/>
          </a:p>
          <a:p>
            <a:pPr algn="just"/>
            <a:r>
              <a:rPr lang="en-GB" dirty="0"/>
              <a:t>The ‘</a:t>
            </a:r>
            <a:r>
              <a:rPr lang="en-GB" dirty="0">
                <a:solidFill>
                  <a:srgbClr val="FD29FF"/>
                </a:solidFill>
                <a:hlinkClick r:id="rId2">
                  <a:extLst>
                    <a:ext uri="{A12FA001-AC4F-418D-AE19-62706E023703}">
                      <ahyp:hlinkClr xmlns:ahyp="http://schemas.microsoft.com/office/drawing/2018/hyperlinkcolor" val="tx"/>
                    </a:ext>
                  </a:extLst>
                </a:hlinkClick>
              </a:rPr>
              <a:t>Times Tables Rock Stars</a:t>
            </a:r>
            <a:r>
              <a:rPr lang="en-GB" dirty="0"/>
              <a:t>’ and ‘</a:t>
            </a:r>
            <a:r>
              <a:rPr lang="en-GB" dirty="0">
                <a:solidFill>
                  <a:srgbClr val="AC25FF"/>
                </a:solidFill>
                <a:hlinkClick r:id="rId3">
                  <a:extLst>
                    <a:ext uri="{A12FA001-AC4F-418D-AE19-62706E023703}">
                      <ahyp:hlinkClr xmlns:ahyp="http://schemas.microsoft.com/office/drawing/2018/hyperlinkcolor" val="tx"/>
                    </a:ext>
                  </a:extLst>
                </a:hlinkClick>
              </a:rPr>
              <a:t>Sumdog</a:t>
            </a:r>
            <a:r>
              <a:rPr lang="en-GB" dirty="0"/>
              <a:t>’ apps/websites are particularly effective tools to cement these essential number facts. Your child has individual login details for these websites which are available via Google Classroom.</a:t>
            </a:r>
          </a:p>
          <a:p>
            <a:endParaRPr lang="en-GB" dirty="0"/>
          </a:p>
          <a:p>
            <a:r>
              <a:rPr lang="en-GB" dirty="0"/>
              <a:t>Please also remember to check the ‘</a:t>
            </a:r>
            <a:r>
              <a:rPr lang="en-GB" dirty="0">
                <a:solidFill>
                  <a:srgbClr val="FFFF00"/>
                </a:solidFill>
                <a:hlinkClick r:id="rId4">
                  <a:extLst>
                    <a:ext uri="{A12FA001-AC4F-418D-AE19-62706E023703}">
                      <ahyp:hlinkClr xmlns:ahyp="http://schemas.microsoft.com/office/drawing/2018/hyperlinkcolor" val="tx"/>
                    </a:ext>
                  </a:extLst>
                </a:hlinkClick>
              </a:rPr>
              <a:t>Learning at Home</a:t>
            </a:r>
            <a:r>
              <a:rPr lang="en-GB" dirty="0"/>
              <a:t>’ section of the </a:t>
            </a:r>
          </a:p>
          <a:p>
            <a:pPr algn="just"/>
            <a:r>
              <a:rPr lang="en-GB" dirty="0"/>
              <a:t>school website as there are many other useful websites and</a:t>
            </a:r>
          </a:p>
          <a:p>
            <a:r>
              <a:rPr lang="en-GB" dirty="0"/>
              <a:t>tutorials available that are appropriate for each key stage.</a:t>
            </a:r>
          </a:p>
          <a:p>
            <a:endParaRPr lang="en-GB" dirty="0"/>
          </a:p>
          <a:p>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60215" cy="400110"/>
          </a:xfrm>
          <a:prstGeom prst="rect">
            <a:avLst/>
          </a:prstGeom>
        </p:spPr>
        <p:txBody>
          <a:bodyPr wrap="squar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988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640960" cy="3384525"/>
          </a:xfrm>
        </p:spPr>
        <p:txBody>
          <a:bodyPr/>
          <a:lstStyle/>
          <a:p>
            <a:r>
              <a:rPr lang="en-GB" dirty="0"/>
              <a:t>For additional materials to support your child throughout Year 4, we would recommend the CGP workbooks, which can offer further help for general revision in Maths, </a:t>
            </a:r>
            <a:r>
              <a:rPr lang="en-GB" dirty="0" err="1"/>
              <a:t>SPaG</a:t>
            </a:r>
            <a:r>
              <a:rPr lang="en-GB" dirty="0"/>
              <a:t> and Reading, as well as specific, targeted areas in these subjects.</a:t>
            </a:r>
          </a:p>
          <a:p>
            <a:endParaRPr lang="en-GB" sz="2000" dirty="0"/>
          </a:p>
          <a:p>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pic>
        <p:nvPicPr>
          <p:cNvPr id="7" name="Picture 4" descr="New KS2 Maths Targeted Question Book - Year 4 | CGP Books">
            <a:extLst>
              <a:ext uri="{FF2B5EF4-FFF2-40B4-BE49-F238E27FC236}">
                <a16:creationId xmlns:a16="http://schemas.microsoft.com/office/drawing/2014/main" id="{DDAC3955-11EA-4898-B826-A204D9AF5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521" y="3885604"/>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S2 English Targeted Question Book: Reading - Year 4 | CGP Books">
            <a:extLst>
              <a:ext uri="{FF2B5EF4-FFF2-40B4-BE49-F238E27FC236}">
                <a16:creationId xmlns:a16="http://schemas.microsoft.com/office/drawing/2014/main" id="{B9D2B617-664C-48CD-93A6-200170762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009" y="3838153"/>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S2 English Targeted Question Book: Grammar, Punctuation &amp; Spelling - Year 4:  perfect for catching up at home (CGP KS2 English) eBook : CGP Books, CGP  Books: Amazon.co.uk: Kindle Store">
            <a:extLst>
              <a:ext uri="{FF2B5EF4-FFF2-40B4-BE49-F238E27FC236}">
                <a16:creationId xmlns:a16="http://schemas.microsoft.com/office/drawing/2014/main" id="{8595AD95-D8C9-4A47-A381-B49E3C3DE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47" y="3838152"/>
            <a:ext cx="18002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411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D6A6C-1676-4BBA-9880-2708485F1893}"/>
              </a:ext>
            </a:extLst>
          </p:cNvPr>
          <p:cNvSpPr/>
          <p:nvPr/>
        </p:nvSpPr>
        <p:spPr>
          <a:xfrm>
            <a:off x="179512" y="1441132"/>
            <a:ext cx="8712968" cy="5416868"/>
          </a:xfrm>
          <a:prstGeom prst="rect">
            <a:avLst/>
          </a:prstGeom>
        </p:spPr>
        <p:txBody>
          <a:bodyPr wrap="square">
            <a:spAutoFit/>
          </a:bodyPr>
          <a:lstStyle/>
          <a:p>
            <a:pPr algn="just"/>
            <a:r>
              <a:rPr lang="en-GB" sz="2000" b="1" u="sng" dirty="0">
                <a:solidFill>
                  <a:schemeClr val="bg1"/>
                </a:solidFill>
                <a:latin typeface="Arial"/>
                <a:cs typeface="Arial"/>
              </a:rPr>
              <a:t>Reading</a:t>
            </a:r>
          </a:p>
          <a:p>
            <a:pPr algn="just"/>
            <a:endParaRPr lang="en-GB" sz="2000" dirty="0">
              <a:solidFill>
                <a:schemeClr val="bg1"/>
              </a:solidFill>
              <a:latin typeface="Arial"/>
              <a:cs typeface="Arial"/>
            </a:endParaRPr>
          </a:p>
          <a:p>
            <a:pPr algn="just"/>
            <a:r>
              <a:rPr lang="en-GB" dirty="0">
                <a:solidFill>
                  <a:schemeClr val="bg1"/>
                </a:solidFill>
                <a:latin typeface="Arial"/>
                <a:cs typeface="Arial"/>
              </a:rPr>
              <a:t>In Year 4, all children will be given the opportunity to read daily in class, using a book either from the school reading scheme or the class library. There will also be a class text, which will be read by Miss </a:t>
            </a:r>
            <a:r>
              <a:rPr lang="en-GB" dirty="0" err="1">
                <a:solidFill>
                  <a:schemeClr val="bg1"/>
                </a:solidFill>
                <a:latin typeface="Arial"/>
                <a:cs typeface="Arial"/>
              </a:rPr>
              <a:t>Mcvey</a:t>
            </a:r>
            <a:r>
              <a:rPr lang="en-GB" dirty="0">
                <a:solidFill>
                  <a:schemeClr val="bg1"/>
                </a:solidFill>
                <a:latin typeface="Arial"/>
                <a:cs typeface="Arial"/>
              </a:rPr>
              <a:t> and explicit Reading lessons will also be taught during each half-term.</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Sharing and reading books with your child is one of the most important activities you can do at home:</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An extra 10 minutes, five times per week equals 1800 minutes of reading throughout the school year.</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20 minutes of reading per day exposes readers to 1.8 million words per year.</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On the ‘</a:t>
            </a:r>
            <a:r>
              <a:rPr lang="en-GB" dirty="0">
                <a:solidFill>
                  <a:srgbClr val="00B05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Learning at Home</a:t>
            </a:r>
            <a:r>
              <a:rPr lang="en-GB" dirty="0">
                <a:solidFill>
                  <a:schemeClr val="bg1"/>
                </a:solidFill>
                <a:latin typeface="Arial" panose="020B0604020202020204" pitchFamily="34" charset="0"/>
                <a:cs typeface="Arial" panose="020B0604020202020204" pitchFamily="34" charset="0"/>
              </a:rPr>
              <a:t>’ section of the school website, a recommended reading list titled ‘</a:t>
            </a:r>
            <a:r>
              <a:rPr lang="en-GB" dirty="0">
                <a:solidFill>
                  <a:srgbClr val="FD29FF"/>
                </a:solidFill>
                <a:latin typeface="Arial" panose="020B0604020202020204" pitchFamily="34" charset="0"/>
                <a:cs typeface="Arial" panose="020B0604020202020204" pitchFamily="34" charset="0"/>
                <a:hlinkClick r:id="rId3"/>
              </a:rPr>
              <a:t>100 Books to Read in Year 4</a:t>
            </a:r>
            <a:r>
              <a:rPr lang="en-GB" dirty="0">
                <a:solidFill>
                  <a:schemeClr val="bg1"/>
                </a:solidFill>
                <a:latin typeface="Arial" panose="020B0604020202020204" pitchFamily="34" charset="0"/>
                <a:cs typeface="Arial" panose="020B0604020202020204" pitchFamily="34" charset="0"/>
              </a:rPr>
              <a:t>’ is provided. </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Should parents want to share any information about their child’s </a:t>
            </a:r>
          </a:p>
          <a:p>
            <a:pPr algn="just"/>
            <a:r>
              <a:rPr lang="en-GB" dirty="0">
                <a:solidFill>
                  <a:schemeClr val="bg1"/>
                </a:solidFill>
                <a:latin typeface="Arial" panose="020B0604020202020204" pitchFamily="34" charset="0"/>
                <a:cs typeface="Arial" panose="020B0604020202020204" pitchFamily="34" charset="0"/>
              </a:rPr>
              <a:t>reading at home, they can email the class teacher via the class </a:t>
            </a:r>
          </a:p>
          <a:p>
            <a:pPr algn="just"/>
            <a:r>
              <a:rPr lang="en-GB" dirty="0">
                <a:solidFill>
                  <a:schemeClr val="bg1"/>
                </a:solidFill>
                <a:latin typeface="Arial" panose="020B0604020202020204" pitchFamily="34" charset="0"/>
                <a:cs typeface="Arial" panose="020B0604020202020204" pitchFamily="34" charset="0"/>
              </a:rPr>
              <a:t>account. </a:t>
            </a:r>
          </a:p>
        </p:txBody>
      </p:sp>
    </p:spTree>
    <p:extLst>
      <p:ext uri="{BB962C8B-B14F-4D97-AF65-F5344CB8AC3E}">
        <p14:creationId xmlns:p14="http://schemas.microsoft.com/office/powerpoint/2010/main" val="455291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0768"/>
            <a:ext cx="5315400" cy="431800"/>
          </a:xfrm>
        </p:spPr>
        <p:txBody>
          <a:bodyPr/>
          <a:lstStyle/>
          <a:p>
            <a:r>
              <a:rPr lang="en-GB" sz="2000" u="sng" dirty="0"/>
              <a:t>Behaviour and Anti Bullying Posters</a:t>
            </a:r>
          </a:p>
        </p:txBody>
      </p:sp>
      <p:sp>
        <p:nvSpPr>
          <p:cNvPr id="3" name="Text Placeholder 2"/>
          <p:cNvSpPr>
            <a:spLocks noGrp="1"/>
          </p:cNvSpPr>
          <p:nvPr>
            <p:ph type="body" sz="quarter" idx="11"/>
          </p:nvPr>
        </p:nvSpPr>
        <p:spPr>
          <a:xfrm>
            <a:off x="251520" y="1772568"/>
            <a:ext cx="8640960" cy="3384525"/>
          </a:xfrm>
        </p:spPr>
        <p:txBody>
          <a:bodyPr/>
          <a:lstStyle/>
          <a:p>
            <a:r>
              <a:rPr lang="en-GB" dirty="0"/>
              <a:t>These posters have been created by the pupils for the pupils.  These posters are in line with the school’s values and are displayed and referred to throughout the school. </a:t>
            </a:r>
          </a:p>
        </p:txBody>
      </p:sp>
      <p:pic>
        <p:nvPicPr>
          <p:cNvPr id="5" name="Picture 4"/>
          <p:cNvPicPr>
            <a:picLocks noChangeAspect="1"/>
          </p:cNvPicPr>
          <p:nvPr/>
        </p:nvPicPr>
        <p:blipFill>
          <a:blip r:embed="rId2"/>
          <a:stretch>
            <a:fillRect/>
          </a:stretch>
        </p:blipFill>
        <p:spPr>
          <a:xfrm>
            <a:off x="4039849" y="2782865"/>
            <a:ext cx="2711068" cy="3851032"/>
          </a:xfrm>
          <a:prstGeom prst="rect">
            <a:avLst/>
          </a:prstGeom>
          <a:ln w="22225">
            <a:solidFill>
              <a:srgbClr val="00B0F0"/>
            </a:solidFill>
          </a:ln>
        </p:spPr>
      </p:pic>
      <p:pic>
        <p:nvPicPr>
          <p:cNvPr id="4" name="Picture 3"/>
          <p:cNvPicPr>
            <a:picLocks noChangeAspect="1"/>
          </p:cNvPicPr>
          <p:nvPr/>
        </p:nvPicPr>
        <p:blipFill>
          <a:blip r:embed="rId3"/>
          <a:stretch>
            <a:fillRect/>
          </a:stretch>
        </p:blipFill>
        <p:spPr>
          <a:xfrm>
            <a:off x="780810" y="2780927"/>
            <a:ext cx="2711069" cy="3834641"/>
          </a:xfrm>
          <a:prstGeom prst="rect">
            <a:avLst/>
          </a:prstGeom>
          <a:ln w="25400">
            <a:solidFill>
              <a:srgbClr val="AC25FF"/>
            </a:solidFill>
          </a:ln>
        </p:spPr>
      </p:pic>
    </p:spTree>
    <p:extLst>
      <p:ext uri="{BB962C8B-B14F-4D97-AF65-F5344CB8AC3E}">
        <p14:creationId xmlns:p14="http://schemas.microsoft.com/office/powerpoint/2010/main" val="818032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3928" y="1829090"/>
            <a:ext cx="3312368" cy="4670858"/>
          </a:xfrm>
          <a:prstGeom prst="rect">
            <a:avLst/>
          </a:prstGeom>
          <a:ln w="19050">
            <a:solidFill>
              <a:srgbClr val="00B050"/>
            </a:solidFill>
          </a:ln>
        </p:spPr>
      </p:pic>
      <p:pic>
        <p:nvPicPr>
          <p:cNvPr id="5" name="Picture 4"/>
          <p:cNvPicPr>
            <a:picLocks noChangeAspect="1"/>
          </p:cNvPicPr>
          <p:nvPr/>
        </p:nvPicPr>
        <p:blipFill>
          <a:blip r:embed="rId3"/>
          <a:stretch>
            <a:fillRect/>
          </a:stretch>
        </p:blipFill>
        <p:spPr>
          <a:xfrm>
            <a:off x="323528" y="1829090"/>
            <a:ext cx="3282641" cy="4650408"/>
          </a:xfrm>
          <a:prstGeom prst="rect">
            <a:avLst/>
          </a:prstGeom>
          <a:ln w="19050">
            <a:solidFill>
              <a:srgbClr val="FFFF00"/>
            </a:solidFill>
          </a:ln>
        </p:spPr>
      </p:pic>
    </p:spTree>
    <p:extLst>
      <p:ext uri="{BB962C8B-B14F-4D97-AF65-F5344CB8AC3E}">
        <p14:creationId xmlns:p14="http://schemas.microsoft.com/office/powerpoint/2010/main" val="114697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842" y="1412776"/>
            <a:ext cx="8640960" cy="4752528"/>
          </a:xfrm>
        </p:spPr>
        <p:txBody>
          <a:bodyPr/>
          <a:lstStyle/>
          <a:p>
            <a:r>
              <a:rPr lang="en-GB" sz="2000" b="1" u="sng" dirty="0"/>
              <a:t>Contacting the Class Teacher</a:t>
            </a:r>
          </a:p>
          <a:p>
            <a:endParaRPr lang="en-GB" dirty="0"/>
          </a:p>
          <a:p>
            <a:r>
              <a:rPr lang="en-GB" dirty="0"/>
              <a:t>During the school year you may need to contact the class teacher.</a:t>
            </a:r>
          </a:p>
          <a:p>
            <a:r>
              <a:rPr lang="en-GB" dirty="0"/>
              <a:t>You can do this by:</a:t>
            </a:r>
          </a:p>
          <a:p>
            <a:r>
              <a:rPr lang="en-GB" dirty="0"/>
              <a:t>-   Email y4@tsp.sefton.school;</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extLst>
                    <a:ext uri="{A12FA001-AC4F-418D-AE19-62706E023703}">
                      <ahyp:hlinkClr xmlns:ahyp="http://schemas.microsoft.com/office/drawing/2018/hyperlinkcolor" val="tx"/>
                    </a:ext>
                  </a:extLst>
                </a:hlinkClick>
              </a:rPr>
              <a:t>here</a:t>
            </a:r>
            <a:r>
              <a:rPr lang="en-GB" dirty="0"/>
              <a:t>.</a:t>
            </a:r>
          </a:p>
        </p:txBody>
      </p:sp>
    </p:spTree>
    <p:extLst>
      <p:ext uri="{BB962C8B-B14F-4D97-AF65-F5344CB8AC3E}">
        <p14:creationId xmlns:p14="http://schemas.microsoft.com/office/powerpoint/2010/main" val="2955186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700808"/>
            <a:ext cx="8640960" cy="4752528"/>
          </a:xfrm>
        </p:spPr>
        <p:txBody>
          <a:bodyPr/>
          <a:lstStyle/>
          <a:p>
            <a:r>
              <a:rPr lang="en-GB" sz="2000" b="1" u="sng" dirty="0"/>
              <a:t>Contacting the SENDCo</a:t>
            </a:r>
          </a:p>
          <a:p>
            <a:endParaRPr lang="en-GB" dirty="0"/>
          </a:p>
          <a:p>
            <a:pPr>
              <a:lnSpc>
                <a:spcPct val="150000"/>
              </a:lnSpc>
            </a:pPr>
            <a:r>
              <a:rPr lang="en-GB" dirty="0"/>
              <a:t>If you would like to contact Mrs Martin with a SEN related query or concern, you can contact her on the SENDCo account: </a:t>
            </a:r>
            <a:r>
              <a:rPr lang="en-GB" dirty="0">
                <a:hlinkClick r:id="rId2"/>
              </a:rPr>
              <a:t>SENDCO@tsp.sefton.school</a:t>
            </a:r>
            <a:endParaRPr lang="en-GB" dirty="0"/>
          </a:p>
          <a:p>
            <a:pPr>
              <a:lnSpc>
                <a:spcPct val="150000"/>
              </a:lnSpc>
            </a:pPr>
            <a:endParaRPr lang="en-GB" dirty="0"/>
          </a:p>
          <a:p>
            <a:pPr>
              <a:lnSpc>
                <a:spcPct val="150000"/>
              </a:lnSpc>
            </a:pPr>
            <a:r>
              <a:rPr lang="en-GB"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pPr>
              <a:lnSpc>
                <a:spcPct val="150000"/>
              </a:lnSpc>
            </a:pPr>
            <a:endParaRPr lang="en-GB" dirty="0"/>
          </a:p>
          <a:p>
            <a:endParaRPr lang="en-GB" dirty="0"/>
          </a:p>
        </p:txBody>
      </p:sp>
    </p:spTree>
    <p:extLst>
      <p:ext uri="{BB962C8B-B14F-4D97-AF65-F5344CB8AC3E}">
        <p14:creationId xmlns:p14="http://schemas.microsoft.com/office/powerpoint/2010/main" val="2163577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972" y="1484784"/>
            <a:ext cx="9005762" cy="4752528"/>
          </a:xfrm>
        </p:spPr>
        <p:txBody>
          <a:bodyPr/>
          <a:lstStyle/>
          <a:p>
            <a:r>
              <a:rPr lang="en-GB" sz="2000" b="1" u="sng" dirty="0"/>
              <a:t>Home School Agreement </a:t>
            </a:r>
          </a:p>
          <a:p>
            <a:endParaRPr lang="en-GB" sz="1000" dirty="0"/>
          </a:p>
          <a:p>
            <a:pPr>
              <a:lnSpc>
                <a:spcPct val="150000"/>
              </a:lnSpc>
            </a:pPr>
            <a:r>
              <a:rPr lang="en-GB" dirty="0"/>
              <a:t>The </a:t>
            </a:r>
            <a:r>
              <a:rPr lang="en-GB" dirty="0">
                <a:solidFill>
                  <a:srgbClr val="FFFF00"/>
                </a:solidFill>
                <a:hlinkClick r:id="rId2">
                  <a:extLst>
                    <a:ext uri="{A12FA001-AC4F-418D-AE19-62706E023703}">
                      <ahyp:hlinkClr xmlns:ahyp="http://schemas.microsoft.com/office/drawing/2018/hyperlinkcolor" val="tx"/>
                    </a:ext>
                  </a:extLst>
                </a:hlinkClick>
              </a:rPr>
              <a:t>Home School Agreement </a:t>
            </a:r>
            <a:r>
              <a:rPr lang="en-GB" dirty="0">
                <a:solidFill>
                  <a:srgbClr val="FFFF00"/>
                </a:solidFill>
              </a:rPr>
              <a:t> </a:t>
            </a:r>
            <a:r>
              <a:rPr lang="en-GB" dirty="0"/>
              <a:t>for September 2024 can be found </a:t>
            </a:r>
            <a:r>
              <a:rPr lang="en-GB" dirty="0">
                <a:solidFill>
                  <a:srgbClr val="FD29FF"/>
                </a:solidFill>
                <a:hlinkClick r:id="rId3">
                  <a:extLst>
                    <a:ext uri="{A12FA001-AC4F-418D-AE19-62706E023703}">
                      <ahyp:hlinkClr xmlns:ahyp="http://schemas.microsoft.com/office/drawing/2018/hyperlinkcolor" val="tx"/>
                    </a:ext>
                  </a:extLst>
                </a:hlinkClick>
              </a:rPr>
              <a:t>here</a:t>
            </a:r>
            <a:r>
              <a:rPr lang="en-GB" dirty="0"/>
              <a:t>, which explains:</a:t>
            </a:r>
          </a:p>
          <a:p>
            <a:pPr marL="285750" indent="-285750">
              <a:lnSpc>
                <a:spcPct val="150000"/>
              </a:lnSpc>
              <a:buFont typeface="Arial" panose="020B0604020202020204" pitchFamily="34" charset="0"/>
              <a:buChar char="•"/>
            </a:pPr>
            <a:r>
              <a:rPr lang="en-GB" dirty="0"/>
              <a:t>the school’s aims;</a:t>
            </a:r>
          </a:p>
          <a:p>
            <a:pPr marL="285750" indent="-285750">
              <a:lnSpc>
                <a:spcPct val="150000"/>
              </a:lnSpc>
              <a:buFont typeface="Arial" panose="020B0604020202020204" pitchFamily="34" charset="0"/>
              <a:buChar char="•"/>
            </a:pPr>
            <a:r>
              <a:rPr lang="en-GB" dirty="0"/>
              <a:t>the school’s responsibilities towards its pupils;</a:t>
            </a:r>
          </a:p>
          <a:p>
            <a:pPr marL="285750" indent="-285750">
              <a:lnSpc>
                <a:spcPct val="150000"/>
              </a:lnSpc>
              <a:buFont typeface="Arial" panose="020B0604020202020204" pitchFamily="34" charset="0"/>
              <a:buChar char="•"/>
            </a:pPr>
            <a:r>
              <a:rPr lang="en-GB" dirty="0"/>
              <a:t>the responsibility of each pupil’s parents; </a:t>
            </a:r>
          </a:p>
          <a:p>
            <a:pPr marL="285750" indent="-285750">
              <a:lnSpc>
                <a:spcPct val="150000"/>
              </a:lnSpc>
              <a:buFont typeface="Arial" panose="020B0604020202020204" pitchFamily="34" charset="0"/>
              <a:buChar char="•"/>
            </a:pPr>
            <a:r>
              <a:rPr lang="en-GB" dirty="0"/>
              <a:t>what the school expects of its pupils. </a:t>
            </a:r>
          </a:p>
          <a:p>
            <a:pPr>
              <a:lnSpc>
                <a:spcPct val="150000"/>
              </a:lnSpc>
            </a:pPr>
            <a:endParaRPr lang="en-GB" sz="400" dirty="0"/>
          </a:p>
          <a:p>
            <a:pPr>
              <a:lnSpc>
                <a:spcPct val="150000"/>
              </a:lnSpc>
            </a:pPr>
            <a:endParaRPr lang="en-GB" sz="1000" dirty="0"/>
          </a:p>
          <a:p>
            <a:r>
              <a:rPr lang="en-GB"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4154715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556792"/>
            <a:ext cx="8640960" cy="4752528"/>
          </a:xfrm>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p:txBody>
      </p:sp>
    </p:spTree>
    <p:extLst>
      <p:ext uri="{BB962C8B-B14F-4D97-AF65-F5344CB8AC3E}">
        <p14:creationId xmlns:p14="http://schemas.microsoft.com/office/powerpoint/2010/main" val="2640745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988840"/>
            <a:ext cx="8640960" cy="3384525"/>
          </a:xfrm>
        </p:spPr>
        <p:txBody>
          <a:bodyPr/>
          <a:lstStyle/>
          <a:p>
            <a:pPr algn="just"/>
            <a:r>
              <a:rPr lang="en-GB" sz="2000" b="1" u="sng" dirty="0"/>
              <a:t>Weekly Updates</a:t>
            </a:r>
          </a:p>
          <a:p>
            <a:pPr algn="just"/>
            <a:endParaRPr lang="en-GB" dirty="0"/>
          </a:p>
          <a:p>
            <a:pPr algn="just"/>
            <a:r>
              <a:rPr lang="en-GB" dirty="0"/>
              <a:t>Every Friday, class teachers update their </a:t>
            </a:r>
            <a:r>
              <a:rPr lang="en-GB" dirty="0">
                <a:solidFill>
                  <a:srgbClr val="FFFF00"/>
                </a:solidFill>
                <a:hlinkClick r:id="rId2">
                  <a:extLst>
                    <a:ext uri="{A12FA001-AC4F-418D-AE19-62706E023703}">
                      <ahyp:hlinkClr xmlns:ahyp="http://schemas.microsoft.com/office/drawing/2018/hyperlinkcolor" val="tx"/>
                    </a:ext>
                  </a:extLst>
                </a:hlinkClick>
              </a:rPr>
              <a:t>class blog</a:t>
            </a:r>
            <a:r>
              <a:rPr lang="en-GB" dirty="0">
                <a:solidFill>
                  <a:srgbClr val="FFFF00"/>
                </a:solidFill>
              </a:rPr>
              <a:t> </a:t>
            </a:r>
            <a:r>
              <a:rPr lang="en-GB" dirty="0"/>
              <a:t>with highlights from the learning week. </a:t>
            </a:r>
            <a:endParaRPr lang="en-GB" sz="500" dirty="0">
              <a:hlinkClick r:id="rId3"/>
            </a:endParaRPr>
          </a:p>
          <a:p>
            <a:pPr algn="just"/>
            <a:endParaRPr lang="en-GB" sz="2400" dirty="0"/>
          </a:p>
          <a:p>
            <a:pPr algn="just"/>
            <a:r>
              <a:rPr lang="en-GB" dirty="0"/>
              <a:t>We also use Twitter to celebrate learning. Please follow your child’s class for updates:</a:t>
            </a:r>
          </a:p>
          <a:p>
            <a:pPr algn="just"/>
            <a:endParaRPr lang="en-GB" b="1" dirty="0">
              <a:solidFill>
                <a:srgbClr val="00B0F0"/>
              </a:solidFill>
            </a:endParaRPr>
          </a:p>
          <a:p>
            <a:pPr algn="just"/>
            <a:r>
              <a:rPr lang="en-GB" b="1" i="1" dirty="0">
                <a:solidFill>
                  <a:srgbClr val="00B050"/>
                </a:solidFill>
                <a:hlinkClick r:id="rId4">
                  <a:extLst>
                    <a:ext uri="{A12FA001-AC4F-418D-AE19-62706E023703}">
                      <ahyp:hlinkClr xmlns:ahyp="http://schemas.microsoft.com/office/drawing/2018/hyperlinkcolor" val="tx"/>
                    </a:ext>
                  </a:extLst>
                </a:hlinkClick>
              </a:rPr>
              <a:t>@Year4TSP</a:t>
            </a:r>
            <a:endParaRPr lang="en-GB" b="1" i="1" dirty="0">
              <a:solidFill>
                <a:srgbClr val="00B05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756"/>
            <a:ext cx="8640960" cy="4392488"/>
          </a:xfrm>
        </p:spPr>
        <p:txBody>
          <a:bodyPr/>
          <a:lstStyle/>
          <a:p>
            <a:r>
              <a:rPr lang="en-GB" sz="2000" b="1" u="sng" dirty="0"/>
              <a:t>The School Day:</a:t>
            </a:r>
          </a:p>
          <a:p>
            <a:endParaRPr lang="en-GB" b="1" u="sng" dirty="0"/>
          </a:p>
          <a:p>
            <a:r>
              <a:rPr lang="en-GB" dirty="0"/>
              <a:t>School starts promptly each morning at 8.50 am. However, the Year 4 classroom - situated next door to Year 3 classroom - will be open from 8.40 am.</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During this time, children in Year 4 will complete ‘4-a-day’ calculations </a:t>
            </a:r>
          </a:p>
          <a:p>
            <a:r>
              <a:rPr lang="en-GB" dirty="0"/>
              <a:t>which impacts positively on children’s arithmetic skills. Therefore, it is</a:t>
            </a:r>
          </a:p>
          <a:p>
            <a:r>
              <a:rPr lang="en-GB" dirty="0"/>
              <a:t>advised that children are in school as early as possible.</a:t>
            </a:r>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EE5D952E-AF6A-4207-A384-93982888D034}"/>
              </a:ext>
            </a:extLst>
          </p:cNvPr>
          <p:cNvPicPr>
            <a:picLocks noChangeAspect="1"/>
          </p:cNvPicPr>
          <p:nvPr/>
        </p:nvPicPr>
        <p:blipFill rotWithShape="1">
          <a:blip r:embed="rId2"/>
          <a:srcRect b="20946"/>
          <a:stretch/>
        </p:blipFill>
        <p:spPr>
          <a:xfrm>
            <a:off x="2574032" y="2780929"/>
            <a:ext cx="3582144" cy="2123882"/>
          </a:xfrm>
          <a:prstGeom prst="rect">
            <a:avLst/>
          </a:prstGeom>
          <a:ln w="57150">
            <a:solidFill>
              <a:srgbClr val="FFFFFF"/>
            </a:solidFill>
          </a:ln>
        </p:spPr>
      </p:pic>
    </p:spTree>
    <p:extLst>
      <p:ext uri="{BB962C8B-B14F-4D97-AF65-F5344CB8AC3E}">
        <p14:creationId xmlns:p14="http://schemas.microsoft.com/office/powerpoint/2010/main" val="272526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772816"/>
            <a:ext cx="8640960" cy="4392488"/>
          </a:xfrm>
        </p:spPr>
        <p:txBody>
          <a:bodyPr/>
          <a:lstStyle/>
          <a:p>
            <a:r>
              <a:rPr lang="en-GB" sz="2000" b="1" u="sng" dirty="0"/>
              <a:t>The School Day</a:t>
            </a:r>
            <a:endParaRPr lang="en-GB" b="1" u="sng" dirty="0"/>
          </a:p>
          <a:p>
            <a:endParaRPr lang="en-GB" dirty="0"/>
          </a:p>
          <a:p>
            <a:r>
              <a:rPr lang="en-GB" dirty="0"/>
              <a:t>The school day will finish at 3:05pm and children should be collected </a:t>
            </a:r>
            <a:r>
              <a:rPr lang="en-GB" b="1" dirty="0"/>
              <a:t>promptly</a:t>
            </a:r>
            <a:r>
              <a:rPr lang="en-GB" dirty="0"/>
              <a:t> from outside the Year 4 classroom at this time, unless they are attending Clubhouse or an extracurricular club.</a:t>
            </a:r>
          </a:p>
          <a:p>
            <a:endParaRPr lang="en-GB" dirty="0"/>
          </a:p>
          <a:p>
            <a:r>
              <a:rPr lang="en-GB" dirty="0"/>
              <a:t>If your child has any alternative collection arrangements, please inform Miss </a:t>
            </a:r>
            <a:r>
              <a:rPr lang="en-GB" dirty="0" err="1"/>
              <a:t>Mcvey</a:t>
            </a:r>
            <a:r>
              <a:rPr lang="en-GB" dirty="0"/>
              <a:t> via the Y4 email account:  </a:t>
            </a:r>
            <a:r>
              <a:rPr lang="en-GB" dirty="0">
                <a:solidFill>
                  <a:srgbClr val="00B050"/>
                </a:solidFill>
                <a:hlinkClick r:id="rId2"/>
              </a:rPr>
              <a:t>y4@tsp.sefton.school</a:t>
            </a:r>
            <a:r>
              <a:rPr lang="en-GB" dirty="0">
                <a:solidFill>
                  <a:srgbClr val="00B050"/>
                </a:solidFill>
              </a:rPr>
              <a:t>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2937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196752"/>
            <a:ext cx="8640960" cy="4068452"/>
          </a:xfrm>
        </p:spPr>
        <p:txBody>
          <a:bodyPr/>
          <a:lstStyle/>
          <a:p>
            <a:r>
              <a:rPr lang="en-GB" sz="2000" b="1" u="sng" dirty="0"/>
              <a:t>Break times &amp; Snacks:</a:t>
            </a:r>
          </a:p>
          <a:p>
            <a:endParaRPr lang="en-GB" sz="1050" b="1" u="sng" dirty="0"/>
          </a:p>
          <a:p>
            <a:r>
              <a:rPr lang="en-GB" dirty="0"/>
              <a:t>The children will spend break times and lunch times on the Key Stage 2 playground and field (weather depending) pictured below.</a:t>
            </a:r>
          </a:p>
          <a:p>
            <a:endParaRPr lang="en-GB" dirty="0"/>
          </a:p>
          <a:p>
            <a:endParaRPr lang="en-GB" dirty="0"/>
          </a:p>
          <a:p>
            <a:endParaRPr lang="en-GB" dirty="0"/>
          </a:p>
          <a:p>
            <a:endParaRPr lang="en-GB" dirty="0"/>
          </a:p>
          <a:p>
            <a:endParaRPr lang="en-GB" dirty="0"/>
          </a:p>
          <a:p>
            <a:endParaRPr lang="en-GB" dirty="0"/>
          </a:p>
          <a:p>
            <a:endParaRPr lang="en-GB" dirty="0"/>
          </a:p>
          <a:p>
            <a:endParaRPr lang="en-GB" sz="1050" dirty="0"/>
          </a:p>
          <a:p>
            <a:endParaRPr lang="en-GB" sz="1050" dirty="0"/>
          </a:p>
          <a:p>
            <a:r>
              <a:rPr lang="en-GB" dirty="0"/>
              <a:t>Children are encouraged to bring a healthy snack and a bottle of </a:t>
            </a:r>
          </a:p>
          <a:p>
            <a:r>
              <a:rPr lang="en-GB" dirty="0"/>
              <a:t>water (ideally reusable) to school. As we promote healthy schools, </a:t>
            </a:r>
          </a:p>
          <a:p>
            <a:r>
              <a:rPr lang="en-GB" dirty="0"/>
              <a:t>children only eat healthy snacks at morning break-time and not </a:t>
            </a:r>
          </a:p>
          <a:p>
            <a:r>
              <a:rPr lang="en-GB" dirty="0"/>
              <a:t>chocolate based snacks, crisps or similar. Fruit, yogurt, dried fruits </a:t>
            </a:r>
          </a:p>
          <a:p>
            <a:r>
              <a:rPr lang="en-GB" dirty="0"/>
              <a:t>and other healthy snacks </a:t>
            </a:r>
            <a:r>
              <a:rPr lang="en-GB" b="1" u="sng" dirty="0"/>
              <a:t>only</a:t>
            </a:r>
            <a:r>
              <a:rPr lang="en-GB" dirty="0"/>
              <a:t> are permitted.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descr="A picture containing outdoor, tree, road, sky&#10;&#10;Description automatically generated">
            <a:extLst>
              <a:ext uri="{FF2B5EF4-FFF2-40B4-BE49-F238E27FC236}">
                <a16:creationId xmlns:a16="http://schemas.microsoft.com/office/drawing/2014/main" id="{A521FED9-0F22-0E3F-E1DF-318C89CD22F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39552" y="2564904"/>
            <a:ext cx="3899925" cy="2254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60345DE5-7A69-F51B-AC0F-3E9F0AF35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1365" y="2564904"/>
            <a:ext cx="3873242" cy="2254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613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Mobile Phones:</a:t>
            </a:r>
          </a:p>
          <a:p>
            <a:endParaRPr lang="en-GB" b="1" u="sng" dirty="0"/>
          </a:p>
          <a:p>
            <a:r>
              <a:rPr lang="en-GB" dirty="0"/>
              <a:t>The use of mobile phones in school is strongly discouraged, as is the use of any other devices that allow for private communication</a:t>
            </a:r>
            <a:r>
              <a:rPr lang="en-GB" b="1" dirty="0"/>
              <a:t>, such as Smartphone watches</a:t>
            </a:r>
            <a:r>
              <a:rPr lang="en-GB" dirty="0"/>
              <a:t>.  The school cannot take responsibility for loss or damage to such devices.  </a:t>
            </a:r>
          </a:p>
          <a:p>
            <a:endParaRPr lang="en-GB" dirty="0"/>
          </a:p>
          <a:p>
            <a:r>
              <a:rPr lang="en-GB" dirty="0"/>
              <a:t>However, it is recognised that some pupils do require such devices for their journeys to and from school. Therefore, a letter with further information will be sent to all families at the start of the academic year. </a:t>
            </a:r>
          </a:p>
          <a:p>
            <a:endParaRPr lang="en-GB" dirty="0"/>
          </a:p>
          <a:p>
            <a:r>
              <a:rPr lang="en-GB" dirty="0"/>
              <a:t>If you give permission for your child to bring their phone or Smartphone watch into school - once you have read the terms of agreement – you will need to inform Miss </a:t>
            </a:r>
            <a:r>
              <a:rPr lang="en-GB" dirty="0" err="1"/>
              <a:t>Mcvey</a:t>
            </a:r>
            <a:r>
              <a:rPr lang="en-GB" dirty="0"/>
              <a:t> via the Y4 email address. </a:t>
            </a:r>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37731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Leave of Absence:</a:t>
            </a:r>
          </a:p>
          <a:p>
            <a:endParaRPr lang="en-GB" b="1" u="sng" dirty="0"/>
          </a:p>
          <a:p>
            <a:pPr algn="just"/>
            <a:r>
              <a:rPr lang="en-GB" dirty="0"/>
              <a:t>Children are in school for 190 days. This means there are 175 days for holidays etc. The school no longer has holiday forms in operation. Only applications for exceptional leave should be given to the school. </a:t>
            </a:r>
          </a:p>
          <a:p>
            <a:endParaRPr lang="en-GB" dirty="0"/>
          </a:p>
          <a:p>
            <a:pPr algn="just"/>
            <a:r>
              <a:rPr lang="en-GB" dirty="0"/>
              <a:t>Any child whose absence has been unauthorised for longer than 4.5 days may result in a fine for the parents. This is the Department for Education's policy which the school </a:t>
            </a:r>
            <a:r>
              <a:rPr lang="en-GB" b="1" u="sng" dirty="0"/>
              <a:t>must</a:t>
            </a:r>
            <a:r>
              <a:rPr lang="en-GB" dirty="0"/>
              <a:t> adhere to. Ofsted will also ensure the school complies with this.</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62963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556792"/>
            <a:ext cx="8136904" cy="4392488"/>
          </a:xfrm>
        </p:spPr>
        <p:txBody>
          <a:bodyPr/>
          <a:lstStyle/>
          <a:p>
            <a:r>
              <a:rPr lang="en-GB" sz="2000" b="1" u="sng" dirty="0"/>
              <a:t>Attendance:</a:t>
            </a:r>
          </a:p>
          <a:p>
            <a:endParaRPr lang="en-GB" b="1" u="sng" dirty="0"/>
          </a:p>
          <a:p>
            <a:r>
              <a:rPr lang="en-GB" dirty="0"/>
              <a:t>Attendance of 95% for the year equals 10 days that your child has been absent, that is 2 full school weeks of your child’s learning missed for that year. </a:t>
            </a:r>
          </a:p>
          <a:p>
            <a:r>
              <a:rPr lang="en-GB" dirty="0"/>
              <a:t>Attendance of 90% for the year equals 19 days that your child has been absent, that is almost 4 school weeks missed. </a:t>
            </a:r>
          </a:p>
          <a:p>
            <a:r>
              <a:rPr lang="en-GB" dirty="0"/>
              <a:t>Attendance of 85% for the year equals 29 days that your child has been absent per, that is almost 6 school weeks missed. </a:t>
            </a:r>
          </a:p>
          <a:p>
            <a:endParaRPr lang="en-GB" dirty="0"/>
          </a:p>
          <a:p>
            <a:r>
              <a:rPr lang="en-GB" sz="2000" b="1" u="sng" dirty="0"/>
              <a:t>Punctuality matters:</a:t>
            </a:r>
          </a:p>
          <a:p>
            <a:endParaRPr lang="en-GB" dirty="0"/>
          </a:p>
          <a:p>
            <a:r>
              <a:rPr lang="en-GB" dirty="0"/>
              <a:t>Being frequently late for school adds up to lost learning:</a:t>
            </a:r>
          </a:p>
          <a:p>
            <a:r>
              <a:rPr lang="en-GB" dirty="0"/>
              <a:t>Arriving 5 minutes late every day adds up to over 3 days lost each year;</a:t>
            </a:r>
          </a:p>
          <a:p>
            <a:r>
              <a:rPr lang="en-GB" dirty="0"/>
              <a:t>Arriving 15 minutes late every day adds up to 2 weeks absence a year;</a:t>
            </a:r>
          </a:p>
          <a:p>
            <a:r>
              <a:rPr lang="en-GB" dirty="0"/>
              <a:t>Arriving 30 minutes late every adds up to 19 days absence a year. </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165068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All children should wear the correct school uniform. This includes the school’s indoor and outdoor PE kit. All uniform should be labelled. </a:t>
            </a:r>
          </a:p>
          <a:p>
            <a:pPr algn="just"/>
            <a:endParaRPr lang="en-GB" dirty="0"/>
          </a:p>
          <a:p>
            <a:pPr algn="just"/>
            <a:r>
              <a:rPr lang="en-GB" dirty="0"/>
              <a:t>Please note, as per policy: children must wear a charcoal grey jumper/cardigan and the school’s charcoal jogging suit with school logo that can only be purchased from </a:t>
            </a:r>
            <a:r>
              <a:rPr lang="en-GB" dirty="0" err="1"/>
              <a:t>Whittakers</a:t>
            </a:r>
            <a:r>
              <a:rPr lang="en-GB" dirty="0"/>
              <a:t>, Southport or from Team TSP’s pre-loved uniform shop. Wearing school uniform forms part of the school’s safeguarding procedures so it is important that all our families abide to this. </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regarding the school’s uniform,</a:t>
            </a:r>
          </a:p>
          <a:p>
            <a:pPr algn="just"/>
            <a:r>
              <a:rPr lang="en-GB" dirty="0">
                <a:solidFill>
                  <a:srgbClr val="FD29FF"/>
                </a:solidFill>
                <a:hlinkClick r:id="rId2">
                  <a:extLst>
                    <a:ext uri="{A12FA001-AC4F-418D-AE19-62706E023703}">
                      <ahyp:hlinkClr xmlns:ahyp="http://schemas.microsoft.com/office/drawing/2018/hyperlinkcolor" val="tx"/>
                    </a:ext>
                  </a:extLst>
                </a:hlinkClick>
              </a:rPr>
              <a:t>please read this policy. </a:t>
            </a:r>
            <a:endParaRPr lang="en-GB" b="1" dirty="0">
              <a:solidFill>
                <a:srgbClr val="FD29FF"/>
              </a:solidFill>
            </a:endParaRPr>
          </a:p>
        </p:txBody>
      </p:sp>
    </p:spTree>
    <p:extLst>
      <p:ext uri="{BB962C8B-B14F-4D97-AF65-F5344CB8AC3E}">
        <p14:creationId xmlns:p14="http://schemas.microsoft.com/office/powerpoint/2010/main" val="1717752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12403</TotalTime>
  <Words>2317</Words>
  <Application>Microsoft Office PowerPoint</Application>
  <PresentationFormat>On-screen Show (4:3)</PresentationFormat>
  <Paragraphs>318</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Atkinson</dc:creator>
  <cp:lastModifiedBy>Sarah McVey</cp:lastModifiedBy>
  <cp:revision>147</cp:revision>
  <dcterms:created xsi:type="dcterms:W3CDTF">2012-08-30T17:25:21Z</dcterms:created>
  <dcterms:modified xsi:type="dcterms:W3CDTF">2024-07-16T14:47:20Z</dcterms:modified>
</cp:coreProperties>
</file>