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5" r:id="rId3"/>
    <p:sldId id="285" r:id="rId4"/>
    <p:sldId id="286" r:id="rId5"/>
    <p:sldId id="304" r:id="rId6"/>
    <p:sldId id="305" r:id="rId7"/>
    <p:sldId id="306" r:id="rId8"/>
    <p:sldId id="257" r:id="rId9"/>
    <p:sldId id="296" r:id="rId10"/>
    <p:sldId id="295" r:id="rId11"/>
    <p:sldId id="266" r:id="rId12"/>
    <p:sldId id="307" r:id="rId13"/>
    <p:sldId id="297" r:id="rId14"/>
    <p:sldId id="300" r:id="rId15"/>
    <p:sldId id="289" r:id="rId16"/>
    <p:sldId id="283" r:id="rId17"/>
    <p:sldId id="301" r:id="rId18"/>
    <p:sldId id="302" r:id="rId19"/>
    <p:sldId id="264" r:id="rId20"/>
    <p:sldId id="294" r:id="rId21"/>
    <p:sldId id="298" r:id="rId22"/>
    <p:sldId id="308" r:id="rId23"/>
    <p:sldId id="258" r:id="rId24"/>
    <p:sldId id="272"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29FF"/>
    <a:srgbClr val="AC25FF"/>
    <a:srgbClr val="333333"/>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2" autoAdjust="0"/>
    <p:restoredTop sz="94597"/>
  </p:normalViewPr>
  <p:slideViewPr>
    <p:cSldViewPr>
      <p:cViewPr varScale="1">
        <p:scale>
          <a:sx n="67" d="100"/>
          <a:sy n="67" d="100"/>
        </p:scale>
        <p:origin x="1278"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2"/>
          <p:cNvPicPr>
            <a:picLocks noChangeAspect="1" noChangeArrowheads="1"/>
          </p:cNvPicPr>
          <p:nvPr userDrawn="1"/>
        </p:nvPicPr>
        <p:blipFill>
          <a:blip r:embed="rId2" cstate="print"/>
          <a:srcRect r="1285"/>
          <a:stretch>
            <a:fillRect/>
          </a:stretch>
        </p:blipFill>
        <p:spPr bwMode="auto">
          <a:xfrm>
            <a:off x="0" y="-96460"/>
            <a:ext cx="9144000" cy="6954460"/>
          </a:xfrm>
          <a:prstGeom prst="rect">
            <a:avLst/>
          </a:prstGeom>
          <a:noFill/>
          <a:ln w="9525">
            <a:noFill/>
            <a:miter lim="800000"/>
            <a:headEnd/>
            <a:tailEnd/>
          </a:ln>
          <a:effectLst/>
        </p:spPr>
      </p:pic>
      <p:sp>
        <p:nvSpPr>
          <p:cNvPr id="11" name="Text Placeholder 10"/>
          <p:cNvSpPr>
            <a:spLocks noGrp="1"/>
          </p:cNvSpPr>
          <p:nvPr>
            <p:ph type="body" sz="quarter" idx="10" hasCustomPrompt="1"/>
          </p:nvPr>
        </p:nvSpPr>
        <p:spPr>
          <a:xfrm>
            <a:off x="785786" y="3862437"/>
            <a:ext cx="4752975" cy="574675"/>
          </a:xfrm>
          <a:prstGeom prst="rect">
            <a:avLst/>
          </a:prstGeom>
        </p:spPr>
        <p:txBody>
          <a:bodyPr>
            <a:noAutofit/>
          </a:bodyPr>
          <a:lstStyle>
            <a:lvl1pPr marL="0" indent="0">
              <a:buFontTx/>
              <a:buNone/>
              <a:defRPr sz="2400" b="1" baseline="0">
                <a:solidFill>
                  <a:schemeClr val="bg1"/>
                </a:solidFill>
                <a:latin typeface="Arial" panose="020B0604020202020204" pitchFamily="34" charset="0"/>
                <a:cs typeface="Arial" panose="020B0604020202020204" pitchFamily="34" charset="0"/>
              </a:defRPr>
            </a:lvl1pPr>
            <a:lvl2pPr>
              <a:defRPr sz="2400" b="1">
                <a:solidFill>
                  <a:schemeClr val="bg1"/>
                </a:solidFill>
                <a:latin typeface="Arial" panose="020B0604020202020204" pitchFamily="34" charset="0"/>
                <a:cs typeface="Arial" panose="020B0604020202020204" pitchFamily="34" charset="0"/>
              </a:defRPr>
            </a:lvl2pPr>
            <a:lvl3pPr>
              <a:defRPr sz="2400" b="1">
                <a:solidFill>
                  <a:schemeClr val="bg1"/>
                </a:solidFill>
                <a:latin typeface="Arial" panose="020B0604020202020204" pitchFamily="34" charset="0"/>
                <a:cs typeface="Arial" panose="020B0604020202020204" pitchFamily="34" charset="0"/>
              </a:defRPr>
            </a:lvl3pPr>
            <a:lvl4pPr>
              <a:defRPr sz="2400" b="1">
                <a:solidFill>
                  <a:schemeClr val="bg1"/>
                </a:solidFill>
                <a:latin typeface="Arial" panose="020B0604020202020204" pitchFamily="34" charset="0"/>
                <a:cs typeface="Arial" panose="020B0604020202020204" pitchFamily="34" charset="0"/>
              </a:defRPr>
            </a:lvl4pPr>
            <a:lvl5pPr>
              <a:defRPr sz="2400" b="1">
                <a:solidFill>
                  <a:schemeClr val="bg1"/>
                </a:solidFill>
                <a:latin typeface="Arial" panose="020B0604020202020204" pitchFamily="34" charset="0"/>
                <a:cs typeface="Arial" panose="020B0604020202020204" pitchFamily="34" charset="0"/>
              </a:defRPr>
            </a:lvl5pPr>
          </a:lstStyle>
          <a:p>
            <a:pPr lvl="0"/>
            <a:r>
              <a:rPr lang="en-US" dirty="0"/>
              <a:t>Insert your title here</a:t>
            </a:r>
          </a:p>
        </p:txBody>
      </p:sp>
      <p:sp>
        <p:nvSpPr>
          <p:cNvPr id="13" name="Text Placeholder 12"/>
          <p:cNvSpPr>
            <a:spLocks noGrp="1"/>
          </p:cNvSpPr>
          <p:nvPr>
            <p:ph type="body" sz="quarter" idx="11" hasCustomPrompt="1"/>
          </p:nvPr>
        </p:nvSpPr>
        <p:spPr>
          <a:xfrm>
            <a:off x="785813" y="4240716"/>
            <a:ext cx="4752975" cy="392545"/>
          </a:xfrm>
          <a:prstGeom prst="rect">
            <a:avLst/>
          </a:prstGeom>
        </p:spPr>
        <p:txBody>
          <a:bodyPr>
            <a:normAutofit/>
          </a:bodyPr>
          <a:lstStyle>
            <a:lvl1pPr marL="0" indent="0">
              <a:buNone/>
              <a:defRPr sz="1600" baseline="0">
                <a:solidFill>
                  <a:schemeClr val="bg1"/>
                </a:solidFill>
                <a:latin typeface="Arial" panose="020B0604020202020204" pitchFamily="34" charset="0"/>
                <a:cs typeface="Arial" panose="020B0604020202020204" pitchFamily="34" charset="0"/>
              </a:defRPr>
            </a:lvl1pPr>
          </a:lstStyle>
          <a:p>
            <a:pPr lvl="0"/>
            <a:r>
              <a:rPr lang="en-GB" dirty="0"/>
              <a:t>Insert your title here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pic>
        <p:nvPicPr>
          <p:cNvPr id="10" name="Picture 5"/>
          <p:cNvPicPr>
            <a:picLocks noChangeAspect="1" noChangeArrowheads="1"/>
          </p:cNvPicPr>
          <p:nvPr userDrawn="1"/>
        </p:nvPicPr>
        <p:blipFill>
          <a:blip r:embed="rId2" cstate="print"/>
          <a:srcRect l="6542" t="1108" r="599"/>
          <a:stretch>
            <a:fillRect/>
          </a:stretch>
        </p:blipFill>
        <p:spPr bwMode="auto">
          <a:xfrm>
            <a:off x="0" y="0"/>
            <a:ext cx="9144000" cy="6858000"/>
          </a:xfrm>
          <a:prstGeom prst="rect">
            <a:avLst/>
          </a:prstGeom>
          <a:noFill/>
          <a:ln w="9525">
            <a:noFill/>
            <a:miter lim="800000"/>
            <a:headEnd/>
            <a:tailEnd/>
          </a:ln>
          <a:effectLst/>
        </p:spPr>
      </p:pic>
      <p:sp>
        <p:nvSpPr>
          <p:cNvPr id="12" name="Text Placeholder 11"/>
          <p:cNvSpPr>
            <a:spLocks noGrp="1"/>
          </p:cNvSpPr>
          <p:nvPr>
            <p:ph type="body" sz="quarter" idx="10" hasCustomPrompt="1"/>
          </p:nvPr>
        </p:nvSpPr>
        <p:spPr>
          <a:xfrm>
            <a:off x="251520" y="6237312"/>
            <a:ext cx="4536430" cy="431800"/>
          </a:xfrm>
          <a:prstGeom prst="rect">
            <a:avLst/>
          </a:prstGeom>
        </p:spPr>
        <p:txBody>
          <a:bodyPr/>
          <a:lstStyle>
            <a:lvl1pPr marL="0" indent="0">
              <a:buNone/>
              <a:defRPr sz="1800" b="1" baseline="0">
                <a:solidFill>
                  <a:schemeClr val="bg1"/>
                </a:solidFill>
                <a:latin typeface="Arial" panose="020B0604020202020204" pitchFamily="34" charset="0"/>
                <a:cs typeface="Arial" panose="020B0604020202020204" pitchFamily="34" charset="0"/>
              </a:defRPr>
            </a:lvl1pPr>
          </a:lstStyle>
          <a:p>
            <a:pPr lvl="0"/>
            <a:r>
              <a:rPr lang="en-GB" dirty="0"/>
              <a:t>Insert your title here</a:t>
            </a:r>
          </a:p>
        </p:txBody>
      </p:sp>
      <p:sp>
        <p:nvSpPr>
          <p:cNvPr id="14" name="Text Placeholder 13"/>
          <p:cNvSpPr>
            <a:spLocks noGrp="1"/>
          </p:cNvSpPr>
          <p:nvPr>
            <p:ph type="body" sz="quarter" idx="11" hasCustomPrompt="1"/>
          </p:nvPr>
        </p:nvSpPr>
        <p:spPr>
          <a:xfrm>
            <a:off x="251520" y="1628800"/>
            <a:ext cx="8640960" cy="3384525"/>
          </a:xfrm>
          <a:prstGeom prst="rect">
            <a:avLst/>
          </a:prstGeom>
        </p:spPr>
        <p:txBody>
          <a:bodyPr/>
          <a:lstStyle>
            <a:lvl1pPr marL="0" indent="0">
              <a:buNone/>
              <a:defRPr sz="1800" baseline="0">
                <a:solidFill>
                  <a:schemeClr val="bg1"/>
                </a:solidFill>
                <a:latin typeface="Arial" panose="020B0604020202020204" pitchFamily="34" charset="0"/>
                <a:cs typeface="Arial" panose="020B0604020202020204" pitchFamily="34" charset="0"/>
              </a:defRPr>
            </a:lvl1pPr>
          </a:lstStyle>
          <a:p>
            <a:pPr lvl="0"/>
            <a:r>
              <a:rPr lang="en-GB" dirty="0"/>
              <a:t>Insert content here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No Logo">
    <p:spTree>
      <p:nvGrpSpPr>
        <p:cNvPr id="1" name=""/>
        <p:cNvGrpSpPr/>
        <p:nvPr/>
      </p:nvGrpSpPr>
      <p:grpSpPr>
        <a:xfrm>
          <a:off x="0" y="0"/>
          <a:ext cx="0" cy="0"/>
          <a:chOff x="0" y="0"/>
          <a:chExt cx="0" cy="0"/>
        </a:xfrm>
      </p:grpSpPr>
      <p:pic>
        <p:nvPicPr>
          <p:cNvPr id="10" name="Picture 5"/>
          <p:cNvPicPr>
            <a:picLocks noChangeAspect="1" noChangeArrowheads="1"/>
          </p:cNvPicPr>
          <p:nvPr userDrawn="1"/>
        </p:nvPicPr>
        <p:blipFill>
          <a:blip r:embed="rId2" cstate="print"/>
          <a:srcRect l="6542" t="1108" r="599"/>
          <a:stretch>
            <a:fillRect/>
          </a:stretch>
        </p:blipFill>
        <p:spPr bwMode="auto">
          <a:xfrm>
            <a:off x="0" y="0"/>
            <a:ext cx="9144000" cy="6858000"/>
          </a:xfrm>
          <a:prstGeom prst="rect">
            <a:avLst/>
          </a:prstGeom>
          <a:noFill/>
          <a:ln w="9525">
            <a:noFill/>
            <a:miter lim="800000"/>
            <a:headEnd/>
            <a:tailEnd/>
          </a:ln>
          <a:effectLst/>
        </p:spPr>
      </p:pic>
      <p:sp>
        <p:nvSpPr>
          <p:cNvPr id="12" name="Text Placeholder 11"/>
          <p:cNvSpPr>
            <a:spLocks noGrp="1"/>
          </p:cNvSpPr>
          <p:nvPr>
            <p:ph type="body" sz="quarter" idx="10" hasCustomPrompt="1"/>
          </p:nvPr>
        </p:nvSpPr>
        <p:spPr>
          <a:xfrm>
            <a:off x="251520" y="6237312"/>
            <a:ext cx="4536430" cy="431800"/>
          </a:xfrm>
          <a:prstGeom prst="rect">
            <a:avLst/>
          </a:prstGeom>
        </p:spPr>
        <p:txBody>
          <a:bodyPr/>
          <a:lstStyle>
            <a:lvl1pPr marL="0" indent="0">
              <a:buNone/>
              <a:defRPr sz="1800" b="1" baseline="0">
                <a:solidFill>
                  <a:schemeClr val="bg1"/>
                </a:solidFill>
                <a:latin typeface="Arial" panose="020B0604020202020204" pitchFamily="34" charset="0"/>
                <a:cs typeface="Arial" panose="020B0604020202020204" pitchFamily="34" charset="0"/>
              </a:defRPr>
            </a:lvl1pPr>
          </a:lstStyle>
          <a:p>
            <a:pPr lvl="0"/>
            <a:r>
              <a:rPr lang="en-GB" dirty="0"/>
              <a:t>Insert your title here</a:t>
            </a:r>
          </a:p>
        </p:txBody>
      </p:sp>
      <p:sp>
        <p:nvSpPr>
          <p:cNvPr id="14" name="Text Placeholder 13"/>
          <p:cNvSpPr>
            <a:spLocks noGrp="1"/>
          </p:cNvSpPr>
          <p:nvPr>
            <p:ph type="body" sz="quarter" idx="11" hasCustomPrompt="1"/>
          </p:nvPr>
        </p:nvSpPr>
        <p:spPr>
          <a:xfrm>
            <a:off x="251520" y="1628800"/>
            <a:ext cx="8640960" cy="3384525"/>
          </a:xfrm>
          <a:prstGeom prst="rect">
            <a:avLst/>
          </a:prstGeom>
        </p:spPr>
        <p:txBody>
          <a:bodyPr/>
          <a:lstStyle>
            <a:lvl1pPr marL="0" indent="0">
              <a:buNone/>
              <a:defRPr sz="1800" baseline="0">
                <a:solidFill>
                  <a:schemeClr val="bg1"/>
                </a:solidFill>
                <a:latin typeface="Arial" panose="020B0604020202020204" pitchFamily="34" charset="0"/>
                <a:cs typeface="Arial" panose="020B0604020202020204" pitchFamily="34" charset="0"/>
              </a:defRPr>
            </a:lvl1pPr>
          </a:lstStyle>
          <a:p>
            <a:pPr lvl="0"/>
            <a:r>
              <a:rPr lang="en-GB" dirty="0"/>
              <a:t>Insert content here</a:t>
            </a:r>
          </a:p>
        </p:txBody>
      </p:sp>
      <p:sp>
        <p:nvSpPr>
          <p:cNvPr id="2" name="Rectangle 1"/>
          <p:cNvSpPr/>
          <p:nvPr userDrawn="1"/>
        </p:nvSpPr>
        <p:spPr>
          <a:xfrm>
            <a:off x="7092280" y="5229200"/>
            <a:ext cx="1944216" cy="1439912"/>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468497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pic>
        <p:nvPicPr>
          <p:cNvPr id="3" name="Picture 5"/>
          <p:cNvPicPr>
            <a:picLocks noChangeAspect="1" noChangeArrowheads="1"/>
          </p:cNvPicPr>
          <p:nvPr userDrawn="1"/>
        </p:nvPicPr>
        <p:blipFill>
          <a:blip r:embed="rId2" cstate="print"/>
          <a:srcRect l="6542" t="1108" r="599"/>
          <a:stretch>
            <a:fillRect/>
          </a:stretch>
        </p:blipFill>
        <p:spPr bwMode="auto">
          <a:xfrm>
            <a:off x="0" y="0"/>
            <a:ext cx="9144000" cy="6858000"/>
          </a:xfrm>
          <a:prstGeom prst="rect">
            <a:avLst/>
          </a:prstGeom>
          <a:noFill/>
          <a:ln w="9525">
            <a:noFill/>
            <a:miter lim="800000"/>
            <a:headEnd/>
            <a:tailEnd/>
          </a:ln>
          <a:effectLst/>
        </p:spPr>
      </p:pic>
      <p:sp>
        <p:nvSpPr>
          <p:cNvPr id="4" name="Text Placeholder 11"/>
          <p:cNvSpPr>
            <a:spLocks noGrp="1"/>
          </p:cNvSpPr>
          <p:nvPr>
            <p:ph type="body" sz="quarter" idx="10" hasCustomPrompt="1"/>
          </p:nvPr>
        </p:nvSpPr>
        <p:spPr>
          <a:xfrm>
            <a:off x="251520" y="6237312"/>
            <a:ext cx="4536430" cy="431800"/>
          </a:xfrm>
          <a:prstGeom prst="rect">
            <a:avLst/>
          </a:prstGeom>
        </p:spPr>
        <p:txBody>
          <a:bodyPr/>
          <a:lstStyle>
            <a:lvl1pPr marL="0" indent="0">
              <a:buNone/>
              <a:defRPr sz="1800" b="1" baseline="0">
                <a:solidFill>
                  <a:schemeClr val="bg1"/>
                </a:solidFill>
                <a:latin typeface="Arial" panose="020B0604020202020204" pitchFamily="34" charset="0"/>
                <a:cs typeface="Arial" panose="020B0604020202020204" pitchFamily="34" charset="0"/>
              </a:defRPr>
            </a:lvl1pPr>
          </a:lstStyle>
          <a:p>
            <a:pPr lvl="0"/>
            <a:r>
              <a:rPr lang="en-GB" dirty="0"/>
              <a:t>Insert your title here</a:t>
            </a:r>
          </a:p>
        </p:txBody>
      </p:sp>
      <p:sp>
        <p:nvSpPr>
          <p:cNvPr id="5" name="Text Placeholder 13"/>
          <p:cNvSpPr>
            <a:spLocks noGrp="1"/>
          </p:cNvSpPr>
          <p:nvPr>
            <p:ph type="body" sz="quarter" idx="11" hasCustomPrompt="1"/>
          </p:nvPr>
        </p:nvSpPr>
        <p:spPr>
          <a:xfrm>
            <a:off x="6300192" y="1628800"/>
            <a:ext cx="2592288" cy="3384525"/>
          </a:xfrm>
          <a:prstGeom prst="rect">
            <a:avLst/>
          </a:prstGeom>
        </p:spPr>
        <p:txBody>
          <a:bodyPr/>
          <a:lstStyle>
            <a:lvl1pPr marL="0" indent="0">
              <a:buNone/>
              <a:defRPr sz="1800" baseline="0">
                <a:solidFill>
                  <a:schemeClr val="bg1"/>
                </a:solidFill>
                <a:latin typeface="Arial" panose="020B0604020202020204" pitchFamily="34" charset="0"/>
                <a:cs typeface="Arial" panose="020B0604020202020204" pitchFamily="34" charset="0"/>
              </a:defRPr>
            </a:lvl1pPr>
          </a:lstStyle>
          <a:p>
            <a:pPr lvl="0"/>
            <a:r>
              <a:rPr lang="en-GB" dirty="0"/>
              <a:t>Insert content here</a:t>
            </a:r>
          </a:p>
        </p:txBody>
      </p:sp>
      <p:sp>
        <p:nvSpPr>
          <p:cNvPr id="7" name="Picture Placeholder 6"/>
          <p:cNvSpPr>
            <a:spLocks noGrp="1"/>
          </p:cNvSpPr>
          <p:nvPr>
            <p:ph type="pic" sz="quarter" idx="12"/>
          </p:nvPr>
        </p:nvSpPr>
        <p:spPr>
          <a:xfrm>
            <a:off x="251520" y="1628800"/>
            <a:ext cx="5761038" cy="4248150"/>
          </a:xfrm>
          <a:prstGeom prst="rect">
            <a:avLst/>
          </a:prstGeom>
          <a:ln w="9525">
            <a:solidFill>
              <a:schemeClr val="bg1"/>
            </a:solidFill>
          </a:ln>
        </p:spPr>
        <p:txBody>
          <a:bodyPr/>
          <a:lstStyle>
            <a:lvl1pPr>
              <a:defRPr sz="1800">
                <a:solidFill>
                  <a:schemeClr val="bg1"/>
                </a:solidFill>
                <a:latin typeface="Arial" panose="020B0604020202020204" pitchFamily="34" charset="0"/>
                <a:cs typeface="Arial" panose="020B0604020202020204" pitchFamily="34" charset="0"/>
              </a:defRPr>
            </a:lvl1pPr>
          </a:lstStyle>
          <a:p>
            <a:r>
              <a:rPr lang="en-US"/>
              <a:t>Click icon to add picture</a:t>
            </a:r>
            <a:endParaRPr lang="en-GB" dirty="0"/>
          </a:p>
        </p:txBody>
      </p:sp>
    </p:spTree>
    <p:extLst>
      <p:ext uri="{BB962C8B-B14F-4D97-AF65-F5344CB8AC3E}">
        <p14:creationId xmlns:p14="http://schemas.microsoft.com/office/powerpoint/2010/main" val="17664362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mage No Logo">
    <p:spTree>
      <p:nvGrpSpPr>
        <p:cNvPr id="1" name=""/>
        <p:cNvGrpSpPr/>
        <p:nvPr/>
      </p:nvGrpSpPr>
      <p:grpSpPr>
        <a:xfrm>
          <a:off x="0" y="0"/>
          <a:ext cx="0" cy="0"/>
          <a:chOff x="0" y="0"/>
          <a:chExt cx="0" cy="0"/>
        </a:xfrm>
      </p:grpSpPr>
      <p:pic>
        <p:nvPicPr>
          <p:cNvPr id="3" name="Picture 5"/>
          <p:cNvPicPr>
            <a:picLocks noChangeAspect="1" noChangeArrowheads="1"/>
          </p:cNvPicPr>
          <p:nvPr userDrawn="1"/>
        </p:nvPicPr>
        <p:blipFill>
          <a:blip r:embed="rId2" cstate="print"/>
          <a:srcRect l="6542" t="1108" r="599"/>
          <a:stretch>
            <a:fillRect/>
          </a:stretch>
        </p:blipFill>
        <p:spPr bwMode="auto">
          <a:xfrm>
            <a:off x="0" y="0"/>
            <a:ext cx="9144000" cy="6858000"/>
          </a:xfrm>
          <a:prstGeom prst="rect">
            <a:avLst/>
          </a:prstGeom>
          <a:noFill/>
          <a:ln w="9525">
            <a:noFill/>
            <a:miter lim="800000"/>
            <a:headEnd/>
            <a:tailEnd/>
          </a:ln>
          <a:effectLst/>
        </p:spPr>
      </p:pic>
      <p:sp>
        <p:nvSpPr>
          <p:cNvPr id="4" name="Text Placeholder 11"/>
          <p:cNvSpPr>
            <a:spLocks noGrp="1"/>
          </p:cNvSpPr>
          <p:nvPr>
            <p:ph type="body" sz="quarter" idx="10" hasCustomPrompt="1"/>
          </p:nvPr>
        </p:nvSpPr>
        <p:spPr>
          <a:xfrm>
            <a:off x="251520" y="6237312"/>
            <a:ext cx="4536430" cy="431800"/>
          </a:xfrm>
          <a:prstGeom prst="rect">
            <a:avLst/>
          </a:prstGeom>
        </p:spPr>
        <p:txBody>
          <a:bodyPr/>
          <a:lstStyle>
            <a:lvl1pPr marL="0" indent="0">
              <a:buNone/>
              <a:defRPr sz="1800" b="1" baseline="0">
                <a:solidFill>
                  <a:schemeClr val="bg1"/>
                </a:solidFill>
                <a:latin typeface="Arial" panose="020B0604020202020204" pitchFamily="34" charset="0"/>
                <a:cs typeface="Arial" panose="020B0604020202020204" pitchFamily="34" charset="0"/>
              </a:defRPr>
            </a:lvl1pPr>
          </a:lstStyle>
          <a:p>
            <a:pPr lvl="0"/>
            <a:r>
              <a:rPr lang="en-GB" dirty="0"/>
              <a:t>Insert your title here</a:t>
            </a:r>
          </a:p>
        </p:txBody>
      </p:sp>
      <p:sp>
        <p:nvSpPr>
          <p:cNvPr id="5" name="Text Placeholder 13"/>
          <p:cNvSpPr>
            <a:spLocks noGrp="1"/>
          </p:cNvSpPr>
          <p:nvPr>
            <p:ph type="body" sz="quarter" idx="11" hasCustomPrompt="1"/>
          </p:nvPr>
        </p:nvSpPr>
        <p:spPr>
          <a:xfrm>
            <a:off x="6300192" y="1628800"/>
            <a:ext cx="2592288" cy="3384525"/>
          </a:xfrm>
          <a:prstGeom prst="rect">
            <a:avLst/>
          </a:prstGeom>
        </p:spPr>
        <p:txBody>
          <a:bodyPr/>
          <a:lstStyle>
            <a:lvl1pPr marL="0" indent="0">
              <a:buNone/>
              <a:defRPr sz="1800" baseline="0">
                <a:solidFill>
                  <a:schemeClr val="bg1"/>
                </a:solidFill>
                <a:latin typeface="Arial" panose="020B0604020202020204" pitchFamily="34" charset="0"/>
                <a:cs typeface="Arial" panose="020B0604020202020204" pitchFamily="34" charset="0"/>
              </a:defRPr>
            </a:lvl1pPr>
          </a:lstStyle>
          <a:p>
            <a:pPr lvl="0"/>
            <a:r>
              <a:rPr lang="en-GB" dirty="0"/>
              <a:t>Insert content here</a:t>
            </a:r>
          </a:p>
        </p:txBody>
      </p:sp>
      <p:sp>
        <p:nvSpPr>
          <p:cNvPr id="7" name="Picture Placeholder 6"/>
          <p:cNvSpPr>
            <a:spLocks noGrp="1"/>
          </p:cNvSpPr>
          <p:nvPr>
            <p:ph type="pic" sz="quarter" idx="12"/>
          </p:nvPr>
        </p:nvSpPr>
        <p:spPr>
          <a:xfrm>
            <a:off x="251520" y="1628800"/>
            <a:ext cx="5761038" cy="4248150"/>
          </a:xfrm>
          <a:prstGeom prst="rect">
            <a:avLst/>
          </a:prstGeom>
          <a:ln w="9525">
            <a:solidFill>
              <a:schemeClr val="bg1"/>
            </a:solidFill>
          </a:ln>
        </p:spPr>
        <p:txBody>
          <a:bodyPr/>
          <a:lstStyle>
            <a:lvl1pPr>
              <a:defRPr sz="1800">
                <a:solidFill>
                  <a:schemeClr val="bg1"/>
                </a:solidFill>
                <a:latin typeface="Arial" panose="020B0604020202020204" pitchFamily="34" charset="0"/>
                <a:cs typeface="Arial" panose="020B0604020202020204" pitchFamily="34" charset="0"/>
              </a:defRPr>
            </a:lvl1pPr>
          </a:lstStyle>
          <a:p>
            <a:r>
              <a:rPr lang="en-US"/>
              <a:t>Click icon to add picture</a:t>
            </a:r>
            <a:endParaRPr lang="en-GB" dirty="0"/>
          </a:p>
        </p:txBody>
      </p:sp>
      <p:sp>
        <p:nvSpPr>
          <p:cNvPr id="6" name="Rectangle 5"/>
          <p:cNvSpPr/>
          <p:nvPr userDrawn="1"/>
        </p:nvSpPr>
        <p:spPr>
          <a:xfrm>
            <a:off x="7092280" y="5229200"/>
            <a:ext cx="1944216" cy="1439912"/>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915888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1_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330504" y="1367993"/>
            <a:ext cx="8482990" cy="329564"/>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7/15/2024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86842494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3" r:id="rId2"/>
    <p:sldLayoutId id="2147483655" r:id="rId3"/>
    <p:sldLayoutId id="2147483654" r:id="rId4"/>
    <p:sldLayoutId id="2147483656" r:id="rId5"/>
    <p:sldLayoutId id="2147483657" r:id="rId6"/>
  </p:sldLayoutIdLst>
  <p:txStyles>
    <p:titleStyle>
      <a:lvl1pPr algn="ctr" defTabSz="914400" rtl="0" eaLnBrk="1" latinLnBrk="0" hangingPunct="1">
        <a:spcBef>
          <a:spcPct val="0"/>
        </a:spcBef>
        <a:buNone/>
        <a:defRPr sz="4400" kern="1200">
          <a:solidFill>
            <a:schemeClr val="tx1"/>
          </a:solidFill>
          <a:latin typeface="Belfast-Regular" pitchFamily="2"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Belfast-Regular" pitchFamily="2"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Belfast-Regular" pitchFamily="2"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Belfast-Regular" pitchFamily="2"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Belfast-Regular" pitchFamily="2"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Belfast-Regular"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trinitystpeters.org/serve_file/19228294"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www.trinitystpeters.org/serve_file/8270897"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www.trinitystpeters.org/serve_file/8270897"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www.trinitystpeters.org/page/learning-at-home/48489"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image" Target="../media/image10.tif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image" Target="../media/image12.tif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www.trinitystpeters.org/serve_file/756724"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trinitystpeters.org/" TargetMode="External"/><Relationship Id="rId2" Type="http://schemas.openxmlformats.org/officeDocument/2006/relationships/hyperlink" Target="http://www.trinitystpeters.org/page/whole-school-policies/24342"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mailto:SENDCO@tsp.sefton.school"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www.trinitystpeters.org/page/safeguarding/34657"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trinitystpeters.org/serve_file/28261766" TargetMode="External"/><Relationship Id="rId2" Type="http://schemas.openxmlformats.org/officeDocument/2006/relationships/hyperlink" Target="https://www.trinitystpeters.org/serve_file/18856821"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trinitystpeters.org/blogs/grade/3086" TargetMode="External"/><Relationship Id="rId2" Type="http://schemas.openxmlformats.org/officeDocument/2006/relationships/hyperlink" Target="http://www.trinitystpeters.org/blogs/grade/3081" TargetMode="External"/><Relationship Id="rId1" Type="http://schemas.openxmlformats.org/officeDocument/2006/relationships/slideLayout" Target="../slideLayouts/slideLayout3.xml"/><Relationship Id="rId4" Type="http://schemas.openxmlformats.org/officeDocument/2006/relationships/hyperlink" Target="https://twitter.com/Year1TSP"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www.trinitystpeters.org/serve_file/8270897"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trinitystpeters.org/serve_file/8270897"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9144000" cy="6857996"/>
          </a:xfrm>
          <a:prstGeom prst="rect">
            <a:avLst/>
          </a:prstGeom>
        </p:spPr>
      </p:pic>
      <p:sp>
        <p:nvSpPr>
          <p:cNvPr id="3" name="object 3"/>
          <p:cNvSpPr txBox="1"/>
          <p:nvPr/>
        </p:nvSpPr>
        <p:spPr>
          <a:xfrm>
            <a:off x="864819" y="3864173"/>
            <a:ext cx="4545381" cy="690574"/>
          </a:xfrm>
          <a:prstGeom prst="rect">
            <a:avLst/>
          </a:prstGeom>
        </p:spPr>
        <p:txBody>
          <a:bodyPr vert="horz" wrap="square" lIns="0" tIns="36195" rIns="0" bIns="0" rtlCol="0">
            <a:spAutoFit/>
          </a:bodyPr>
          <a:lstStyle/>
          <a:p>
            <a:pPr marL="12700">
              <a:lnSpc>
                <a:spcPct val="100000"/>
              </a:lnSpc>
              <a:spcBef>
                <a:spcPts val="285"/>
              </a:spcBef>
            </a:pPr>
            <a:r>
              <a:rPr lang="en-GB" sz="2400" b="1" dirty="0">
                <a:solidFill>
                  <a:srgbClr val="FFFFFF"/>
                </a:solidFill>
                <a:latin typeface="Arial"/>
                <a:cs typeface="Arial"/>
              </a:rPr>
              <a:t>‘Successful Start’ 2024</a:t>
            </a:r>
          </a:p>
          <a:p>
            <a:pPr marL="12700">
              <a:lnSpc>
                <a:spcPct val="100000"/>
              </a:lnSpc>
              <a:spcBef>
                <a:spcPts val="285"/>
              </a:spcBef>
            </a:pPr>
            <a:r>
              <a:rPr sz="1600" i="1" spc="-15" dirty="0">
                <a:solidFill>
                  <a:srgbClr val="FFFFFF"/>
                </a:solidFill>
                <a:latin typeface="Arial"/>
                <a:cs typeface="Arial"/>
              </a:rPr>
              <a:t>Transition</a:t>
            </a:r>
            <a:r>
              <a:rPr sz="1600" i="1" spc="-70" dirty="0">
                <a:solidFill>
                  <a:srgbClr val="FFFFFF"/>
                </a:solidFill>
                <a:latin typeface="Arial"/>
                <a:cs typeface="Arial"/>
              </a:rPr>
              <a:t> </a:t>
            </a:r>
            <a:r>
              <a:rPr sz="1600" i="1" dirty="0">
                <a:solidFill>
                  <a:srgbClr val="FFFFFF"/>
                </a:solidFill>
                <a:latin typeface="Arial"/>
                <a:cs typeface="Arial"/>
              </a:rPr>
              <a:t>Guide</a:t>
            </a:r>
            <a:endParaRPr sz="1600" dirty="0">
              <a:latin typeface="Arial"/>
              <a:cs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107504" y="1484784"/>
            <a:ext cx="8640960" cy="720079"/>
          </a:xfrm>
        </p:spPr>
        <p:txBody>
          <a:bodyPr/>
          <a:lstStyle/>
          <a:p>
            <a:pPr algn="just"/>
            <a:r>
              <a:rPr lang="en-GB" sz="2000" b="1" u="sng" dirty="0"/>
              <a:t>Curriculum</a:t>
            </a:r>
          </a:p>
          <a:p>
            <a:pPr algn="just"/>
            <a:endParaRPr lang="en-GB" sz="2000" b="1" u="sng" dirty="0"/>
          </a:p>
          <a:p>
            <a:pPr algn="just"/>
            <a:r>
              <a:rPr lang="en-GB" dirty="0"/>
              <a:t>The Year 1 curriculum map, which outlines all the units taught across the each subject and their main objectives, can be found by clicking </a:t>
            </a:r>
            <a:r>
              <a:rPr lang="en-GB" u="sng" dirty="0">
                <a:solidFill>
                  <a:srgbClr val="FFFF00"/>
                </a:solidFill>
                <a:hlinkClick r:id="rId2">
                  <a:extLst>
                    <a:ext uri="{A12FA001-AC4F-418D-AE19-62706E023703}">
                      <ahyp:hlinkClr xmlns:ahyp="http://schemas.microsoft.com/office/drawing/2018/hyperlinkcolor" val="tx"/>
                    </a:ext>
                  </a:extLst>
                </a:hlinkClick>
              </a:rPr>
              <a:t>here</a:t>
            </a:r>
            <a:r>
              <a:rPr lang="en-GB" dirty="0"/>
              <a:t>.*</a:t>
            </a:r>
          </a:p>
          <a:p>
            <a:pPr algn="just"/>
            <a:endParaRPr lang="en-GB" dirty="0"/>
          </a:p>
          <a:p>
            <a:pPr algn="just"/>
            <a:endParaRPr lang="en-GB" dirty="0"/>
          </a:p>
          <a:p>
            <a:pPr algn="just"/>
            <a:endParaRPr lang="en-GB" dirty="0"/>
          </a:p>
          <a:p>
            <a:pPr algn="just"/>
            <a:endParaRPr lang="en-GB" dirty="0"/>
          </a:p>
          <a:p>
            <a:pPr algn="just"/>
            <a:endParaRPr lang="en-GB" dirty="0"/>
          </a:p>
          <a:p>
            <a:pPr algn="just"/>
            <a:endParaRPr lang="en-GB" dirty="0"/>
          </a:p>
          <a:p>
            <a:pPr algn="just"/>
            <a:endParaRPr lang="en-GB" dirty="0"/>
          </a:p>
          <a:p>
            <a:pPr algn="just"/>
            <a:endParaRPr lang="en-GB" dirty="0"/>
          </a:p>
          <a:p>
            <a:pPr algn="just"/>
            <a:endParaRPr lang="en-GB" dirty="0"/>
          </a:p>
          <a:p>
            <a:pPr algn="just"/>
            <a:endParaRPr lang="en-GB" dirty="0"/>
          </a:p>
          <a:p>
            <a:pPr algn="just"/>
            <a:r>
              <a:rPr lang="en-GB" sz="1600" i="1" dirty="0"/>
              <a:t>*Please note that amendments may be made throughout the year.</a:t>
            </a:r>
          </a:p>
          <a:p>
            <a:pPr algn="just"/>
            <a:endParaRPr lang="en-GB" sz="2000" dirty="0"/>
          </a:p>
        </p:txBody>
      </p:sp>
      <p:pic>
        <p:nvPicPr>
          <p:cNvPr id="2" name="Picture 1">
            <a:extLst>
              <a:ext uri="{FF2B5EF4-FFF2-40B4-BE49-F238E27FC236}">
                <a16:creationId xmlns:a16="http://schemas.microsoft.com/office/drawing/2014/main" id="{8C674763-6953-4B07-8117-2E6235D46A7F}"/>
              </a:ext>
            </a:extLst>
          </p:cNvPr>
          <p:cNvPicPr>
            <a:picLocks noChangeAspect="1"/>
          </p:cNvPicPr>
          <p:nvPr/>
        </p:nvPicPr>
        <p:blipFill>
          <a:blip r:embed="rId3"/>
          <a:stretch>
            <a:fillRect/>
          </a:stretch>
        </p:blipFill>
        <p:spPr>
          <a:xfrm>
            <a:off x="2584479" y="3212976"/>
            <a:ext cx="3975042" cy="2516311"/>
          </a:xfrm>
          <a:prstGeom prst="rect">
            <a:avLst/>
          </a:prstGeom>
        </p:spPr>
      </p:pic>
    </p:spTree>
    <p:extLst>
      <p:ext uri="{BB962C8B-B14F-4D97-AF65-F5344CB8AC3E}">
        <p14:creationId xmlns:p14="http://schemas.microsoft.com/office/powerpoint/2010/main" val="14979548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179512" y="2276872"/>
            <a:ext cx="8640960" cy="2875159"/>
          </a:xfrm>
        </p:spPr>
        <p:txBody>
          <a:bodyPr/>
          <a:lstStyle/>
          <a:p>
            <a:pPr algn="just"/>
            <a:r>
              <a:rPr lang="en-GB" dirty="0"/>
              <a:t>All children will access two hours of allocated PE time per week. </a:t>
            </a:r>
          </a:p>
          <a:p>
            <a:pPr algn="just"/>
            <a:endParaRPr lang="en-GB" b="1" i="1" dirty="0"/>
          </a:p>
          <a:p>
            <a:pPr algn="just"/>
            <a:r>
              <a:rPr lang="en-GB" b="1" i="1" dirty="0"/>
              <a:t>On the two days allocated for your child’s PE lessons, your child is to come to school wearing their outdoor PE kit. </a:t>
            </a:r>
          </a:p>
          <a:p>
            <a:pPr algn="just"/>
            <a:endParaRPr lang="en-GB" dirty="0"/>
          </a:p>
          <a:p>
            <a:pPr algn="just"/>
            <a:r>
              <a:rPr lang="en-GB" dirty="0"/>
              <a:t>If a child is unable to take part in a PE lesson, an email should be sent from the parent/guardian to the child’s class teacher.</a:t>
            </a:r>
          </a:p>
          <a:p>
            <a:pPr algn="just"/>
            <a:endParaRPr lang="en-GB" dirty="0"/>
          </a:p>
          <a:p>
            <a:pPr algn="just"/>
            <a:r>
              <a:rPr lang="en-GB" dirty="0"/>
              <a:t>Parents should always consult with school if a modification to the school’s uniform is required for their child’s needs.</a:t>
            </a:r>
          </a:p>
          <a:p>
            <a:pPr algn="just"/>
            <a:endParaRPr lang="en-GB" dirty="0"/>
          </a:p>
          <a:p>
            <a:pPr algn="just"/>
            <a:r>
              <a:rPr lang="en-GB" dirty="0"/>
              <a:t>For further information, </a:t>
            </a:r>
            <a:r>
              <a:rPr lang="en-GB" b="1" dirty="0">
                <a:solidFill>
                  <a:srgbClr val="92D050"/>
                </a:solidFill>
                <a:hlinkClick r:id="rId2"/>
              </a:rPr>
              <a:t>please read this policy. </a:t>
            </a:r>
            <a:endParaRPr lang="en-GB" b="1" dirty="0">
              <a:solidFill>
                <a:srgbClr val="92D050"/>
              </a:solidFill>
            </a:endParaRPr>
          </a:p>
          <a:p>
            <a:pPr algn="just"/>
            <a:r>
              <a:rPr lang="en-GB" dirty="0"/>
              <a:t> </a:t>
            </a:r>
          </a:p>
          <a:p>
            <a:endParaRPr lang="en-GB" sz="2000" dirty="0"/>
          </a:p>
          <a:p>
            <a:endParaRPr lang="en-GB" sz="2000" dirty="0"/>
          </a:p>
          <a:p>
            <a:endParaRPr lang="en-GB" dirty="0"/>
          </a:p>
        </p:txBody>
      </p:sp>
      <p:sp>
        <p:nvSpPr>
          <p:cNvPr id="2" name="Rectangle 1">
            <a:extLst>
              <a:ext uri="{FF2B5EF4-FFF2-40B4-BE49-F238E27FC236}">
                <a16:creationId xmlns:a16="http://schemas.microsoft.com/office/drawing/2014/main" id="{2F73EC73-EA73-44E4-AE6D-AEABE45BC954}"/>
              </a:ext>
            </a:extLst>
          </p:cNvPr>
          <p:cNvSpPr/>
          <p:nvPr/>
        </p:nvSpPr>
        <p:spPr>
          <a:xfrm>
            <a:off x="273195" y="1484784"/>
            <a:ext cx="527709" cy="400110"/>
          </a:xfrm>
          <a:prstGeom prst="rect">
            <a:avLst/>
          </a:prstGeom>
        </p:spPr>
        <p:txBody>
          <a:bodyPr wrap="none">
            <a:spAutoFit/>
          </a:bodyPr>
          <a:lstStyle/>
          <a:p>
            <a:r>
              <a:rPr lang="en-GB" sz="2000" b="1" u="sng" dirty="0">
                <a:solidFill>
                  <a:schemeClr val="bg1"/>
                </a:solidFill>
                <a:latin typeface="Arial" panose="020B0604020202020204" pitchFamily="34" charset="0"/>
                <a:cs typeface="Arial" panose="020B0604020202020204" pitchFamily="34" charset="0"/>
              </a:rPr>
              <a:t>PE</a:t>
            </a:r>
            <a:endParaRPr lang="en-GB" sz="1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343000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125760" y="2348880"/>
            <a:ext cx="8892480" cy="2875159"/>
          </a:xfrm>
        </p:spPr>
        <p:txBody>
          <a:bodyPr/>
          <a:lstStyle/>
          <a:p>
            <a:pPr algn="just"/>
            <a:r>
              <a:rPr lang="en-GB" dirty="0"/>
              <a:t>The children will have their first PE lesson of the week on </a:t>
            </a:r>
            <a:r>
              <a:rPr lang="en-GB" b="1" dirty="0"/>
              <a:t>Wednesday afternoon</a:t>
            </a:r>
            <a:r>
              <a:rPr lang="en-GB" dirty="0"/>
              <a:t>. </a:t>
            </a:r>
          </a:p>
          <a:p>
            <a:pPr algn="just"/>
            <a:endParaRPr lang="en-GB" dirty="0"/>
          </a:p>
          <a:p>
            <a:pPr algn="just"/>
            <a:r>
              <a:rPr lang="en-GB" dirty="0"/>
              <a:t>The children will have their second PE lesson of the week on </a:t>
            </a:r>
            <a:r>
              <a:rPr lang="en-GB" b="1" dirty="0"/>
              <a:t>Thursday morning. </a:t>
            </a:r>
            <a:endParaRPr lang="en-GB" dirty="0"/>
          </a:p>
          <a:p>
            <a:pPr algn="just"/>
            <a:endParaRPr lang="en-GB" dirty="0"/>
          </a:p>
          <a:p>
            <a:pPr>
              <a:spcBef>
                <a:spcPts val="0"/>
              </a:spcBef>
            </a:pPr>
            <a:r>
              <a:rPr lang="en-GB" b="1" i="1" dirty="0"/>
              <a:t>Please ensure your child comes to school each Wednesday and Thursday wearing their full outdoor PE kit</a:t>
            </a:r>
            <a:r>
              <a:rPr lang="en-GB" dirty="0"/>
              <a:t>.</a:t>
            </a:r>
          </a:p>
          <a:p>
            <a:pPr>
              <a:spcBef>
                <a:spcPts val="0"/>
              </a:spcBef>
            </a:pPr>
            <a:endParaRPr lang="en-GB" sz="2000" dirty="0"/>
          </a:p>
          <a:p>
            <a:pPr>
              <a:spcBef>
                <a:spcPts val="0"/>
              </a:spcBef>
            </a:pPr>
            <a:r>
              <a:rPr lang="en-GB" sz="2000" dirty="0"/>
              <a:t> </a:t>
            </a:r>
          </a:p>
          <a:p>
            <a:endParaRPr lang="en-GB" sz="2000" dirty="0"/>
          </a:p>
          <a:p>
            <a:endParaRPr lang="en-GB" sz="2000" dirty="0"/>
          </a:p>
          <a:p>
            <a:endParaRPr lang="en-GB" sz="2000" dirty="0"/>
          </a:p>
          <a:p>
            <a:pPr marL="342900" lvl="0" indent="-342900">
              <a:buFont typeface="Arial" panose="020B0604020202020204" pitchFamily="34" charset="0"/>
              <a:buChar char="•"/>
            </a:pPr>
            <a:endParaRPr lang="en-GB" sz="2000" dirty="0"/>
          </a:p>
          <a:p>
            <a:endParaRPr lang="en-GB" sz="2000" dirty="0"/>
          </a:p>
          <a:p>
            <a:endParaRPr lang="en-GB" sz="2000" dirty="0"/>
          </a:p>
          <a:p>
            <a:endParaRPr lang="en-GB" dirty="0"/>
          </a:p>
        </p:txBody>
      </p:sp>
      <p:sp>
        <p:nvSpPr>
          <p:cNvPr id="2" name="Rectangle 1">
            <a:extLst>
              <a:ext uri="{FF2B5EF4-FFF2-40B4-BE49-F238E27FC236}">
                <a16:creationId xmlns:a16="http://schemas.microsoft.com/office/drawing/2014/main" id="{2F73EC73-EA73-44E4-AE6D-AEABE45BC954}"/>
              </a:ext>
            </a:extLst>
          </p:cNvPr>
          <p:cNvSpPr/>
          <p:nvPr/>
        </p:nvSpPr>
        <p:spPr>
          <a:xfrm>
            <a:off x="155651" y="1621698"/>
            <a:ext cx="3562578" cy="400110"/>
          </a:xfrm>
          <a:prstGeom prst="rect">
            <a:avLst/>
          </a:prstGeom>
        </p:spPr>
        <p:txBody>
          <a:bodyPr wrap="none">
            <a:spAutoFit/>
          </a:bodyPr>
          <a:lstStyle/>
          <a:p>
            <a:r>
              <a:rPr lang="en-GB" sz="2000" b="1" u="sng" dirty="0">
                <a:solidFill>
                  <a:schemeClr val="bg1"/>
                </a:solidFill>
                <a:latin typeface="Arial" panose="020B0604020202020204" pitchFamily="34" charset="0"/>
                <a:cs typeface="Arial" panose="020B0604020202020204" pitchFamily="34" charset="0"/>
              </a:rPr>
              <a:t>PE Lessons – Autumn Term</a:t>
            </a:r>
            <a:endParaRPr lang="en-GB" sz="1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301655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179512" y="1991420"/>
            <a:ext cx="8640960" cy="2875159"/>
          </a:xfrm>
        </p:spPr>
        <p:txBody>
          <a:bodyPr/>
          <a:lstStyle/>
          <a:p>
            <a:pPr algn="just"/>
            <a:r>
              <a:rPr lang="en-GB" dirty="0"/>
              <a:t>Children should come to school wearing their PE Kit on their designated PE days and wear their Winter Uniform for Autumn Term 2 (after the October half term) and Spring Term 1 (before February half term).</a:t>
            </a:r>
          </a:p>
          <a:p>
            <a:pPr algn="just"/>
            <a:endParaRPr lang="en-GB" dirty="0"/>
          </a:p>
          <a:p>
            <a:pPr algn="just"/>
            <a:r>
              <a:rPr lang="en-GB" dirty="0"/>
              <a:t>For further information, </a:t>
            </a:r>
            <a:r>
              <a:rPr lang="en-GB" b="1" dirty="0">
                <a:solidFill>
                  <a:srgbClr val="00B0F0"/>
                </a:solidFill>
                <a:hlinkClick r:id="rId2"/>
              </a:rPr>
              <a:t>please read this policy. </a:t>
            </a:r>
            <a:endParaRPr lang="en-GB" b="1" dirty="0">
              <a:solidFill>
                <a:srgbClr val="00B0F0"/>
              </a:solidFill>
            </a:endParaRPr>
          </a:p>
          <a:p>
            <a:pPr algn="just"/>
            <a:endParaRPr lang="en-GB" b="1" dirty="0">
              <a:solidFill>
                <a:srgbClr val="FD29FF"/>
              </a:solidFill>
            </a:endParaRPr>
          </a:p>
          <a:p>
            <a:pPr algn="just"/>
            <a:r>
              <a:rPr lang="en-GB" dirty="0"/>
              <a:t> </a:t>
            </a:r>
          </a:p>
          <a:p>
            <a:endParaRPr lang="en-GB" sz="2000" dirty="0"/>
          </a:p>
          <a:p>
            <a:endParaRPr lang="en-GB" sz="2000" dirty="0"/>
          </a:p>
          <a:p>
            <a:endParaRPr lang="en-GB" dirty="0"/>
          </a:p>
        </p:txBody>
      </p:sp>
      <p:sp>
        <p:nvSpPr>
          <p:cNvPr id="2" name="Rectangle 1">
            <a:extLst>
              <a:ext uri="{FF2B5EF4-FFF2-40B4-BE49-F238E27FC236}">
                <a16:creationId xmlns:a16="http://schemas.microsoft.com/office/drawing/2014/main" id="{2F73EC73-EA73-44E4-AE6D-AEABE45BC954}"/>
              </a:ext>
            </a:extLst>
          </p:cNvPr>
          <p:cNvSpPr/>
          <p:nvPr/>
        </p:nvSpPr>
        <p:spPr>
          <a:xfrm>
            <a:off x="211916" y="1412776"/>
            <a:ext cx="1082348" cy="400110"/>
          </a:xfrm>
          <a:prstGeom prst="rect">
            <a:avLst/>
          </a:prstGeom>
        </p:spPr>
        <p:txBody>
          <a:bodyPr wrap="none">
            <a:spAutoFit/>
          </a:bodyPr>
          <a:lstStyle/>
          <a:p>
            <a:r>
              <a:rPr lang="en-GB" sz="2000" b="1" u="sng" dirty="0">
                <a:solidFill>
                  <a:schemeClr val="bg1"/>
                </a:solidFill>
                <a:latin typeface="Arial" panose="020B0604020202020204" pitchFamily="34" charset="0"/>
                <a:cs typeface="Arial" panose="020B0604020202020204" pitchFamily="34" charset="0"/>
              </a:rPr>
              <a:t>PE Kits</a:t>
            </a:r>
            <a:endParaRPr lang="en-GB" sz="1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772197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0" y="980728"/>
            <a:ext cx="8856984" cy="2875159"/>
          </a:xfrm>
        </p:spPr>
        <p:txBody>
          <a:bodyPr/>
          <a:lstStyle/>
          <a:p>
            <a:endParaRPr lang="en-GB" sz="2400" dirty="0"/>
          </a:p>
          <a:p>
            <a:pPr algn="just"/>
            <a:r>
              <a:rPr lang="en-GB" b="1" u="sng" dirty="0"/>
              <a:t>Reading</a:t>
            </a:r>
          </a:p>
          <a:p>
            <a:pPr algn="just"/>
            <a:endParaRPr lang="en-GB" dirty="0"/>
          </a:p>
          <a:p>
            <a:pPr algn="just"/>
            <a:r>
              <a:rPr lang="en-GB" dirty="0"/>
              <a:t>As part of the children’s Read Write Inc. phonics sessions, the children in Year 1 will read daily to an adult. During these sessions, adults will support them with their phonetical awareness, pronunciation a decoding skills providing them with feedback. Each week, the book the child has read in class during these sessions will be sent home to develop their fluency. These books are matched to their phonetical ability. This means that, all being well, your child is able to read the book sent home with confidence. In addition to this, they will also receive an extra ‘Book Bag Book’ which they will not have read that week, this book will be the same level as their reading book. </a:t>
            </a:r>
          </a:p>
          <a:p>
            <a:pPr algn="just"/>
            <a:endParaRPr lang="en-GB" dirty="0"/>
          </a:p>
          <a:p>
            <a:pPr algn="just"/>
            <a:r>
              <a:rPr lang="en-GB" dirty="0"/>
              <a:t>Please record in your child’s Reading Record Book if they have read at home. The book is for parent use only.</a:t>
            </a:r>
          </a:p>
          <a:p>
            <a:pPr algn="just"/>
            <a:endParaRPr lang="en-GB" dirty="0"/>
          </a:p>
          <a:p>
            <a:pPr algn="just"/>
            <a:r>
              <a:rPr lang="en-GB" dirty="0"/>
              <a:t>All children’s reading books will be brought to school on a </a:t>
            </a:r>
            <a:r>
              <a:rPr lang="en-GB" b="1" u="sng" dirty="0"/>
              <a:t>Thursday</a:t>
            </a:r>
            <a:r>
              <a:rPr lang="en-GB" dirty="0"/>
              <a:t> </a:t>
            </a:r>
          </a:p>
          <a:p>
            <a:pPr algn="just"/>
            <a:r>
              <a:rPr lang="en-GB" dirty="0"/>
              <a:t>and reissued on the </a:t>
            </a:r>
            <a:r>
              <a:rPr lang="en-GB" b="1" u="sng" dirty="0"/>
              <a:t>Friday</a:t>
            </a:r>
            <a:r>
              <a:rPr lang="en-GB" dirty="0"/>
              <a:t>. </a:t>
            </a:r>
          </a:p>
          <a:p>
            <a:pPr algn="just"/>
            <a:endParaRPr lang="en-GB" b="1" u="sng" dirty="0"/>
          </a:p>
          <a:p>
            <a:pPr algn="just"/>
            <a:endParaRPr lang="en-GB" sz="2400" dirty="0"/>
          </a:p>
          <a:p>
            <a:endParaRPr lang="en-GB" sz="2400" dirty="0"/>
          </a:p>
          <a:p>
            <a:endParaRPr lang="en-GB" sz="2400" dirty="0"/>
          </a:p>
          <a:p>
            <a:endParaRPr lang="en-GB" sz="2400" dirty="0"/>
          </a:p>
        </p:txBody>
      </p:sp>
    </p:spTree>
    <p:extLst>
      <p:ext uri="{BB962C8B-B14F-4D97-AF65-F5344CB8AC3E}">
        <p14:creationId xmlns:p14="http://schemas.microsoft.com/office/powerpoint/2010/main" val="41443615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F73EC73-EA73-44E4-AE6D-AEABE45BC954}"/>
              </a:ext>
            </a:extLst>
          </p:cNvPr>
          <p:cNvSpPr/>
          <p:nvPr/>
        </p:nvSpPr>
        <p:spPr>
          <a:xfrm>
            <a:off x="168895" y="1372706"/>
            <a:ext cx="3376245" cy="400110"/>
          </a:xfrm>
          <a:prstGeom prst="rect">
            <a:avLst/>
          </a:prstGeom>
        </p:spPr>
        <p:txBody>
          <a:bodyPr wrap="none">
            <a:spAutoFit/>
          </a:bodyPr>
          <a:lstStyle/>
          <a:p>
            <a:r>
              <a:rPr lang="en-GB" sz="2000" b="1" u="sng" dirty="0">
                <a:solidFill>
                  <a:schemeClr val="bg1"/>
                </a:solidFill>
                <a:latin typeface="Arial" panose="020B0604020202020204" pitchFamily="34" charset="0"/>
                <a:cs typeface="Arial" panose="020B0604020202020204" pitchFamily="34" charset="0"/>
              </a:rPr>
              <a:t>Additional Home Learning</a:t>
            </a:r>
            <a:endParaRPr lang="en-GB" sz="1400" dirty="0">
              <a:solidFill>
                <a:schemeClr val="bg1"/>
              </a:solidFill>
              <a:latin typeface="Arial" panose="020B0604020202020204" pitchFamily="34" charset="0"/>
              <a:cs typeface="Arial" panose="020B0604020202020204" pitchFamily="34" charset="0"/>
            </a:endParaRPr>
          </a:p>
        </p:txBody>
      </p:sp>
      <p:sp>
        <p:nvSpPr>
          <p:cNvPr id="5" name="Text Placeholder 4">
            <a:extLst>
              <a:ext uri="{FF2B5EF4-FFF2-40B4-BE49-F238E27FC236}">
                <a16:creationId xmlns:a16="http://schemas.microsoft.com/office/drawing/2014/main" id="{9CD7E7F9-32F7-B944-B06E-38B2505BD88B}"/>
              </a:ext>
            </a:extLst>
          </p:cNvPr>
          <p:cNvSpPr>
            <a:spLocks noGrp="1"/>
          </p:cNvSpPr>
          <p:nvPr>
            <p:ph type="body" sz="quarter" idx="11"/>
          </p:nvPr>
        </p:nvSpPr>
        <p:spPr>
          <a:xfrm>
            <a:off x="168895" y="1772816"/>
            <a:ext cx="8640960" cy="2264186"/>
          </a:xfrm>
        </p:spPr>
        <p:txBody>
          <a:bodyPr/>
          <a:lstStyle/>
          <a:p>
            <a:pPr algn="just"/>
            <a:r>
              <a:rPr lang="en-US" dirty="0"/>
              <a:t>If you are looking for additional work for your child to complete over the summer holidays, Miss Law’s Virtual Classroom has been uploaded to the blog. You will be able to use this image to quickly access the websites we use by clicking on the various objects.</a:t>
            </a:r>
          </a:p>
        </p:txBody>
      </p:sp>
      <p:pic>
        <p:nvPicPr>
          <p:cNvPr id="4" name="Picture 3" descr="A white board with a hand pointing at it&#10;&#10;Description automatically generated">
            <a:extLst>
              <a:ext uri="{FF2B5EF4-FFF2-40B4-BE49-F238E27FC236}">
                <a16:creationId xmlns:a16="http://schemas.microsoft.com/office/drawing/2014/main" id="{D9518BB8-5721-E864-F387-B8A308FED6F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36103" y="3026613"/>
            <a:ext cx="5071794" cy="2820998"/>
          </a:xfrm>
          <a:prstGeom prst="rect">
            <a:avLst/>
          </a:prstGeom>
        </p:spPr>
      </p:pic>
    </p:spTree>
    <p:extLst>
      <p:ext uri="{BB962C8B-B14F-4D97-AF65-F5344CB8AC3E}">
        <p14:creationId xmlns:p14="http://schemas.microsoft.com/office/powerpoint/2010/main" val="35345545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287524" y="1124744"/>
            <a:ext cx="8568952" cy="5040560"/>
          </a:xfrm>
        </p:spPr>
        <p:txBody>
          <a:bodyPr/>
          <a:lstStyle/>
          <a:p>
            <a:pPr algn="just"/>
            <a:r>
              <a:rPr lang="en-GB" b="1" u="sng" dirty="0"/>
              <a:t>Additional Home Learning</a:t>
            </a:r>
            <a:endParaRPr lang="en-GB" sz="1200" dirty="0"/>
          </a:p>
          <a:p>
            <a:pPr algn="just"/>
            <a:endParaRPr lang="en-GB" dirty="0"/>
          </a:p>
          <a:p>
            <a:pPr algn="just"/>
            <a:r>
              <a:rPr lang="en-GB" sz="1750" dirty="0"/>
              <a:t>Regular practice of number bonds and counting forwards and backwards to/across 100 will benefit and support your child’s mathematical knowledge and understanding. </a:t>
            </a:r>
          </a:p>
          <a:p>
            <a:pPr algn="just"/>
            <a:endParaRPr lang="en-GB" sz="1750" dirty="0"/>
          </a:p>
          <a:p>
            <a:pPr algn="just"/>
            <a:r>
              <a:rPr lang="en-GB" sz="1750" dirty="0"/>
              <a:t>Within the curriculum, there is an </a:t>
            </a:r>
            <a:r>
              <a:rPr lang="en-GB" altLang="en-US" sz="1750" dirty="0"/>
              <a:t>increased emphasis on place value understanding before moving onto more complex written methods. Therefore, children have a better conceptual understanding of number and can more competently link to real-life problem solving.</a:t>
            </a:r>
          </a:p>
          <a:p>
            <a:pPr algn="just"/>
            <a:r>
              <a:rPr lang="en-GB" altLang="en-US" sz="1750" dirty="0"/>
              <a:t> </a:t>
            </a:r>
          </a:p>
          <a:p>
            <a:pPr algn="just"/>
            <a:r>
              <a:rPr lang="en-GB" sz="1750" dirty="0"/>
              <a:t>By the end of Year 1 National Curriculum expectations are that children can count in 1s, 2s, 5s and 10s. Children should be able to count, read and write numbers to 100 in numerals as well as write numbers to 20 in words. </a:t>
            </a:r>
          </a:p>
          <a:p>
            <a:pPr algn="just"/>
            <a:endParaRPr lang="en-GB" sz="1750" dirty="0"/>
          </a:p>
          <a:p>
            <a:pPr algn="just"/>
            <a:r>
              <a:rPr lang="en-GB" sz="1750" dirty="0"/>
              <a:t>Please remember to check the ‘</a:t>
            </a:r>
            <a:r>
              <a:rPr lang="en-GB" sz="1750" dirty="0">
                <a:solidFill>
                  <a:srgbClr val="CC3399"/>
                </a:solidFill>
                <a:hlinkClick r:id="rId2">
                  <a:extLst>
                    <a:ext uri="{A12FA001-AC4F-418D-AE19-62706E023703}">
                      <ahyp:hlinkClr xmlns:ahyp="http://schemas.microsoft.com/office/drawing/2018/hyperlinkcolor" val="tx"/>
                    </a:ext>
                  </a:extLst>
                </a:hlinkClick>
              </a:rPr>
              <a:t>Learning at Home</a:t>
            </a:r>
            <a:r>
              <a:rPr lang="en-GB" sz="1750" dirty="0"/>
              <a:t>’ section of the school website as</a:t>
            </a:r>
          </a:p>
          <a:p>
            <a:pPr algn="just"/>
            <a:r>
              <a:rPr lang="en-GB" sz="1750" dirty="0"/>
              <a:t>there are many useful websites and tutorials available that are</a:t>
            </a:r>
          </a:p>
          <a:p>
            <a:pPr algn="just"/>
            <a:r>
              <a:rPr lang="en-GB" sz="1750" dirty="0"/>
              <a:t>appropriate for each key stage.</a:t>
            </a:r>
          </a:p>
          <a:p>
            <a:endParaRPr lang="en-GB" sz="2000" dirty="0"/>
          </a:p>
          <a:p>
            <a:endParaRPr lang="en-GB" sz="2000" dirty="0"/>
          </a:p>
        </p:txBody>
      </p:sp>
    </p:spTree>
    <p:extLst>
      <p:ext uri="{BB962C8B-B14F-4D97-AF65-F5344CB8AC3E}">
        <p14:creationId xmlns:p14="http://schemas.microsoft.com/office/powerpoint/2010/main" val="27258680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51520" y="1340768"/>
            <a:ext cx="5315400" cy="431800"/>
          </a:xfrm>
        </p:spPr>
        <p:txBody>
          <a:bodyPr/>
          <a:lstStyle/>
          <a:p>
            <a:r>
              <a:rPr lang="en-GB" sz="2000" u="sng" dirty="0"/>
              <a:t>Behaviour and Anti Bullying Posters</a:t>
            </a:r>
          </a:p>
        </p:txBody>
      </p:sp>
      <p:sp>
        <p:nvSpPr>
          <p:cNvPr id="3" name="Text Placeholder 2"/>
          <p:cNvSpPr>
            <a:spLocks noGrp="1"/>
          </p:cNvSpPr>
          <p:nvPr>
            <p:ph type="body" sz="quarter" idx="11"/>
          </p:nvPr>
        </p:nvSpPr>
        <p:spPr>
          <a:xfrm>
            <a:off x="251520" y="1772568"/>
            <a:ext cx="8640960" cy="3384525"/>
          </a:xfrm>
        </p:spPr>
        <p:txBody>
          <a:bodyPr/>
          <a:lstStyle/>
          <a:p>
            <a:r>
              <a:rPr lang="en-GB" dirty="0"/>
              <a:t>These posters have been created by the pupils for the pupils.  These posters are in line with the school’s values and are displayed and referred to throughout the school. </a:t>
            </a:r>
          </a:p>
        </p:txBody>
      </p:sp>
      <p:pic>
        <p:nvPicPr>
          <p:cNvPr id="5" name="Picture 4"/>
          <p:cNvPicPr>
            <a:picLocks noChangeAspect="1"/>
          </p:cNvPicPr>
          <p:nvPr/>
        </p:nvPicPr>
        <p:blipFill>
          <a:blip r:embed="rId2"/>
          <a:stretch>
            <a:fillRect/>
          </a:stretch>
        </p:blipFill>
        <p:spPr>
          <a:xfrm>
            <a:off x="4039849" y="2782865"/>
            <a:ext cx="2711068" cy="3851032"/>
          </a:xfrm>
          <a:prstGeom prst="rect">
            <a:avLst/>
          </a:prstGeom>
          <a:ln w="22225">
            <a:solidFill>
              <a:srgbClr val="00B0F0"/>
            </a:solidFill>
          </a:ln>
        </p:spPr>
      </p:pic>
      <p:pic>
        <p:nvPicPr>
          <p:cNvPr id="4" name="Picture 3"/>
          <p:cNvPicPr>
            <a:picLocks noChangeAspect="1"/>
          </p:cNvPicPr>
          <p:nvPr/>
        </p:nvPicPr>
        <p:blipFill>
          <a:blip r:embed="rId3"/>
          <a:stretch>
            <a:fillRect/>
          </a:stretch>
        </p:blipFill>
        <p:spPr>
          <a:xfrm>
            <a:off x="780810" y="2780927"/>
            <a:ext cx="2711069" cy="3834641"/>
          </a:xfrm>
          <a:prstGeom prst="rect">
            <a:avLst/>
          </a:prstGeom>
          <a:ln w="25400">
            <a:solidFill>
              <a:srgbClr val="AC25FF"/>
            </a:solidFill>
          </a:ln>
        </p:spPr>
      </p:pic>
    </p:spTree>
    <p:extLst>
      <p:ext uri="{BB962C8B-B14F-4D97-AF65-F5344CB8AC3E}">
        <p14:creationId xmlns:p14="http://schemas.microsoft.com/office/powerpoint/2010/main" val="350018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923928" y="1829090"/>
            <a:ext cx="3312368" cy="4670858"/>
          </a:xfrm>
          <a:prstGeom prst="rect">
            <a:avLst/>
          </a:prstGeom>
          <a:ln w="19050">
            <a:solidFill>
              <a:srgbClr val="00B050"/>
            </a:solidFill>
          </a:ln>
        </p:spPr>
      </p:pic>
      <p:pic>
        <p:nvPicPr>
          <p:cNvPr id="5" name="Picture 4"/>
          <p:cNvPicPr>
            <a:picLocks noChangeAspect="1"/>
          </p:cNvPicPr>
          <p:nvPr/>
        </p:nvPicPr>
        <p:blipFill>
          <a:blip r:embed="rId3"/>
          <a:stretch>
            <a:fillRect/>
          </a:stretch>
        </p:blipFill>
        <p:spPr>
          <a:xfrm>
            <a:off x="323528" y="1829090"/>
            <a:ext cx="3282641" cy="4650408"/>
          </a:xfrm>
          <a:prstGeom prst="rect">
            <a:avLst/>
          </a:prstGeom>
          <a:ln w="19050">
            <a:solidFill>
              <a:srgbClr val="FFFF00"/>
            </a:solidFill>
          </a:ln>
        </p:spPr>
      </p:pic>
    </p:spTree>
    <p:extLst>
      <p:ext uri="{BB962C8B-B14F-4D97-AF65-F5344CB8AC3E}">
        <p14:creationId xmlns:p14="http://schemas.microsoft.com/office/powerpoint/2010/main" val="17691857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107504" y="1304764"/>
            <a:ext cx="8856984" cy="4248472"/>
          </a:xfrm>
        </p:spPr>
        <p:txBody>
          <a:bodyPr/>
          <a:lstStyle/>
          <a:p>
            <a:r>
              <a:rPr lang="en-GB" b="1" u="sng" dirty="0"/>
              <a:t>Contacting the Class Teacher</a:t>
            </a:r>
          </a:p>
          <a:p>
            <a:endParaRPr lang="en-GB" dirty="0"/>
          </a:p>
          <a:p>
            <a:r>
              <a:rPr lang="en-GB" dirty="0"/>
              <a:t>During the school year you may need to contact the class teacher.</a:t>
            </a:r>
          </a:p>
          <a:p>
            <a:r>
              <a:rPr lang="en-GB" dirty="0"/>
              <a:t>You can do this by:</a:t>
            </a:r>
          </a:p>
          <a:p>
            <a:r>
              <a:rPr lang="en-GB" dirty="0"/>
              <a:t>-   Email y1@tsp.sefton.school;</a:t>
            </a:r>
          </a:p>
          <a:p>
            <a:pPr marL="285750" indent="-285750">
              <a:buFontTx/>
              <a:buChar char="-"/>
            </a:pPr>
            <a:r>
              <a:rPr lang="en-GB" dirty="0"/>
              <a:t>Telephone call;</a:t>
            </a:r>
          </a:p>
          <a:p>
            <a:pPr marL="285750" indent="-285750">
              <a:buFontTx/>
              <a:buChar char="-"/>
            </a:pPr>
            <a:r>
              <a:rPr lang="en-GB" dirty="0"/>
              <a:t>Pre-arranged appointment only.</a:t>
            </a:r>
          </a:p>
          <a:p>
            <a:endParaRPr lang="en-GB" dirty="0"/>
          </a:p>
          <a:p>
            <a:pPr algn="just"/>
            <a:r>
              <a:rPr lang="en-GB" dirty="0"/>
              <a:t>Please kindly note, the teacher will check the class inbox each school morning at 8.30 am. A member of staff will endeavour to respond within 48 hours.</a:t>
            </a:r>
          </a:p>
          <a:p>
            <a:pPr algn="just"/>
            <a:endParaRPr lang="en-GB" dirty="0"/>
          </a:p>
          <a:p>
            <a:pPr algn="just"/>
            <a:r>
              <a:rPr lang="en-GB" dirty="0"/>
              <a:t>If there is a matter of urgency, please contact the school office as normal. </a:t>
            </a:r>
          </a:p>
          <a:p>
            <a:pPr algn="just"/>
            <a:endParaRPr lang="en-GB" dirty="0"/>
          </a:p>
          <a:p>
            <a:pPr algn="just"/>
            <a:r>
              <a:rPr lang="en-GB" dirty="0"/>
              <a:t>Class teachers are available to meet with parents </a:t>
            </a:r>
            <a:r>
              <a:rPr lang="en-GB" i="1" dirty="0"/>
              <a:t>by appointment only </a:t>
            </a:r>
          </a:p>
          <a:p>
            <a:pPr algn="just"/>
            <a:r>
              <a:rPr lang="en-GB" dirty="0"/>
              <a:t>between the hours of 8.15 am and 4.30 pm at a mutually convenient</a:t>
            </a:r>
          </a:p>
          <a:p>
            <a:pPr algn="just"/>
            <a:r>
              <a:rPr lang="en-GB" dirty="0"/>
              <a:t>and agreed time.  The School Communication Policy can be found </a:t>
            </a:r>
            <a:r>
              <a:rPr lang="en-GB" dirty="0">
                <a:solidFill>
                  <a:srgbClr val="AC25FF"/>
                </a:solidFill>
                <a:hlinkClick r:id="rId2">
                  <a:extLst>
                    <a:ext uri="{A12FA001-AC4F-418D-AE19-62706E023703}">
                      <ahyp:hlinkClr xmlns:ahyp="http://schemas.microsoft.com/office/drawing/2018/hyperlinkcolor" val="tx"/>
                    </a:ext>
                  </a:extLst>
                </a:hlinkClick>
              </a:rPr>
              <a:t>here</a:t>
            </a:r>
            <a:r>
              <a:rPr lang="en-GB" dirty="0"/>
              <a:t>.</a:t>
            </a:r>
          </a:p>
        </p:txBody>
      </p:sp>
    </p:spTree>
    <p:extLst>
      <p:ext uri="{BB962C8B-B14F-4D97-AF65-F5344CB8AC3E}">
        <p14:creationId xmlns:p14="http://schemas.microsoft.com/office/powerpoint/2010/main" val="29551862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a:t>  </a:t>
            </a:r>
          </a:p>
        </p:txBody>
      </p:sp>
      <p:sp>
        <p:nvSpPr>
          <p:cNvPr id="6" name="Text Placeholder 2">
            <a:extLst>
              <a:ext uri="{FF2B5EF4-FFF2-40B4-BE49-F238E27FC236}">
                <a16:creationId xmlns:a16="http://schemas.microsoft.com/office/drawing/2014/main" id="{30BA7559-BD28-4BFD-B70F-7A4D1C1D3F33}"/>
              </a:ext>
            </a:extLst>
          </p:cNvPr>
          <p:cNvSpPr txBox="1">
            <a:spLocks/>
          </p:cNvSpPr>
          <p:nvPr/>
        </p:nvSpPr>
        <p:spPr>
          <a:xfrm>
            <a:off x="107504" y="2060848"/>
            <a:ext cx="8640960" cy="3384525"/>
          </a:xfrm>
          <a:prstGeom prst="rect">
            <a:avLst/>
          </a:prstGeom>
        </p:spPr>
        <p:txBody>
          <a:bodyPr/>
          <a:lstStyle>
            <a:lvl1pPr marL="0" indent="0" algn="l" defTabSz="914400" rtl="0" eaLnBrk="1" latinLnBrk="0" hangingPunct="1">
              <a:spcBef>
                <a:spcPct val="20000"/>
              </a:spcBef>
              <a:buFont typeface="Arial" pitchFamily="34" charset="0"/>
              <a:buNone/>
              <a:defRPr sz="1800" kern="1200" baseline="0">
                <a:solidFill>
                  <a:schemeClr val="bg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Belfast-Regular" pitchFamily="2"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Belfast-Regular" pitchFamily="2"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Belfast-Regular" pitchFamily="2"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Belfast-Regular"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en-GB" sz="2000" b="1" u="sng" dirty="0"/>
              <a:t>A Successful Start</a:t>
            </a:r>
          </a:p>
          <a:p>
            <a:pPr algn="just"/>
            <a:endParaRPr lang="en-GB" sz="2400" dirty="0"/>
          </a:p>
          <a:p>
            <a:pPr algn="just"/>
            <a:r>
              <a:rPr lang="en-GB" dirty="0"/>
              <a:t>To help you to support your child in having a smooth transition into Year 1 in September, we feel that the following information will assist you.</a:t>
            </a:r>
          </a:p>
          <a:p>
            <a:pPr algn="just"/>
            <a:endParaRPr lang="en-GB" dirty="0"/>
          </a:p>
          <a:p>
            <a:pPr algn="just"/>
            <a:r>
              <a:rPr lang="en-GB" dirty="0"/>
              <a:t>Please also note that a wealth of information, such as </a:t>
            </a:r>
            <a:r>
              <a:rPr lang="en-GB" u="sng" dirty="0">
                <a:solidFill>
                  <a:srgbClr val="FFFF00"/>
                </a:solidFill>
                <a:hlinkClick r:id="rId2">
                  <a:extLst>
                    <a:ext uri="{A12FA001-AC4F-418D-AE19-62706E023703}">
                      <ahyp:hlinkClr xmlns:ahyp="http://schemas.microsoft.com/office/drawing/2018/hyperlinkcolor" val="tx"/>
                    </a:ext>
                  </a:extLst>
                </a:hlinkClick>
              </a:rPr>
              <a:t>school policies</a:t>
            </a:r>
            <a:r>
              <a:rPr lang="en-GB" dirty="0"/>
              <a:t>, can be found on the </a:t>
            </a:r>
            <a:r>
              <a:rPr lang="en-GB" u="sng" dirty="0">
                <a:solidFill>
                  <a:srgbClr val="00B0F0"/>
                </a:solidFill>
                <a:hlinkClick r:id="rId3">
                  <a:extLst>
                    <a:ext uri="{A12FA001-AC4F-418D-AE19-62706E023703}">
                      <ahyp:hlinkClr xmlns:ahyp="http://schemas.microsoft.com/office/drawing/2018/hyperlinkcolor" val="tx"/>
                    </a:ext>
                  </a:extLst>
                </a:hlinkClick>
              </a:rPr>
              <a:t>school’s website</a:t>
            </a:r>
            <a:r>
              <a:rPr lang="en-GB" dirty="0"/>
              <a:t>. </a:t>
            </a:r>
          </a:p>
        </p:txBody>
      </p:sp>
    </p:spTree>
    <p:extLst>
      <p:ext uri="{BB962C8B-B14F-4D97-AF65-F5344CB8AC3E}">
        <p14:creationId xmlns:p14="http://schemas.microsoft.com/office/powerpoint/2010/main" val="9159066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107504" y="1700808"/>
            <a:ext cx="8640960" cy="4752528"/>
          </a:xfrm>
        </p:spPr>
        <p:txBody>
          <a:bodyPr/>
          <a:lstStyle/>
          <a:p>
            <a:r>
              <a:rPr lang="en-GB" sz="2000" b="1" u="sng" dirty="0"/>
              <a:t>Contacting the SENDCo</a:t>
            </a:r>
          </a:p>
          <a:p>
            <a:endParaRPr lang="en-GB" sz="1000" dirty="0"/>
          </a:p>
          <a:p>
            <a:pPr>
              <a:lnSpc>
                <a:spcPct val="150000"/>
              </a:lnSpc>
            </a:pPr>
            <a:r>
              <a:rPr lang="en-GB" dirty="0"/>
              <a:t>If you would like to contact Mrs Martin with a SEN related query or concern, you can contact her on the SENDCo account: </a:t>
            </a:r>
            <a:r>
              <a:rPr lang="en-GB" dirty="0" err="1">
                <a:hlinkClick r:id="rId2"/>
              </a:rPr>
              <a:t>SENDCO@tsp.sefton.school</a:t>
            </a:r>
            <a:endParaRPr lang="en-GB" dirty="0"/>
          </a:p>
          <a:p>
            <a:pPr>
              <a:lnSpc>
                <a:spcPct val="150000"/>
              </a:lnSpc>
            </a:pPr>
            <a:endParaRPr lang="en-GB" dirty="0"/>
          </a:p>
          <a:p>
            <a:pPr>
              <a:lnSpc>
                <a:spcPct val="150000"/>
              </a:lnSpc>
            </a:pPr>
            <a:r>
              <a:rPr lang="en-GB" sz="1800" b="1" u="sng" dirty="0"/>
              <a:t>Contacting the School Office</a:t>
            </a:r>
          </a:p>
          <a:p>
            <a:pPr>
              <a:lnSpc>
                <a:spcPct val="150000"/>
              </a:lnSpc>
            </a:pPr>
            <a:endParaRPr lang="en-GB" sz="1000" b="1" u="sng" dirty="0"/>
          </a:p>
          <a:p>
            <a:r>
              <a:rPr lang="en-GB" dirty="0"/>
              <a:t>During the school year you may need to contact the school office. </a:t>
            </a:r>
          </a:p>
          <a:p>
            <a:endParaRPr lang="en-GB" sz="1050" dirty="0"/>
          </a:p>
          <a:p>
            <a:r>
              <a:rPr lang="en-GB" dirty="0"/>
              <a:t>You can do this by:</a:t>
            </a:r>
          </a:p>
          <a:p>
            <a:endParaRPr lang="en-GB" sz="700" dirty="0"/>
          </a:p>
          <a:p>
            <a:r>
              <a:rPr lang="en-GB" dirty="0"/>
              <a:t>-   Email - </a:t>
            </a:r>
            <a:r>
              <a:rPr lang="en-GB" b="1" dirty="0" err="1"/>
              <a:t>admin@tsp.sefton.school</a:t>
            </a:r>
            <a:endParaRPr lang="en-GB" dirty="0"/>
          </a:p>
          <a:p>
            <a:pPr marL="285750" indent="-285750">
              <a:buFontTx/>
              <a:buChar char="-"/>
            </a:pPr>
            <a:endParaRPr lang="en-GB" sz="1000" dirty="0"/>
          </a:p>
          <a:p>
            <a:pPr marL="285750" indent="-285750">
              <a:buFontTx/>
              <a:buChar char="-"/>
            </a:pPr>
            <a:r>
              <a:rPr lang="en-GB" dirty="0"/>
              <a:t>Telephone – </a:t>
            </a:r>
            <a:r>
              <a:rPr lang="en-GB" b="1" dirty="0"/>
              <a:t>01704 876391</a:t>
            </a:r>
            <a:r>
              <a:rPr lang="en-GB" dirty="0"/>
              <a:t> </a:t>
            </a:r>
          </a:p>
          <a:p>
            <a:pPr>
              <a:lnSpc>
                <a:spcPct val="150000"/>
              </a:lnSpc>
            </a:pPr>
            <a:endParaRPr lang="en-GB" dirty="0"/>
          </a:p>
          <a:p>
            <a:endParaRPr lang="en-GB" dirty="0"/>
          </a:p>
        </p:txBody>
      </p:sp>
    </p:spTree>
    <p:extLst>
      <p:ext uri="{BB962C8B-B14F-4D97-AF65-F5344CB8AC3E}">
        <p14:creationId xmlns:p14="http://schemas.microsoft.com/office/powerpoint/2010/main" val="21635776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107504" y="1556792"/>
            <a:ext cx="8640960" cy="4752528"/>
          </a:xfrm>
        </p:spPr>
        <p:txBody>
          <a:bodyPr/>
          <a:lstStyle/>
          <a:p>
            <a:r>
              <a:rPr lang="en-GB" sz="2000" b="1" u="sng" dirty="0"/>
              <a:t>Safeguarding</a:t>
            </a:r>
          </a:p>
          <a:p>
            <a:endParaRPr lang="en-GB" sz="1000" dirty="0"/>
          </a:p>
          <a:p>
            <a:pPr>
              <a:lnSpc>
                <a:spcPct val="150000"/>
              </a:lnSpc>
            </a:pPr>
            <a:r>
              <a:rPr lang="en-GB" dirty="0"/>
              <a:t>If you have a safeguarding concern, you can contact Mrs Pringle or a member of the Safeguarding Team: Mrs Martin (Deputy HT) or Mrs S Bevin and Mrs J Molloy (Early Year Leads/Senior Teachers). </a:t>
            </a:r>
          </a:p>
          <a:p>
            <a:pPr>
              <a:lnSpc>
                <a:spcPct val="150000"/>
              </a:lnSpc>
            </a:pPr>
            <a:endParaRPr lang="en-GB" dirty="0"/>
          </a:p>
          <a:p>
            <a:pPr>
              <a:lnSpc>
                <a:spcPct val="150000"/>
              </a:lnSpc>
            </a:pPr>
            <a:r>
              <a:rPr lang="en-GB" dirty="0"/>
              <a:t>Alternatively you can make a direct referral to Sefton Council by calling 0345 1400845 (8am - 6pm)  or by contacting the emergency duty team on 0151 934 355 for urgent advice outside of office hours.  Further information can be found </a:t>
            </a:r>
            <a:r>
              <a:rPr lang="en-GB" dirty="0">
                <a:hlinkClick r:id="rId2"/>
              </a:rPr>
              <a:t>here</a:t>
            </a:r>
            <a:r>
              <a:rPr lang="en-GB" dirty="0"/>
              <a:t> on the school website.</a:t>
            </a:r>
          </a:p>
        </p:txBody>
      </p:sp>
    </p:spTree>
    <p:extLst>
      <p:ext uri="{BB962C8B-B14F-4D97-AF65-F5344CB8AC3E}">
        <p14:creationId xmlns:p14="http://schemas.microsoft.com/office/powerpoint/2010/main" val="36759902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25972" y="1484784"/>
            <a:ext cx="9005762" cy="4752528"/>
          </a:xfrm>
        </p:spPr>
        <p:txBody>
          <a:bodyPr/>
          <a:lstStyle/>
          <a:p>
            <a:r>
              <a:rPr lang="en-GB" sz="2000" b="1" u="sng" dirty="0"/>
              <a:t>Home School Agreement </a:t>
            </a:r>
          </a:p>
          <a:p>
            <a:endParaRPr lang="en-GB" sz="1000" dirty="0"/>
          </a:p>
          <a:p>
            <a:pPr>
              <a:lnSpc>
                <a:spcPct val="150000"/>
              </a:lnSpc>
            </a:pPr>
            <a:r>
              <a:rPr lang="en-GB" dirty="0"/>
              <a:t>The </a:t>
            </a:r>
            <a:r>
              <a:rPr lang="en-GB" dirty="0">
                <a:hlinkClick r:id="rId2"/>
              </a:rPr>
              <a:t>Home School Agreement </a:t>
            </a:r>
            <a:r>
              <a:rPr lang="en-GB" dirty="0"/>
              <a:t> for September 2023 can be found </a:t>
            </a:r>
            <a:r>
              <a:rPr lang="en-GB" dirty="0">
                <a:hlinkClick r:id="rId3"/>
              </a:rPr>
              <a:t>here</a:t>
            </a:r>
            <a:r>
              <a:rPr lang="en-GB" dirty="0"/>
              <a:t>, which explains:</a:t>
            </a:r>
          </a:p>
          <a:p>
            <a:pPr marL="285750" indent="-285750">
              <a:lnSpc>
                <a:spcPct val="150000"/>
              </a:lnSpc>
              <a:buFont typeface="Arial" panose="020B0604020202020204" pitchFamily="34" charset="0"/>
              <a:buChar char="•"/>
            </a:pPr>
            <a:r>
              <a:rPr lang="en-GB" dirty="0"/>
              <a:t>the school’s aims;</a:t>
            </a:r>
          </a:p>
          <a:p>
            <a:pPr marL="285750" indent="-285750">
              <a:lnSpc>
                <a:spcPct val="150000"/>
              </a:lnSpc>
              <a:buFont typeface="Arial" panose="020B0604020202020204" pitchFamily="34" charset="0"/>
              <a:buChar char="•"/>
            </a:pPr>
            <a:r>
              <a:rPr lang="en-GB" dirty="0"/>
              <a:t>the school’s responsibilities towards its pupils;</a:t>
            </a:r>
          </a:p>
          <a:p>
            <a:pPr marL="285750" indent="-285750">
              <a:lnSpc>
                <a:spcPct val="150000"/>
              </a:lnSpc>
              <a:buFont typeface="Arial" panose="020B0604020202020204" pitchFamily="34" charset="0"/>
              <a:buChar char="•"/>
            </a:pPr>
            <a:r>
              <a:rPr lang="en-GB" dirty="0"/>
              <a:t>the responsibility of each pupil’s parents; </a:t>
            </a:r>
          </a:p>
          <a:p>
            <a:pPr marL="285750" indent="-285750">
              <a:lnSpc>
                <a:spcPct val="150000"/>
              </a:lnSpc>
              <a:buFont typeface="Arial" panose="020B0604020202020204" pitchFamily="34" charset="0"/>
              <a:buChar char="•"/>
            </a:pPr>
            <a:r>
              <a:rPr lang="en-GB" dirty="0"/>
              <a:t>what the school expects of its pupils. </a:t>
            </a:r>
          </a:p>
          <a:p>
            <a:pPr>
              <a:lnSpc>
                <a:spcPct val="150000"/>
              </a:lnSpc>
            </a:pPr>
            <a:endParaRPr lang="en-GB" sz="400" dirty="0"/>
          </a:p>
          <a:p>
            <a:pPr>
              <a:lnSpc>
                <a:spcPct val="150000"/>
              </a:lnSpc>
            </a:pPr>
            <a:endParaRPr lang="en-GB" sz="1000" dirty="0"/>
          </a:p>
          <a:p>
            <a:r>
              <a:rPr lang="en-GB" dirty="0"/>
              <a:t>This simple agreement between the school, parent and pupil outlines effective ways in which we can agree to work together to foster and maintain respectful and proactive relationships as your child moves through school.</a:t>
            </a:r>
          </a:p>
          <a:p>
            <a:endParaRPr lang="en-GB" dirty="0"/>
          </a:p>
        </p:txBody>
      </p:sp>
    </p:spTree>
    <p:extLst>
      <p:ext uri="{BB962C8B-B14F-4D97-AF65-F5344CB8AC3E}">
        <p14:creationId xmlns:p14="http://schemas.microsoft.com/office/powerpoint/2010/main" val="1789629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pPr algn="just"/>
            <a:endParaRPr lang="en-GB" sz="2400" dirty="0"/>
          </a:p>
          <a:p>
            <a:pPr algn="just"/>
            <a:r>
              <a:rPr lang="en-GB" sz="2000" b="1" u="sng" dirty="0"/>
              <a:t>Weekly Updates</a:t>
            </a:r>
          </a:p>
          <a:p>
            <a:pPr algn="just"/>
            <a:endParaRPr lang="en-GB" dirty="0"/>
          </a:p>
          <a:p>
            <a:pPr algn="just"/>
            <a:r>
              <a:rPr lang="en-GB" dirty="0"/>
              <a:t>Every Friday, class teachers update their </a:t>
            </a:r>
            <a:r>
              <a:rPr lang="en-GB" dirty="0">
                <a:solidFill>
                  <a:srgbClr val="FFFF00"/>
                </a:solidFill>
                <a:hlinkClick r:id="rId2">
                  <a:extLst>
                    <a:ext uri="{A12FA001-AC4F-418D-AE19-62706E023703}">
                      <ahyp:hlinkClr xmlns:ahyp="http://schemas.microsoft.com/office/drawing/2018/hyperlinkcolor" val="tx"/>
                    </a:ext>
                  </a:extLst>
                </a:hlinkClick>
              </a:rPr>
              <a:t>class blog</a:t>
            </a:r>
            <a:r>
              <a:rPr lang="en-GB" dirty="0">
                <a:solidFill>
                  <a:srgbClr val="FFFF00"/>
                </a:solidFill>
              </a:rPr>
              <a:t> </a:t>
            </a:r>
            <a:r>
              <a:rPr lang="en-GB" dirty="0"/>
              <a:t>with highlights from the learning week. </a:t>
            </a:r>
          </a:p>
          <a:p>
            <a:pPr algn="just"/>
            <a:endParaRPr lang="en-GB" dirty="0"/>
          </a:p>
          <a:p>
            <a:pPr algn="just"/>
            <a:endParaRPr lang="en-GB" sz="500" dirty="0">
              <a:hlinkClick r:id="rId3"/>
            </a:endParaRPr>
          </a:p>
          <a:p>
            <a:pPr algn="just"/>
            <a:r>
              <a:rPr lang="en-GB" dirty="0"/>
              <a:t>Weekly class blogs will also provide a brief overview of Maths and English learning from that week as well as the content due to be covered the following week. This is to further support with home learning opportunities.</a:t>
            </a:r>
            <a:endParaRPr lang="en-GB" dirty="0">
              <a:hlinkClick r:id="rId3"/>
            </a:endParaRPr>
          </a:p>
          <a:p>
            <a:pPr algn="just"/>
            <a:endParaRPr lang="en-GB" sz="500" dirty="0">
              <a:hlinkClick r:id="rId3"/>
            </a:endParaRPr>
          </a:p>
          <a:p>
            <a:pPr algn="just"/>
            <a:endParaRPr lang="en-GB" sz="2400" dirty="0"/>
          </a:p>
          <a:p>
            <a:pPr algn="just"/>
            <a:r>
              <a:rPr lang="en-GB" dirty="0"/>
              <a:t>We also use Twitter to celebrate learning. Please follow your child’s class for updates:</a:t>
            </a:r>
          </a:p>
          <a:p>
            <a:pPr algn="just"/>
            <a:endParaRPr lang="en-GB" sz="600" b="1" dirty="0">
              <a:solidFill>
                <a:srgbClr val="00B0F0"/>
              </a:solidFill>
            </a:endParaRPr>
          </a:p>
          <a:p>
            <a:pPr algn="just"/>
            <a:r>
              <a:rPr lang="en-GB" sz="2000" b="1" i="1" dirty="0">
                <a:solidFill>
                  <a:srgbClr val="00B050"/>
                </a:solidFill>
                <a:hlinkClick r:id="rId4">
                  <a:extLst>
                    <a:ext uri="{A12FA001-AC4F-418D-AE19-62706E023703}">
                      <ahyp:hlinkClr xmlns:ahyp="http://schemas.microsoft.com/office/drawing/2018/hyperlinkcolor" val="tx"/>
                    </a:ext>
                  </a:extLst>
                </a:hlinkClick>
              </a:rPr>
              <a:t>@Year1TSP</a:t>
            </a:r>
            <a:endParaRPr lang="en-GB" sz="1600" b="1" i="1" dirty="0">
              <a:solidFill>
                <a:srgbClr val="00B050"/>
              </a:solidFill>
            </a:endParaRPr>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23364859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107504" y="1844824"/>
            <a:ext cx="8640960" cy="3384525"/>
          </a:xfrm>
        </p:spPr>
        <p:txBody>
          <a:bodyPr/>
          <a:lstStyle/>
          <a:p>
            <a:r>
              <a:rPr lang="en-GB" sz="2000" b="1" u="sng" dirty="0"/>
              <a:t>Important Dates for Year 1</a:t>
            </a:r>
          </a:p>
          <a:p>
            <a:endParaRPr lang="en-GB" b="1" u="sng" dirty="0"/>
          </a:p>
          <a:p>
            <a:r>
              <a:rPr lang="en-GB" b="1" dirty="0"/>
              <a:t>Week Commencing Monday 10</a:t>
            </a:r>
            <a:r>
              <a:rPr lang="en-GB" b="1" baseline="30000" dirty="0"/>
              <a:t>th</a:t>
            </a:r>
            <a:r>
              <a:rPr lang="en-GB" b="1" dirty="0"/>
              <a:t> June 2024</a:t>
            </a:r>
          </a:p>
          <a:p>
            <a:r>
              <a:rPr lang="en-GB" dirty="0"/>
              <a:t>Year 1 Phonics screening check week</a:t>
            </a:r>
          </a:p>
          <a:p>
            <a:r>
              <a:rPr lang="en-GB" i="1" dirty="0"/>
              <a:t>More information to follow closer to the time.</a:t>
            </a:r>
          </a:p>
          <a:p>
            <a:endParaRPr lang="en-GB" dirty="0"/>
          </a:p>
          <a:p>
            <a:endParaRPr lang="en-GB" b="1" u="sng" dirty="0"/>
          </a:p>
        </p:txBody>
      </p:sp>
    </p:spTree>
    <p:extLst>
      <p:ext uri="{BB962C8B-B14F-4D97-AF65-F5344CB8AC3E}">
        <p14:creationId xmlns:p14="http://schemas.microsoft.com/office/powerpoint/2010/main" val="11426975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251520" y="908720"/>
            <a:ext cx="8640960" cy="4392488"/>
          </a:xfrm>
        </p:spPr>
        <p:txBody>
          <a:bodyPr/>
          <a:lstStyle/>
          <a:p>
            <a:r>
              <a:rPr lang="en-GB" sz="2000" b="1" u="sng" dirty="0"/>
              <a:t>The School Day </a:t>
            </a:r>
          </a:p>
          <a:p>
            <a:pPr algn="ctr"/>
            <a:endParaRPr lang="en-GB" b="1" u="sng" dirty="0"/>
          </a:p>
          <a:p>
            <a:r>
              <a:rPr lang="en-GB" dirty="0"/>
              <a:t>In September, school will start promptly each morning at 8.50 am. However, the KS1 entrance – situated to the left of the main office - will be open from 8.40 am.</a:t>
            </a:r>
          </a:p>
          <a:p>
            <a:endParaRPr lang="en-GB" dirty="0"/>
          </a:p>
          <a:p>
            <a:endParaRPr lang="en-GB" dirty="0"/>
          </a:p>
          <a:p>
            <a:endParaRPr lang="en-GB" dirty="0"/>
          </a:p>
          <a:p>
            <a:endParaRPr lang="en-GB" dirty="0"/>
          </a:p>
          <a:p>
            <a:endParaRPr lang="en-GB" dirty="0"/>
          </a:p>
          <a:p>
            <a:endParaRPr lang="en-GB" dirty="0"/>
          </a:p>
          <a:p>
            <a:endParaRPr lang="en-GB" dirty="0"/>
          </a:p>
          <a:p>
            <a:pPr algn="ctr"/>
            <a:endParaRPr lang="en-GB" dirty="0"/>
          </a:p>
          <a:p>
            <a:pPr marL="12700" marR="5080" algn="just">
              <a:lnSpc>
                <a:spcPct val="120100"/>
              </a:lnSpc>
              <a:spcBef>
                <a:spcPts val="100"/>
              </a:spcBef>
            </a:pPr>
            <a:endParaRPr lang="en-GB" sz="900" dirty="0">
              <a:solidFill>
                <a:srgbClr val="FFFFFF"/>
              </a:solidFill>
              <a:latin typeface="Arial MT"/>
              <a:cs typeface="Arial MT"/>
            </a:endParaRPr>
          </a:p>
          <a:p>
            <a:pPr marL="12700" marR="5080">
              <a:lnSpc>
                <a:spcPct val="120100"/>
              </a:lnSpc>
              <a:spcBef>
                <a:spcPts val="100"/>
              </a:spcBef>
            </a:pPr>
            <a:r>
              <a:rPr lang="en-GB" dirty="0">
                <a:solidFill>
                  <a:srgbClr val="FFFFFF"/>
                </a:solidFill>
                <a:latin typeface="Arial MT"/>
                <a:cs typeface="Arial MT"/>
              </a:rPr>
              <a:t>During</a:t>
            </a:r>
            <a:r>
              <a:rPr lang="en-GB" spc="-10" dirty="0">
                <a:solidFill>
                  <a:srgbClr val="FFFFFF"/>
                </a:solidFill>
                <a:latin typeface="Arial MT"/>
                <a:cs typeface="Arial MT"/>
              </a:rPr>
              <a:t> </a:t>
            </a:r>
            <a:r>
              <a:rPr lang="en-GB" dirty="0">
                <a:solidFill>
                  <a:srgbClr val="FFFFFF"/>
                </a:solidFill>
                <a:latin typeface="Arial MT"/>
                <a:cs typeface="Arial MT"/>
              </a:rPr>
              <a:t>this</a:t>
            </a:r>
            <a:r>
              <a:rPr lang="en-GB" spc="-25" dirty="0">
                <a:solidFill>
                  <a:srgbClr val="FFFFFF"/>
                </a:solidFill>
                <a:latin typeface="Arial MT"/>
                <a:cs typeface="Arial MT"/>
              </a:rPr>
              <a:t> </a:t>
            </a:r>
            <a:r>
              <a:rPr lang="en-GB" spc="5" dirty="0">
                <a:solidFill>
                  <a:srgbClr val="FFFFFF"/>
                </a:solidFill>
                <a:latin typeface="Arial MT"/>
                <a:cs typeface="Arial MT"/>
              </a:rPr>
              <a:t>time,</a:t>
            </a:r>
            <a:r>
              <a:rPr lang="en-GB" spc="-15" dirty="0">
                <a:solidFill>
                  <a:srgbClr val="FFFFFF"/>
                </a:solidFill>
                <a:latin typeface="Arial MT"/>
                <a:cs typeface="Arial MT"/>
              </a:rPr>
              <a:t> </a:t>
            </a:r>
            <a:r>
              <a:rPr lang="en-GB" dirty="0">
                <a:solidFill>
                  <a:srgbClr val="FFFFFF"/>
                </a:solidFill>
                <a:latin typeface="Arial MT"/>
                <a:cs typeface="Arial MT"/>
              </a:rPr>
              <a:t>children</a:t>
            </a:r>
            <a:r>
              <a:rPr lang="en-GB" spc="-55" dirty="0">
                <a:solidFill>
                  <a:srgbClr val="FFFFFF"/>
                </a:solidFill>
                <a:latin typeface="Arial MT"/>
                <a:cs typeface="Arial MT"/>
              </a:rPr>
              <a:t> </a:t>
            </a:r>
            <a:r>
              <a:rPr lang="en-GB" dirty="0">
                <a:solidFill>
                  <a:srgbClr val="FFFFFF"/>
                </a:solidFill>
                <a:latin typeface="Arial MT"/>
                <a:cs typeface="Arial MT"/>
              </a:rPr>
              <a:t>in</a:t>
            </a:r>
            <a:r>
              <a:rPr lang="en-GB" spc="-30" dirty="0">
                <a:solidFill>
                  <a:srgbClr val="FFFFFF"/>
                </a:solidFill>
                <a:latin typeface="Arial MT"/>
                <a:cs typeface="Arial MT"/>
              </a:rPr>
              <a:t> </a:t>
            </a:r>
            <a:r>
              <a:rPr lang="en-GB" spc="-50" dirty="0">
                <a:solidFill>
                  <a:srgbClr val="FFFFFF"/>
                </a:solidFill>
                <a:latin typeface="Arial MT"/>
                <a:cs typeface="Arial MT"/>
              </a:rPr>
              <a:t>Year</a:t>
            </a:r>
            <a:r>
              <a:rPr lang="en-GB" spc="5" dirty="0">
                <a:solidFill>
                  <a:srgbClr val="FFFFFF"/>
                </a:solidFill>
                <a:latin typeface="Arial MT"/>
                <a:cs typeface="Arial MT"/>
              </a:rPr>
              <a:t> </a:t>
            </a:r>
            <a:r>
              <a:rPr lang="en-GB" spc="-5" dirty="0">
                <a:solidFill>
                  <a:srgbClr val="FFFFFF"/>
                </a:solidFill>
                <a:latin typeface="Arial MT"/>
                <a:cs typeface="Arial MT"/>
              </a:rPr>
              <a:t>1 </a:t>
            </a:r>
            <a:r>
              <a:rPr lang="en-GB" spc="-10" dirty="0">
                <a:solidFill>
                  <a:srgbClr val="FFFFFF"/>
                </a:solidFill>
                <a:latin typeface="Arial MT"/>
                <a:cs typeface="Arial MT"/>
              </a:rPr>
              <a:t>will</a:t>
            </a:r>
            <a:r>
              <a:rPr lang="en-GB" spc="15" dirty="0">
                <a:solidFill>
                  <a:srgbClr val="FFFFFF"/>
                </a:solidFill>
                <a:latin typeface="Arial MT"/>
                <a:cs typeface="Arial MT"/>
              </a:rPr>
              <a:t> </a:t>
            </a:r>
            <a:r>
              <a:rPr lang="en-GB" dirty="0">
                <a:solidFill>
                  <a:srgbClr val="FFFFFF"/>
                </a:solidFill>
                <a:latin typeface="Arial MT"/>
                <a:cs typeface="Arial MT"/>
              </a:rPr>
              <a:t>complete</a:t>
            </a:r>
            <a:r>
              <a:rPr lang="en-GB" spc="-55" dirty="0">
                <a:solidFill>
                  <a:srgbClr val="FFFFFF"/>
                </a:solidFill>
                <a:latin typeface="Arial MT"/>
                <a:cs typeface="Arial MT"/>
              </a:rPr>
              <a:t> </a:t>
            </a:r>
            <a:r>
              <a:rPr lang="en-GB" spc="-5" dirty="0">
                <a:solidFill>
                  <a:srgbClr val="FFFFFF"/>
                </a:solidFill>
                <a:latin typeface="Arial MT"/>
                <a:cs typeface="Arial MT"/>
              </a:rPr>
              <a:t>recap </a:t>
            </a:r>
            <a:r>
              <a:rPr lang="en-GB" dirty="0">
                <a:solidFill>
                  <a:srgbClr val="FFFFFF"/>
                </a:solidFill>
                <a:latin typeface="Arial MT"/>
                <a:cs typeface="Arial MT"/>
              </a:rPr>
              <a:t>activities in Maths or English. </a:t>
            </a:r>
            <a:r>
              <a:rPr lang="en-GB" spc="-484" dirty="0">
                <a:solidFill>
                  <a:srgbClr val="FFFFFF"/>
                </a:solidFill>
                <a:latin typeface="Arial MT"/>
                <a:cs typeface="Arial MT"/>
              </a:rPr>
              <a:t> </a:t>
            </a:r>
            <a:r>
              <a:rPr lang="en-GB" dirty="0">
                <a:solidFill>
                  <a:srgbClr val="FFFFFF"/>
                </a:solidFill>
                <a:latin typeface="Arial MT"/>
                <a:cs typeface="Arial MT"/>
              </a:rPr>
              <a:t>Therefore, it is advised that children are in </a:t>
            </a:r>
            <a:r>
              <a:rPr lang="en-GB" spc="5" dirty="0">
                <a:solidFill>
                  <a:srgbClr val="FFFFFF"/>
                </a:solidFill>
                <a:latin typeface="Arial MT"/>
                <a:cs typeface="Arial MT"/>
              </a:rPr>
              <a:t>school </a:t>
            </a:r>
            <a:r>
              <a:rPr lang="en-GB" dirty="0">
                <a:solidFill>
                  <a:srgbClr val="FFFFFF"/>
                </a:solidFill>
                <a:latin typeface="Arial MT"/>
                <a:cs typeface="Arial MT"/>
              </a:rPr>
              <a:t>as early as </a:t>
            </a:r>
            <a:r>
              <a:rPr lang="en-GB" spc="5" dirty="0">
                <a:solidFill>
                  <a:srgbClr val="FFFFFF"/>
                </a:solidFill>
                <a:latin typeface="Arial MT"/>
                <a:cs typeface="Arial MT"/>
              </a:rPr>
              <a:t> possible.</a:t>
            </a:r>
            <a:endParaRPr lang="en-GB" dirty="0">
              <a:latin typeface="Arial MT"/>
              <a:cs typeface="Arial MT"/>
            </a:endParaRPr>
          </a:p>
          <a:p>
            <a:endParaRPr lang="en-GB" dirty="0"/>
          </a:p>
          <a:p>
            <a:endParaRPr lang="en-GB" dirty="0"/>
          </a:p>
          <a:p>
            <a:endParaRPr lang="en-GB" dirty="0"/>
          </a:p>
          <a:p>
            <a:endParaRPr lang="en-GB" dirty="0"/>
          </a:p>
          <a:p>
            <a:endParaRPr lang="en-GB" dirty="0"/>
          </a:p>
        </p:txBody>
      </p:sp>
      <p:pic>
        <p:nvPicPr>
          <p:cNvPr id="4" name="Picture 3">
            <a:extLst>
              <a:ext uri="{FF2B5EF4-FFF2-40B4-BE49-F238E27FC236}">
                <a16:creationId xmlns:a16="http://schemas.microsoft.com/office/drawing/2014/main" id="{FF7F3608-27A4-4944-A570-27A0DF12E0D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6034" r="32151"/>
          <a:stretch/>
        </p:blipFill>
        <p:spPr>
          <a:xfrm rot="5400000">
            <a:off x="3418920" y="2174946"/>
            <a:ext cx="2306159" cy="2798043"/>
          </a:xfrm>
          <a:prstGeom prst="rect">
            <a:avLst/>
          </a:prstGeom>
          <a:ln w="38100">
            <a:solidFill>
              <a:srgbClr val="CC3399"/>
            </a:solidFill>
          </a:ln>
        </p:spPr>
      </p:pic>
    </p:spTree>
    <p:extLst>
      <p:ext uri="{BB962C8B-B14F-4D97-AF65-F5344CB8AC3E}">
        <p14:creationId xmlns:p14="http://schemas.microsoft.com/office/powerpoint/2010/main" val="27252683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251520" y="1232756"/>
            <a:ext cx="8640960" cy="4392488"/>
          </a:xfrm>
        </p:spPr>
        <p:txBody>
          <a:bodyPr/>
          <a:lstStyle/>
          <a:p>
            <a:r>
              <a:rPr lang="en-GB" sz="2000" b="1" u="sng" dirty="0"/>
              <a:t>The School Day</a:t>
            </a:r>
          </a:p>
          <a:p>
            <a:endParaRPr lang="en-GB" b="1" u="sng" dirty="0"/>
          </a:p>
          <a:p>
            <a:pPr algn="just"/>
            <a:r>
              <a:rPr lang="en-GB" dirty="0"/>
              <a:t>The school day will finish at 3:05pm and children should be collected </a:t>
            </a:r>
            <a:r>
              <a:rPr lang="en-GB" b="1" dirty="0"/>
              <a:t>promptly</a:t>
            </a:r>
            <a:r>
              <a:rPr lang="en-GB" dirty="0"/>
              <a:t> from outside the KS1 entrance at this time, unless they are attending Clubhouse or an extracurricular club.</a:t>
            </a:r>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p:txBody>
      </p:sp>
      <p:pic>
        <p:nvPicPr>
          <p:cNvPr id="4" name="Picture 3">
            <a:extLst>
              <a:ext uri="{FF2B5EF4-FFF2-40B4-BE49-F238E27FC236}">
                <a16:creationId xmlns:a16="http://schemas.microsoft.com/office/drawing/2014/main" id="{85024DDB-1BE8-46E4-9F00-15358E5BBE3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6034" r="32151"/>
          <a:stretch/>
        </p:blipFill>
        <p:spPr>
          <a:xfrm rot="5400000">
            <a:off x="3374494" y="2682290"/>
            <a:ext cx="2950538" cy="3579862"/>
          </a:xfrm>
          <a:prstGeom prst="rect">
            <a:avLst/>
          </a:prstGeom>
          <a:ln w="38100">
            <a:solidFill>
              <a:srgbClr val="7030A0"/>
            </a:solidFill>
          </a:ln>
        </p:spPr>
      </p:pic>
    </p:spTree>
    <p:extLst>
      <p:ext uri="{BB962C8B-B14F-4D97-AF65-F5344CB8AC3E}">
        <p14:creationId xmlns:p14="http://schemas.microsoft.com/office/powerpoint/2010/main" val="37293707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251520" y="1196752"/>
            <a:ext cx="8640960" cy="4068452"/>
          </a:xfrm>
        </p:spPr>
        <p:txBody>
          <a:bodyPr/>
          <a:lstStyle/>
          <a:p>
            <a:r>
              <a:rPr lang="en-GB" sz="2000" b="1" u="sng" dirty="0"/>
              <a:t>Break times &amp; Snacks:</a:t>
            </a:r>
          </a:p>
          <a:p>
            <a:endParaRPr lang="en-GB" sz="1050" b="1" u="sng" dirty="0"/>
          </a:p>
          <a:p>
            <a:pPr algn="just"/>
            <a:r>
              <a:rPr lang="en-GB" dirty="0"/>
              <a:t>The children will spend break times on the Year 1 playground and lunch times on the Key Stage 1 playground (weather depending) pictured below.</a:t>
            </a:r>
          </a:p>
          <a:p>
            <a:endParaRPr lang="en-GB" dirty="0"/>
          </a:p>
          <a:p>
            <a:endParaRPr lang="en-GB" dirty="0"/>
          </a:p>
          <a:p>
            <a:endParaRPr lang="en-GB" dirty="0"/>
          </a:p>
          <a:p>
            <a:endParaRPr lang="en-GB" dirty="0"/>
          </a:p>
          <a:p>
            <a:endParaRPr lang="en-GB" dirty="0"/>
          </a:p>
          <a:p>
            <a:endParaRPr lang="en-GB" dirty="0"/>
          </a:p>
          <a:p>
            <a:endParaRPr lang="en-GB" sz="1050" dirty="0"/>
          </a:p>
          <a:p>
            <a:endParaRPr lang="en-GB" sz="1050" dirty="0"/>
          </a:p>
          <a:p>
            <a:endParaRPr lang="en-GB" sz="700" dirty="0"/>
          </a:p>
          <a:p>
            <a:r>
              <a:rPr lang="en-GB" dirty="0"/>
              <a:t>Children are encouraged to bring a healthy snack and a bottle of  water (ideally reusable) to school. Children can bring  fruit, yogurt, dried fruits  and other healthy snacks </a:t>
            </a:r>
            <a:r>
              <a:rPr lang="en-GB" b="1" u="sng" dirty="0"/>
              <a:t>only</a:t>
            </a:r>
            <a:r>
              <a:rPr lang="en-GB" dirty="0"/>
              <a:t>. Please ensure that grapes are cut in half. </a:t>
            </a:r>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p:txBody>
      </p:sp>
      <p:pic>
        <p:nvPicPr>
          <p:cNvPr id="2" name="Picture 1">
            <a:extLst>
              <a:ext uri="{FF2B5EF4-FFF2-40B4-BE49-F238E27FC236}">
                <a16:creationId xmlns:a16="http://schemas.microsoft.com/office/drawing/2014/main" id="{087EBC2D-0228-2870-2455-0033A55A4765}"/>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48072" y="2492896"/>
            <a:ext cx="2915816" cy="2186862"/>
          </a:xfrm>
          <a:prstGeom prst="rect">
            <a:avLst/>
          </a:prstGeom>
          <a:ln w="57150">
            <a:solidFill>
              <a:srgbClr val="00B050"/>
            </a:solidFill>
          </a:ln>
        </p:spPr>
      </p:pic>
      <p:pic>
        <p:nvPicPr>
          <p:cNvPr id="5" name="Picture 4">
            <a:extLst>
              <a:ext uri="{FF2B5EF4-FFF2-40B4-BE49-F238E27FC236}">
                <a16:creationId xmlns:a16="http://schemas.microsoft.com/office/drawing/2014/main" id="{64C58786-69CA-4DF9-9CA7-2E22A85C49DA}"/>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04048" y="2492896"/>
            <a:ext cx="3227938" cy="2222931"/>
          </a:xfrm>
          <a:prstGeom prst="rect">
            <a:avLst/>
          </a:prstGeom>
          <a:noFill/>
          <a:ln w="57150">
            <a:solidFill>
              <a:srgbClr val="00B050"/>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6936714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251520" y="1628800"/>
            <a:ext cx="8136904" cy="4392488"/>
          </a:xfrm>
        </p:spPr>
        <p:txBody>
          <a:bodyPr/>
          <a:lstStyle/>
          <a:p>
            <a:r>
              <a:rPr lang="en-GB" sz="2000" b="1" u="sng" dirty="0"/>
              <a:t>Leave of Absence:</a:t>
            </a:r>
          </a:p>
          <a:p>
            <a:endParaRPr lang="en-GB" b="1" u="sng" dirty="0"/>
          </a:p>
          <a:p>
            <a:pPr algn="just"/>
            <a:r>
              <a:rPr lang="en-GB" dirty="0"/>
              <a:t>Children are in school for 190 days. This means there are 175 days for holidays etc. The school no longer has holiday forms in operation. Only applications for exceptional leave should be given to the school. </a:t>
            </a:r>
          </a:p>
          <a:p>
            <a:endParaRPr lang="en-GB" dirty="0"/>
          </a:p>
          <a:p>
            <a:pPr algn="just"/>
            <a:r>
              <a:rPr lang="en-GB" dirty="0"/>
              <a:t>Any child whose absence has been unauthorised for longer than 4.5 days may result in a fine for the parents. This is the Department for Education's policy which the school </a:t>
            </a:r>
            <a:r>
              <a:rPr lang="en-GB" b="1" u="sng" dirty="0"/>
              <a:t>must</a:t>
            </a:r>
            <a:r>
              <a:rPr lang="en-GB" dirty="0"/>
              <a:t> adhere to. Ofsted will also ensure the school complies with this.</a:t>
            </a:r>
          </a:p>
          <a:p>
            <a:endParaRPr lang="en-GB" dirty="0"/>
          </a:p>
          <a:p>
            <a:endParaRPr lang="en-GB" dirty="0"/>
          </a:p>
          <a:p>
            <a:endParaRPr lang="en-GB" dirty="0"/>
          </a:p>
          <a:p>
            <a:endParaRPr lang="en-GB" dirty="0"/>
          </a:p>
          <a:p>
            <a:endParaRPr lang="en-GB" dirty="0"/>
          </a:p>
          <a:p>
            <a:endParaRPr lang="en-GB" i="1" dirty="0"/>
          </a:p>
          <a:p>
            <a:endParaRPr lang="en-GB" i="1" dirty="0"/>
          </a:p>
          <a:p>
            <a:endParaRPr lang="en-GB" dirty="0"/>
          </a:p>
          <a:p>
            <a:endParaRPr lang="en-GB" dirty="0"/>
          </a:p>
          <a:p>
            <a:endParaRPr lang="en-GB" dirty="0"/>
          </a:p>
        </p:txBody>
      </p:sp>
    </p:spTree>
    <p:extLst>
      <p:ext uri="{BB962C8B-B14F-4D97-AF65-F5344CB8AC3E}">
        <p14:creationId xmlns:p14="http://schemas.microsoft.com/office/powerpoint/2010/main" val="38798876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251520" y="1412776"/>
            <a:ext cx="8136904" cy="4392488"/>
          </a:xfrm>
        </p:spPr>
        <p:txBody>
          <a:bodyPr/>
          <a:lstStyle/>
          <a:p>
            <a:r>
              <a:rPr lang="en-GB" sz="2000" b="1" u="sng" dirty="0"/>
              <a:t>Attendance:</a:t>
            </a:r>
          </a:p>
          <a:p>
            <a:endParaRPr lang="en-GB" b="1" u="sng" dirty="0"/>
          </a:p>
          <a:p>
            <a:pPr algn="just"/>
            <a:r>
              <a:rPr lang="en-GB" dirty="0"/>
              <a:t>Attendance of 95% for the year equals 10 days that your child has been absent, that is 2 full school weeks of your child’s learning missed for that year. </a:t>
            </a:r>
          </a:p>
          <a:p>
            <a:pPr algn="just"/>
            <a:r>
              <a:rPr lang="en-GB" dirty="0"/>
              <a:t>Attendance of 90% for the year equals 19 days that your child has been absent, that is almost 4 school weeks missed. </a:t>
            </a:r>
          </a:p>
          <a:p>
            <a:pPr algn="just"/>
            <a:r>
              <a:rPr lang="en-GB" dirty="0"/>
              <a:t>Attendance of 85% for the year equals 29 days that your child has been absent per, that is almost 6 school weeks missed. </a:t>
            </a:r>
          </a:p>
          <a:p>
            <a:endParaRPr lang="en-GB" dirty="0"/>
          </a:p>
          <a:p>
            <a:r>
              <a:rPr lang="en-GB" sz="2000" b="1" u="sng" dirty="0"/>
              <a:t>Punctuality matters:</a:t>
            </a:r>
          </a:p>
          <a:p>
            <a:endParaRPr lang="en-GB" dirty="0"/>
          </a:p>
          <a:p>
            <a:pPr algn="just"/>
            <a:r>
              <a:rPr lang="en-GB" dirty="0"/>
              <a:t>Being frequently late for school adds up to lost learning:</a:t>
            </a:r>
          </a:p>
          <a:p>
            <a:r>
              <a:rPr lang="en-GB" dirty="0"/>
              <a:t>Arriving 5 minutes late every day adds up to over 3 days lost each year;</a:t>
            </a:r>
          </a:p>
          <a:p>
            <a:r>
              <a:rPr lang="en-GB" dirty="0"/>
              <a:t>Arriving 15 minutes late every day adds up to 2 weeks absence a year;</a:t>
            </a:r>
          </a:p>
          <a:p>
            <a:r>
              <a:rPr lang="en-GB" dirty="0"/>
              <a:t>Arriving 30 minutes late every adds up to 19 days absence a year. </a:t>
            </a:r>
          </a:p>
          <a:p>
            <a:endParaRPr lang="en-GB" dirty="0"/>
          </a:p>
          <a:p>
            <a:endParaRPr lang="en-GB" dirty="0"/>
          </a:p>
          <a:p>
            <a:endParaRPr lang="en-GB" dirty="0"/>
          </a:p>
          <a:p>
            <a:endParaRPr lang="en-GB" dirty="0"/>
          </a:p>
          <a:p>
            <a:endParaRPr lang="en-GB" dirty="0"/>
          </a:p>
          <a:p>
            <a:endParaRPr lang="en-GB" i="1" dirty="0"/>
          </a:p>
          <a:p>
            <a:endParaRPr lang="en-GB" i="1" dirty="0"/>
          </a:p>
          <a:p>
            <a:endParaRPr lang="en-GB" dirty="0"/>
          </a:p>
          <a:p>
            <a:endParaRPr lang="en-GB" dirty="0"/>
          </a:p>
          <a:p>
            <a:endParaRPr lang="en-GB" dirty="0"/>
          </a:p>
        </p:txBody>
      </p:sp>
    </p:spTree>
    <p:extLst>
      <p:ext uri="{BB962C8B-B14F-4D97-AF65-F5344CB8AC3E}">
        <p14:creationId xmlns:p14="http://schemas.microsoft.com/office/powerpoint/2010/main" val="33932036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251520" y="1268760"/>
            <a:ext cx="8640960" cy="720079"/>
          </a:xfrm>
        </p:spPr>
        <p:txBody>
          <a:bodyPr/>
          <a:lstStyle/>
          <a:p>
            <a:pPr algn="just"/>
            <a:r>
              <a:rPr lang="en-GB" sz="2000" b="1" u="sng" dirty="0"/>
              <a:t>Uniform</a:t>
            </a:r>
          </a:p>
          <a:p>
            <a:pPr algn="just"/>
            <a:endParaRPr lang="en-GB" sz="2000" dirty="0"/>
          </a:p>
          <a:p>
            <a:pPr algn="just"/>
            <a:r>
              <a:rPr lang="en-GB" dirty="0"/>
              <a:t>All children should wear the correct school uniform. This includes the school’s indoor and outdoor PE kit. </a:t>
            </a:r>
            <a:r>
              <a:rPr lang="en-GB" b="1" dirty="0"/>
              <a:t>All uniform should be labelled</a:t>
            </a:r>
            <a:r>
              <a:rPr lang="en-GB" dirty="0"/>
              <a:t>. </a:t>
            </a:r>
          </a:p>
          <a:p>
            <a:pPr algn="just"/>
            <a:endParaRPr lang="en-GB" dirty="0"/>
          </a:p>
          <a:p>
            <a:pPr algn="just"/>
            <a:r>
              <a:rPr lang="en-GB" dirty="0"/>
              <a:t>Please note, as per policy: children </a:t>
            </a:r>
            <a:r>
              <a:rPr lang="en-GB" b="1" u="sng" dirty="0"/>
              <a:t>must</a:t>
            </a:r>
            <a:r>
              <a:rPr lang="en-GB" dirty="0"/>
              <a:t> wear a charcoal grey jumper/cardigan and the school’s charcoal jogging suit with school logo that can only be purchased from Whittakers, Southport or from Team TSP’s pre-loved uniform shop. Wearing school uniform forms part of the school’s safeguarding procedures so it is important that all our families abide to this. </a:t>
            </a:r>
          </a:p>
          <a:p>
            <a:pPr algn="just"/>
            <a:endParaRPr lang="en-GB" dirty="0"/>
          </a:p>
          <a:p>
            <a:pPr algn="just"/>
            <a:r>
              <a:rPr lang="en-GB" b="1" dirty="0"/>
              <a:t>Parents should always consult with school if a modification to the school’s uniform is required for their child’s needs.</a:t>
            </a:r>
          </a:p>
          <a:p>
            <a:pPr algn="just"/>
            <a:endParaRPr lang="en-GB" dirty="0"/>
          </a:p>
          <a:p>
            <a:pPr algn="just"/>
            <a:r>
              <a:rPr lang="en-GB" dirty="0"/>
              <a:t>For further information regarding the school’s uniform,</a:t>
            </a:r>
          </a:p>
          <a:p>
            <a:pPr algn="just"/>
            <a:r>
              <a:rPr lang="en-GB" b="1" dirty="0">
                <a:solidFill>
                  <a:srgbClr val="CC3399"/>
                </a:solidFill>
                <a:hlinkClick r:id="rId2"/>
              </a:rPr>
              <a:t>please read this policy. </a:t>
            </a:r>
            <a:endParaRPr lang="en-GB" b="1" dirty="0">
              <a:solidFill>
                <a:srgbClr val="CC3399"/>
              </a:solidFill>
            </a:endParaRPr>
          </a:p>
          <a:p>
            <a:pPr algn="just"/>
            <a:endParaRPr lang="en-GB" b="1" dirty="0">
              <a:solidFill>
                <a:srgbClr val="FD29FF"/>
              </a:solidFill>
            </a:endParaRPr>
          </a:p>
          <a:p>
            <a:pPr algn="just"/>
            <a:endParaRPr lang="en-GB" b="1" dirty="0">
              <a:solidFill>
                <a:srgbClr val="FD29FF"/>
              </a:solidFill>
            </a:endParaRPr>
          </a:p>
        </p:txBody>
      </p:sp>
    </p:spTree>
    <p:extLst>
      <p:ext uri="{BB962C8B-B14F-4D97-AF65-F5344CB8AC3E}">
        <p14:creationId xmlns:p14="http://schemas.microsoft.com/office/powerpoint/2010/main" val="17177525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251520" y="1340768"/>
            <a:ext cx="8640960" cy="720079"/>
          </a:xfrm>
        </p:spPr>
        <p:txBody>
          <a:bodyPr/>
          <a:lstStyle/>
          <a:p>
            <a:pPr algn="just"/>
            <a:r>
              <a:rPr lang="en-GB" sz="2000" b="1" u="sng" dirty="0"/>
              <a:t>Uniform</a:t>
            </a:r>
          </a:p>
          <a:p>
            <a:pPr algn="just"/>
            <a:endParaRPr lang="en-GB" sz="2000" dirty="0"/>
          </a:p>
          <a:p>
            <a:pPr algn="just"/>
            <a:r>
              <a:rPr lang="en-GB" dirty="0"/>
              <a:t>Children in Year 1 should only bring to school: </a:t>
            </a:r>
          </a:p>
          <a:p>
            <a:pPr algn="just"/>
            <a:endParaRPr lang="en-GB" dirty="0"/>
          </a:p>
          <a:p>
            <a:pPr marL="285750" indent="-285750" algn="just">
              <a:buFont typeface="Arial" panose="020B0604020202020204" pitchFamily="34" charset="0"/>
              <a:buChar char="•"/>
            </a:pPr>
            <a:r>
              <a:rPr lang="en-GB" dirty="0"/>
              <a:t>A small packed lunch bag (if not having school dinners) ;</a:t>
            </a:r>
          </a:p>
          <a:p>
            <a:pPr marL="285750" indent="-285750" algn="just">
              <a:buFont typeface="Arial" panose="020B0604020202020204" pitchFamily="34" charset="0"/>
              <a:buChar char="•"/>
            </a:pPr>
            <a:endParaRPr lang="en-GB" dirty="0"/>
          </a:p>
          <a:p>
            <a:pPr marL="285750" indent="-285750" algn="just">
              <a:buFont typeface="Arial" panose="020B0604020202020204" pitchFamily="34" charset="0"/>
              <a:buChar char="•"/>
            </a:pPr>
            <a:r>
              <a:rPr lang="en-GB" dirty="0"/>
              <a:t>School PE kit bag when attending an extracurricular club;</a:t>
            </a:r>
          </a:p>
          <a:p>
            <a:pPr marL="285750" indent="-285750" algn="just">
              <a:buFont typeface="Arial" panose="020B0604020202020204" pitchFamily="34" charset="0"/>
              <a:buChar char="•"/>
            </a:pPr>
            <a:endParaRPr lang="en-GB" dirty="0"/>
          </a:p>
          <a:p>
            <a:pPr marL="285750" indent="-285750" algn="just">
              <a:buFont typeface="Arial" panose="020B0604020202020204" pitchFamily="34" charset="0"/>
              <a:buChar char="•"/>
            </a:pPr>
            <a:r>
              <a:rPr lang="en-GB" dirty="0"/>
              <a:t>School book bag on their reading day, to transport books to and from school.</a:t>
            </a:r>
          </a:p>
          <a:p>
            <a:pPr marL="285750" indent="-285750" algn="just">
              <a:buFont typeface="Arial" panose="020B0604020202020204" pitchFamily="34" charset="0"/>
              <a:buChar char="•"/>
            </a:pPr>
            <a:endParaRPr lang="en-GB" dirty="0"/>
          </a:p>
          <a:p>
            <a:pPr algn="just"/>
            <a:r>
              <a:rPr lang="en-GB" dirty="0"/>
              <a:t>On occasions, where children may need to bring a larger bag to school, parents should provide school with the reason for this. Due to the </a:t>
            </a:r>
            <a:r>
              <a:rPr lang="en-GB" b="1" dirty="0"/>
              <a:t>limited locker space</a:t>
            </a:r>
            <a:r>
              <a:rPr lang="en-GB" dirty="0"/>
              <a:t>, large bags are </a:t>
            </a:r>
            <a:r>
              <a:rPr lang="en-GB" b="1" dirty="0"/>
              <a:t>not</a:t>
            </a:r>
            <a:r>
              <a:rPr lang="en-GB" dirty="0"/>
              <a:t> to be brought to school on a daily basis.</a:t>
            </a:r>
          </a:p>
          <a:p>
            <a:pPr algn="just"/>
            <a:endParaRPr lang="en-GB" b="1" dirty="0">
              <a:solidFill>
                <a:srgbClr val="FD29FF"/>
              </a:solidFill>
            </a:endParaRPr>
          </a:p>
          <a:p>
            <a:pPr algn="just"/>
            <a:r>
              <a:rPr lang="en-GB" dirty="0"/>
              <a:t>For further information regarding the school’s uniform,</a:t>
            </a:r>
          </a:p>
          <a:p>
            <a:pPr algn="just"/>
            <a:r>
              <a:rPr lang="en-GB" b="1" dirty="0">
                <a:solidFill>
                  <a:srgbClr val="7030A0"/>
                </a:solidFill>
                <a:hlinkClick r:id="rId2"/>
              </a:rPr>
              <a:t>please read this policy. </a:t>
            </a:r>
            <a:endParaRPr lang="en-GB" b="1" dirty="0">
              <a:solidFill>
                <a:srgbClr val="7030A0"/>
              </a:solidFill>
            </a:endParaRPr>
          </a:p>
          <a:p>
            <a:pPr algn="just"/>
            <a:endParaRPr lang="en-GB" b="1" dirty="0">
              <a:solidFill>
                <a:srgbClr val="FD29FF"/>
              </a:solidFill>
            </a:endParaRPr>
          </a:p>
          <a:p>
            <a:pPr algn="just"/>
            <a:endParaRPr lang="en-GB" b="1" dirty="0">
              <a:solidFill>
                <a:srgbClr val="FD29FF"/>
              </a:solidFill>
            </a:endParaRPr>
          </a:p>
        </p:txBody>
      </p:sp>
    </p:spTree>
    <p:extLst>
      <p:ext uri="{BB962C8B-B14F-4D97-AF65-F5344CB8AC3E}">
        <p14:creationId xmlns:p14="http://schemas.microsoft.com/office/powerpoint/2010/main" val="11747966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Y6 Successful Start 2024</Template>
  <TotalTime>10</TotalTime>
  <Words>1837</Words>
  <Application>Microsoft Office PowerPoint</Application>
  <PresentationFormat>On-screen Show (4:3)</PresentationFormat>
  <Paragraphs>277</Paragraphs>
  <Slides>24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Arial MT</vt:lpstr>
      <vt:lpstr>Belfast-Regular</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Sadie Law</dc:creator>
  <cp:lastModifiedBy>Sadie Law</cp:lastModifiedBy>
  <cp:revision>3</cp:revision>
  <dcterms:created xsi:type="dcterms:W3CDTF">2024-07-15T13:07:03Z</dcterms:created>
  <dcterms:modified xsi:type="dcterms:W3CDTF">2024-07-15T13:17:45Z</dcterms:modified>
</cp:coreProperties>
</file>