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301" r:id="rId17"/>
    <p:sldId id="302" r:id="rId18"/>
    <p:sldId id="274" r:id="rId19"/>
    <p:sldId id="289" r:id="rId20"/>
    <p:sldId id="290" r:id="rId21"/>
    <p:sldId id="263" r:id="rId22"/>
    <p:sldId id="303" r:id="rId23"/>
    <p:sldId id="271" r:id="rId24"/>
    <p:sldId id="262" r:id="rId25"/>
    <p:sldId id="275" r:id="rId26"/>
    <p:sldId id="264" r:id="rId27"/>
    <p:sldId id="294" r:id="rId28"/>
    <p:sldId id="298" r:id="rId29"/>
    <p:sldId id="300" r:id="rId30"/>
    <p:sldId id="258"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7"/>
    <p:restoredTop sz="94597"/>
  </p:normalViewPr>
  <p:slideViewPr>
    <p:cSldViewPr>
      <p:cViewPr varScale="1">
        <p:scale>
          <a:sx n="76" d="100"/>
          <a:sy n="76" d="100"/>
        </p:scale>
        <p:origin x="35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58042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p.mirodoeducation.com/log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serve_file/345019"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5"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y6@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2024</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5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5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34DDDB1A-067E-42AB-9855-C2E06D124536}"/>
              </a:ext>
            </a:extLst>
          </p:cNvPr>
          <p:cNvPicPr>
            <a:picLocks noChangeAspect="1"/>
          </p:cNvPicPr>
          <p:nvPr/>
        </p:nvPicPr>
        <p:blipFill>
          <a:blip r:embed="rId3"/>
          <a:stretch>
            <a:fillRect/>
          </a:stretch>
        </p:blipFill>
        <p:spPr>
          <a:xfrm>
            <a:off x="827584" y="3140968"/>
            <a:ext cx="6372200" cy="2965048"/>
          </a:xfrm>
          <a:prstGeom prst="rect">
            <a:avLst/>
          </a:prstGeom>
          <a:solidFill>
            <a:srgbClr val="FFFFFF">
              <a:shade val="85000"/>
            </a:srgbClr>
          </a:solidFill>
          <a:ln w="28575"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hlinkClick r:id="rId3">
                  <a:extLst>
                    <a:ext uri="{A12FA001-AC4F-418D-AE19-62706E023703}">
                      <ahyp:hlinkClr xmlns:ahyp="http://schemas.microsoft.com/office/drawing/2018/hyperlinkcolor" val="tx"/>
                    </a:ext>
                  </a:extLst>
                </a:hlinkClick>
              </a:rPr>
              <a:t>. </a:t>
            </a:r>
            <a:endParaRPr lang="en-GB" b="1" dirty="0">
              <a:solidFill>
                <a:srgbClr val="92D050"/>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Thursday afternoon.</a:t>
            </a:r>
            <a:endParaRPr lang="en-GB" dirty="0"/>
          </a:p>
          <a:p>
            <a:pPr algn="just"/>
            <a:endParaRPr lang="en-GB" dirty="0"/>
          </a:p>
          <a:p>
            <a:pPr algn="just"/>
            <a:r>
              <a:rPr lang="en-GB" dirty="0"/>
              <a:t>The children will have their second PE lesson of the week on </a:t>
            </a:r>
            <a:r>
              <a:rPr lang="en-GB" b="1" dirty="0"/>
              <a:t>Friday afternoon</a:t>
            </a:r>
            <a:r>
              <a:rPr lang="en-GB" dirty="0"/>
              <a:t>. </a:t>
            </a:r>
          </a:p>
          <a:p>
            <a:pPr algn="just"/>
            <a:endParaRPr lang="en-GB" dirty="0"/>
          </a:p>
          <a:p>
            <a:pPr algn="just"/>
            <a:r>
              <a:rPr lang="en-GB" dirty="0"/>
              <a:t>Please ensure your child comes to school each Thursday and Friday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2 term and Spring 1 term, the Year 5 pupils will attend swimming sessions at Formby Pool. </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588205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(2) and Spring (1) Terms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5 receive clarinet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b="1" u="sng" dirty="0"/>
          </a:p>
          <a:p>
            <a:pPr algn="just"/>
            <a:r>
              <a:rPr lang="en-GB" dirty="0"/>
              <a:t>It is responsibility of the child/guardian to keep the instruments in full working order and any issues should be reported to the child’s 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22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991420"/>
            <a:ext cx="8640960" cy="2875159"/>
          </a:xfrm>
        </p:spPr>
        <p:txBody>
          <a:bodyPr/>
          <a:lstStyle/>
          <a:p>
            <a:pPr algn="just"/>
            <a:endParaRPr lang="en-GB" sz="2000" b="1" u="sng" dirty="0"/>
          </a:p>
          <a:p>
            <a:pPr algn="just"/>
            <a:r>
              <a:rPr lang="en-GB" dirty="0"/>
              <a:t>Your child will receive spellings to learn each week on Google Classroom. These are taken from the National Curriculum and will be set every </a:t>
            </a:r>
            <a:r>
              <a:rPr lang="en-GB" b="1" dirty="0"/>
              <a:t>Friday</a:t>
            </a:r>
            <a:r>
              <a:rPr lang="en-GB" dirty="0"/>
              <a:t> and tested at the end of the following week.</a:t>
            </a:r>
          </a:p>
          <a:p>
            <a:pPr algn="just"/>
            <a:endParaRPr lang="en-GB" dirty="0"/>
          </a:p>
          <a:p>
            <a:pPr algn="just"/>
            <a:r>
              <a:rPr lang="en-GB" dirty="0"/>
              <a:t>Children in Year 5 will also receive Maths and English homework in order to supplement their learning in class that week. This will be set via the website, </a:t>
            </a:r>
            <a:r>
              <a:rPr lang="en-GB" dirty="0">
                <a:hlinkClick r:id="rId2"/>
              </a:rPr>
              <a:t>Mirodo</a:t>
            </a:r>
            <a:r>
              <a:rPr lang="en-GB" dirty="0"/>
              <a:t>, which the children will be introduced to beforehand.</a:t>
            </a:r>
          </a:p>
          <a:p>
            <a:pPr algn="just"/>
            <a:endParaRPr lang="en-GB" sz="1200" dirty="0"/>
          </a:p>
          <a:p>
            <a:pPr algn="just"/>
            <a:r>
              <a:rPr lang="en-GB" dirty="0"/>
              <a:t>Maths and English homework will be set each </a:t>
            </a:r>
            <a:r>
              <a:rPr lang="en-GB" b="1" dirty="0"/>
              <a:t>Friday</a:t>
            </a:r>
            <a:r>
              <a:rPr lang="en-GB" dirty="0"/>
              <a:t> and should be submitted on or before the following </a:t>
            </a:r>
            <a:r>
              <a:rPr lang="en-GB" b="1" dirty="0"/>
              <a:t>Wednesday</a:t>
            </a:r>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04890" y="1700808"/>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96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29461"/>
            <a:ext cx="8640960" cy="2875159"/>
          </a:xfrm>
        </p:spPr>
        <p:txBody>
          <a:bodyPr/>
          <a:lstStyle/>
          <a:p>
            <a:pPr algn="just"/>
            <a:r>
              <a:rPr lang="en-GB" dirty="0"/>
              <a:t>The homework set will either focus on what the children have learned that week or it will be assessing their prior knowledge for the following week’s learning.</a:t>
            </a:r>
          </a:p>
          <a:p>
            <a:pPr algn="just"/>
            <a:endParaRPr lang="en-GB" dirty="0"/>
          </a:p>
          <a:p>
            <a:pPr algn="just"/>
            <a:r>
              <a:rPr lang="en-GB" dirty="0"/>
              <a:t>We encourage the children to be </a:t>
            </a:r>
            <a:r>
              <a:rPr lang="en-GB" b="1" dirty="0"/>
              <a:t>independent learners </a:t>
            </a:r>
            <a:r>
              <a:rPr lang="en-GB" dirty="0"/>
              <a:t>in preparation for secondary school. Therefore, if they struggle with a particular question, the children should first carry out their own research at home, referring to the ’Practice’ section on </a:t>
            </a:r>
            <a:r>
              <a:rPr lang="en-GB" dirty="0" err="1"/>
              <a:t>Mirodo</a:t>
            </a:r>
            <a:r>
              <a:rPr lang="en-GB" dirty="0"/>
              <a:t>, or other resources found online that can support their understanding.</a:t>
            </a:r>
          </a:p>
          <a:p>
            <a:pPr algn="just"/>
            <a:endParaRPr lang="en-GB" dirty="0"/>
          </a:p>
          <a:p>
            <a:pPr algn="just"/>
            <a:r>
              <a:rPr lang="en-GB" dirty="0"/>
              <a:t>If they are still unable to answer a particular question, they should then let the class teacher know before Wednesday.</a:t>
            </a:r>
          </a:p>
          <a:p>
            <a:endParaRPr lang="en-GB"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628800"/>
            <a:ext cx="149587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1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sz="2000" dirty="0"/>
              <a:t>Your child will sign up to their new, virtual classroom on Google Classroom in September.</a:t>
            </a:r>
          </a:p>
          <a:p>
            <a:endParaRPr lang="en-US" sz="2000" dirty="0"/>
          </a:p>
          <a:p>
            <a:r>
              <a:rPr lang="en-US" sz="2000" dirty="0"/>
              <a:t>If your child wishes to do any additional work at home, they will still be able to access last year’s classroom and their login details for the various sites they can use to support their independent learning (including Get Epic and Times Tables </a:t>
            </a:r>
            <a:r>
              <a:rPr lang="en-US" sz="2000" dirty="0" err="1"/>
              <a:t>Rockstars</a:t>
            </a:r>
            <a:r>
              <a:rPr lang="en-US" sz="2000" dirty="0"/>
              <a:t>).</a:t>
            </a:r>
          </a:p>
          <a:p>
            <a:endParaRPr lang="en-US" dirty="0"/>
          </a:p>
        </p:txBody>
      </p:sp>
    </p:spTree>
    <p:extLst>
      <p:ext uri="{BB962C8B-B14F-4D97-AF65-F5344CB8AC3E}">
        <p14:creationId xmlns:p14="http://schemas.microsoft.com/office/powerpoint/2010/main" val="353455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6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pic>
        <p:nvPicPr>
          <p:cNvPr id="8" name="Picture 7">
            <a:extLst>
              <a:ext uri="{FF2B5EF4-FFF2-40B4-BE49-F238E27FC236}">
                <a16:creationId xmlns:a16="http://schemas.microsoft.com/office/drawing/2014/main" id="{6181629E-CE02-4E53-B234-3781C9F33452}"/>
              </a:ext>
            </a:extLst>
          </p:cNvPr>
          <p:cNvPicPr>
            <a:picLocks noChangeAspect="1"/>
          </p:cNvPicPr>
          <p:nvPr/>
        </p:nvPicPr>
        <p:blipFill>
          <a:blip r:embed="rId2"/>
          <a:stretch>
            <a:fillRect/>
          </a:stretch>
        </p:blipFill>
        <p:spPr>
          <a:xfrm>
            <a:off x="4949332" y="4342253"/>
            <a:ext cx="3968586" cy="2225792"/>
          </a:xfrm>
          <a:prstGeom prst="rect">
            <a:avLst/>
          </a:prstGeom>
          <a:solidFill>
            <a:srgbClr val="FFFFFF">
              <a:shade val="85000"/>
            </a:srgbClr>
          </a:solidFill>
          <a:ln w="381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266B06D-0944-4063-981D-8A6432E03AC5}"/>
              </a:ext>
            </a:extLst>
          </p:cNvPr>
          <p:cNvPicPr>
            <a:picLocks noChangeAspect="1"/>
          </p:cNvPicPr>
          <p:nvPr/>
        </p:nvPicPr>
        <p:blipFill rotWithShape="1">
          <a:blip r:embed="rId3">
            <a:extLst>
              <a:ext uri="{28A0092B-C50C-407E-A947-70E740481C1C}">
                <a14:useLocalDpi xmlns:a14="http://schemas.microsoft.com/office/drawing/2010/main" val="0"/>
              </a:ext>
            </a:extLst>
          </a:blip>
          <a:srcRect l="25106"/>
          <a:stretch/>
        </p:blipFill>
        <p:spPr>
          <a:xfrm>
            <a:off x="179511" y="4039104"/>
            <a:ext cx="3744417" cy="1052933"/>
          </a:xfrm>
          <a:prstGeom prst="rect">
            <a:avLst/>
          </a:prstGeom>
          <a:solidFill>
            <a:srgbClr val="FFFFFF">
              <a:shade val="85000"/>
            </a:srgbClr>
          </a:solidFill>
          <a:ln w="381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Arrow Connector 10">
            <a:extLst>
              <a:ext uri="{FF2B5EF4-FFF2-40B4-BE49-F238E27FC236}">
                <a16:creationId xmlns:a16="http://schemas.microsoft.com/office/drawing/2014/main" id="{69543BFF-871D-40CB-BA3D-9DACB251B9C1}"/>
              </a:ext>
            </a:extLst>
          </p:cNvPr>
          <p:cNvCxnSpPr>
            <a:cxnSpLocks/>
          </p:cNvCxnSpPr>
          <p:nvPr/>
        </p:nvCxnSpPr>
        <p:spPr>
          <a:xfrm>
            <a:off x="3114548" y="5211512"/>
            <a:ext cx="1737338" cy="527832"/>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2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712968"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the end of Year 4, national curriculum expectations are that children should know 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5,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13" y="4074554"/>
            <a:ext cx="187793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74554"/>
            <a:ext cx="187220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4988" y="4054338"/>
            <a:ext cx="1872208" cy="2362888"/>
          </a:xfrm>
          <a:prstGeom prst="rect">
            <a:avLst/>
          </a:prstGeom>
          <a:ln w="38100">
            <a:solidFill>
              <a:srgbClr val="92D050"/>
            </a:solidFill>
          </a:ln>
        </p:spPr>
      </p:pic>
    </p:spTree>
    <p:extLst>
      <p:ext uri="{BB962C8B-B14F-4D97-AF65-F5344CB8AC3E}">
        <p14:creationId xmlns:p14="http://schemas.microsoft.com/office/powerpoint/2010/main" val="67291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5, all children will be given the opportunity to read daily in class, using a book either from the school reading scheme or the class library. There will also be a class text, which will be read by Mr McCabe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100 Books to Read in Year 5 &amp; 6</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y5@tsp.sefton.school;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5 classroom - situated next door to Year 6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a:t>
            </a:r>
            <a:r>
              <a:rPr lang="en-GB"/>
              <a:t>Year 5 </a:t>
            </a:r>
            <a:r>
              <a:rPr lang="en-GB" dirty="0"/>
              <a:t>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00005016-AD5F-45A4-AC2B-E727F433EBDC}"/>
              </a:ext>
            </a:extLst>
          </p:cNvPr>
          <p:cNvPicPr>
            <a:picLocks noChangeAspect="1"/>
          </p:cNvPicPr>
          <p:nvPr/>
        </p:nvPicPr>
        <p:blipFill>
          <a:blip r:embed="rId2"/>
          <a:stretch>
            <a:fillRect/>
          </a:stretch>
        </p:blipFill>
        <p:spPr>
          <a:xfrm>
            <a:off x="2339752" y="2636912"/>
            <a:ext cx="4048095" cy="2481287"/>
          </a:xfrm>
          <a:prstGeom prst="rect">
            <a:avLst/>
          </a:prstGeom>
        </p:spPr>
      </p:pic>
    </p:spTree>
    <p:extLst>
      <p:ext uri="{BB962C8B-B14F-4D97-AF65-F5344CB8AC3E}">
        <p14:creationId xmlns:p14="http://schemas.microsoft.com/office/powerpoint/2010/main" val="272526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rPr>
              <a:t>class blog </a:t>
            </a:r>
            <a:r>
              <a:rPr lang="en-GB" dirty="0"/>
              <a:t>with highlights from the learning week. </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@Year5TSP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3744565"/>
          </a:xfrm>
        </p:spPr>
        <p:txBody>
          <a:bodyPr/>
          <a:lstStyle/>
          <a:p>
            <a:r>
              <a:rPr lang="en-GB" sz="2000" b="1" u="sng" dirty="0"/>
              <a:t>Important Dates for Year 5</a:t>
            </a:r>
          </a:p>
          <a:p>
            <a:endParaRPr lang="en-GB" i="1" dirty="0"/>
          </a:p>
          <a:p>
            <a:r>
              <a:rPr lang="en-GB" b="1" dirty="0"/>
              <a:t>Monday 19</a:t>
            </a:r>
            <a:r>
              <a:rPr lang="en-GB" b="1" baseline="30000" dirty="0"/>
              <a:t>th</a:t>
            </a:r>
            <a:r>
              <a:rPr lang="en-GB" b="1" dirty="0"/>
              <a:t> May – Friday 23</a:t>
            </a:r>
            <a:r>
              <a:rPr lang="en-GB" b="1" baseline="30000" dirty="0"/>
              <a:t>rd</a:t>
            </a:r>
            <a:r>
              <a:rPr lang="en-GB" b="1" dirty="0"/>
              <a:t> May 2025</a:t>
            </a:r>
          </a:p>
          <a:p>
            <a:r>
              <a:rPr lang="en-GB" dirty="0"/>
              <a:t>‘Relationships &amp; Sex Education’ Week</a:t>
            </a:r>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5 classroom at this time, unless they are attending Clubhouse or an extracurricular club.</a:t>
            </a:r>
          </a:p>
          <a:p>
            <a:endParaRPr lang="en-GB" dirty="0"/>
          </a:p>
          <a:p>
            <a:r>
              <a:rPr lang="en-GB" dirty="0"/>
              <a:t>If your child is allowed to walk / cycle home without an adult, please</a:t>
            </a:r>
          </a:p>
          <a:p>
            <a:r>
              <a:rPr lang="en-GB" dirty="0"/>
              <a:t>inform Mr McCabe via the Y5 email account as soon as possible:</a:t>
            </a:r>
          </a:p>
          <a:p>
            <a:r>
              <a:rPr lang="en-GB" dirty="0">
                <a:solidFill>
                  <a:srgbClr val="00B050"/>
                </a:solidFill>
                <a:hlinkClick r:id="rId2">
                  <a:extLst>
                    <a:ext uri="{A12FA001-AC4F-418D-AE19-62706E023703}">
                      <ahyp:hlinkClr xmlns:ahyp="http://schemas.microsoft.com/office/drawing/2018/hyperlinkcolor" val="tx"/>
                    </a:ext>
                  </a:extLst>
                </a:hlinkClick>
              </a:rPr>
              <a:t>y</a:t>
            </a:r>
            <a:r>
              <a:rPr lang="en-GB" dirty="0">
                <a:solidFill>
                  <a:srgbClr val="00B050"/>
                </a:solidFill>
              </a:rPr>
              <a:t>5</a:t>
            </a:r>
            <a:r>
              <a:rPr lang="en-GB" dirty="0">
                <a:solidFill>
                  <a:srgbClr val="00B050"/>
                </a:solidFill>
                <a:hlinkClick r:id="rId2">
                  <a:extLst>
                    <a:ext uri="{A12FA001-AC4F-418D-AE19-62706E023703}">
                      <ahyp:hlinkClr xmlns:ahyp="http://schemas.microsoft.com/office/drawing/2018/hyperlinkcolor" val="tx"/>
                    </a:ext>
                  </a:extLst>
                </a:hlinkClick>
              </a:rPr>
              <a:t>@tsp.sefton.school</a:t>
            </a:r>
            <a:r>
              <a:rPr lang="en-GB" dirty="0">
                <a:solidFill>
                  <a:srgbClr val="00B050"/>
                </a:solidFill>
              </a:rPr>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Mr McCabe via the Y5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20954</TotalTime>
  <Words>2449</Words>
  <Application>Microsoft Office PowerPoint</Application>
  <PresentationFormat>On-screen Show (4:3)</PresentationFormat>
  <Paragraphs>328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Sarah McVey</cp:lastModifiedBy>
  <cp:revision>158</cp:revision>
  <dcterms:created xsi:type="dcterms:W3CDTF">2012-08-30T17:25:21Z</dcterms:created>
  <dcterms:modified xsi:type="dcterms:W3CDTF">2024-07-16T15:09:56Z</dcterms:modified>
</cp:coreProperties>
</file>