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5" r:id="rId3"/>
    <p:sldId id="304" r:id="rId4"/>
    <p:sldId id="285" r:id="rId5"/>
    <p:sldId id="286" r:id="rId6"/>
    <p:sldId id="305" r:id="rId7"/>
    <p:sldId id="293" r:id="rId8"/>
    <p:sldId id="294" r:id="rId9"/>
    <p:sldId id="306" r:id="rId10"/>
    <p:sldId id="308" r:id="rId11"/>
    <p:sldId id="309" r:id="rId12"/>
    <p:sldId id="299" r:id="rId13"/>
    <p:sldId id="300" r:id="rId14"/>
    <p:sldId id="311" r:id="rId15"/>
    <p:sldId id="307" r:id="rId16"/>
    <p:sldId id="284" r:id="rId17"/>
    <p:sldId id="301" r:id="rId18"/>
    <p:sldId id="302" r:id="rId19"/>
    <p:sldId id="264" r:id="rId20"/>
    <p:sldId id="303" r:id="rId21"/>
    <p:sldId id="310" r:id="rId22"/>
    <p:sldId id="312" r:id="rId23"/>
    <p:sldId id="258"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99"/>
    <a:srgbClr val="E6E6E6"/>
    <a:srgbClr val="333333"/>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5"/>
    <p:restoredTop sz="94662"/>
  </p:normalViewPr>
  <p:slideViewPr>
    <p:cSldViewPr>
      <p:cViewPr varScale="1">
        <p:scale>
          <a:sx n="65" d="100"/>
          <a:sy n="65" d="100"/>
        </p:scale>
        <p:origin x="1320" y="4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2"/>
          <p:cNvPicPr>
            <a:picLocks noChangeAspect="1" noChangeArrowheads="1"/>
          </p:cNvPicPr>
          <p:nvPr userDrawn="1"/>
        </p:nvPicPr>
        <p:blipFill>
          <a:blip r:embed="rId2" cstate="print"/>
          <a:srcRect r="1285"/>
          <a:stretch>
            <a:fillRect/>
          </a:stretch>
        </p:blipFill>
        <p:spPr bwMode="auto">
          <a:xfrm>
            <a:off x="0" y="-96460"/>
            <a:ext cx="9144000" cy="6954460"/>
          </a:xfrm>
          <a:prstGeom prst="rect">
            <a:avLst/>
          </a:prstGeom>
          <a:noFill/>
          <a:ln w="9525">
            <a:noFill/>
            <a:miter lim="800000"/>
            <a:headEnd/>
            <a:tailEnd/>
          </a:ln>
          <a:effectLst/>
        </p:spPr>
      </p:pic>
      <p:sp>
        <p:nvSpPr>
          <p:cNvPr id="11" name="Text Placeholder 10"/>
          <p:cNvSpPr>
            <a:spLocks noGrp="1"/>
          </p:cNvSpPr>
          <p:nvPr>
            <p:ph type="body" sz="quarter" idx="10" hasCustomPrompt="1"/>
          </p:nvPr>
        </p:nvSpPr>
        <p:spPr>
          <a:xfrm>
            <a:off x="785786" y="3862437"/>
            <a:ext cx="4752975" cy="574675"/>
          </a:xfrm>
          <a:prstGeom prst="rect">
            <a:avLst/>
          </a:prstGeom>
        </p:spPr>
        <p:txBody>
          <a:bodyPr>
            <a:noAutofit/>
          </a:bodyPr>
          <a:lstStyle>
            <a:lvl1pPr marL="0" indent="0">
              <a:buFontTx/>
              <a:buNone/>
              <a:defRPr sz="2400" b="1" baseline="0">
                <a:solidFill>
                  <a:schemeClr val="bg1"/>
                </a:solidFill>
                <a:latin typeface="Arial" panose="020B0604020202020204" pitchFamily="34" charset="0"/>
                <a:cs typeface="Arial" panose="020B0604020202020204" pitchFamily="34" charset="0"/>
              </a:defRPr>
            </a:lvl1pPr>
            <a:lvl2pPr>
              <a:defRPr sz="2400" b="1">
                <a:solidFill>
                  <a:schemeClr val="bg1"/>
                </a:solidFill>
                <a:latin typeface="Arial" panose="020B0604020202020204" pitchFamily="34" charset="0"/>
                <a:cs typeface="Arial" panose="020B0604020202020204" pitchFamily="34" charset="0"/>
              </a:defRPr>
            </a:lvl2pPr>
            <a:lvl3pPr>
              <a:defRPr sz="2400" b="1">
                <a:solidFill>
                  <a:schemeClr val="bg1"/>
                </a:solidFill>
                <a:latin typeface="Arial" panose="020B0604020202020204" pitchFamily="34" charset="0"/>
                <a:cs typeface="Arial" panose="020B0604020202020204" pitchFamily="34" charset="0"/>
              </a:defRPr>
            </a:lvl3pPr>
            <a:lvl4pPr>
              <a:defRPr sz="2400" b="1">
                <a:solidFill>
                  <a:schemeClr val="bg1"/>
                </a:solidFill>
                <a:latin typeface="Arial" panose="020B0604020202020204" pitchFamily="34" charset="0"/>
                <a:cs typeface="Arial" panose="020B0604020202020204" pitchFamily="34" charset="0"/>
              </a:defRPr>
            </a:lvl4pPr>
            <a:lvl5pPr>
              <a:defRPr sz="2400" b="1">
                <a:solidFill>
                  <a:schemeClr val="bg1"/>
                </a:solidFill>
                <a:latin typeface="Arial" panose="020B0604020202020204" pitchFamily="34" charset="0"/>
                <a:cs typeface="Arial" panose="020B0604020202020204" pitchFamily="34" charset="0"/>
              </a:defRPr>
            </a:lvl5pPr>
          </a:lstStyle>
          <a:p>
            <a:pPr lvl="0"/>
            <a:r>
              <a:rPr lang="en-US" dirty="0"/>
              <a:t>Insert your title here</a:t>
            </a:r>
          </a:p>
        </p:txBody>
      </p:sp>
      <p:sp>
        <p:nvSpPr>
          <p:cNvPr id="13" name="Text Placeholder 12"/>
          <p:cNvSpPr>
            <a:spLocks noGrp="1"/>
          </p:cNvSpPr>
          <p:nvPr>
            <p:ph type="body" sz="quarter" idx="11" hasCustomPrompt="1"/>
          </p:nvPr>
        </p:nvSpPr>
        <p:spPr>
          <a:xfrm>
            <a:off x="785813" y="4240716"/>
            <a:ext cx="4752975" cy="392545"/>
          </a:xfrm>
          <a:prstGeom prst="rect">
            <a:avLst/>
          </a:prstGeom>
        </p:spPr>
        <p:txBody>
          <a:bodyPr>
            <a:normAutofit/>
          </a:bodyPr>
          <a:lstStyle>
            <a:lvl1pPr marL="0" indent="0">
              <a:buNone/>
              <a:defRPr sz="1600" baseline="0">
                <a:solidFill>
                  <a:schemeClr val="bg1"/>
                </a:solidFill>
                <a:latin typeface="Arial" panose="020B0604020202020204" pitchFamily="34" charset="0"/>
                <a:cs typeface="Arial" panose="020B0604020202020204" pitchFamily="34" charset="0"/>
              </a:defRPr>
            </a:lvl1pPr>
          </a:lstStyle>
          <a:p>
            <a:pPr lvl="0"/>
            <a:r>
              <a:rPr lang="en-GB" dirty="0"/>
              <a:t>Insert your title here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pic>
        <p:nvPicPr>
          <p:cNvPr id="10" name="Picture 5"/>
          <p:cNvPicPr>
            <a:picLocks noChangeAspect="1" noChangeArrowheads="1"/>
          </p:cNvPicPr>
          <p:nvPr userDrawn="1"/>
        </p:nvPicPr>
        <p:blipFill>
          <a:blip r:embed="rId2" cstate="print"/>
          <a:srcRect l="6542" t="1108" r="599"/>
          <a:stretch>
            <a:fillRect/>
          </a:stretch>
        </p:blipFill>
        <p:spPr bwMode="auto">
          <a:xfrm>
            <a:off x="0" y="0"/>
            <a:ext cx="9144000" cy="6858000"/>
          </a:xfrm>
          <a:prstGeom prst="rect">
            <a:avLst/>
          </a:prstGeom>
          <a:noFill/>
          <a:ln w="9525">
            <a:noFill/>
            <a:miter lim="800000"/>
            <a:headEnd/>
            <a:tailEnd/>
          </a:ln>
          <a:effectLst/>
        </p:spPr>
      </p:pic>
      <p:sp>
        <p:nvSpPr>
          <p:cNvPr id="12" name="Text Placeholder 11"/>
          <p:cNvSpPr>
            <a:spLocks noGrp="1"/>
          </p:cNvSpPr>
          <p:nvPr>
            <p:ph type="body" sz="quarter" idx="10" hasCustomPrompt="1"/>
          </p:nvPr>
        </p:nvSpPr>
        <p:spPr>
          <a:xfrm>
            <a:off x="251520" y="6237312"/>
            <a:ext cx="4536430" cy="431800"/>
          </a:xfrm>
          <a:prstGeom prst="rect">
            <a:avLst/>
          </a:prstGeom>
        </p:spPr>
        <p:txBody>
          <a:bodyPr/>
          <a:lstStyle>
            <a:lvl1pPr marL="0" indent="0">
              <a:buNone/>
              <a:defRPr sz="1800" b="1" baseline="0">
                <a:solidFill>
                  <a:schemeClr val="bg1"/>
                </a:solidFill>
                <a:latin typeface="Arial" panose="020B0604020202020204" pitchFamily="34" charset="0"/>
                <a:cs typeface="Arial" panose="020B0604020202020204" pitchFamily="34" charset="0"/>
              </a:defRPr>
            </a:lvl1pPr>
          </a:lstStyle>
          <a:p>
            <a:pPr lvl="0"/>
            <a:r>
              <a:rPr lang="en-GB" dirty="0"/>
              <a:t>Insert your title here</a:t>
            </a:r>
          </a:p>
        </p:txBody>
      </p:sp>
      <p:sp>
        <p:nvSpPr>
          <p:cNvPr id="14" name="Text Placeholder 13"/>
          <p:cNvSpPr>
            <a:spLocks noGrp="1"/>
          </p:cNvSpPr>
          <p:nvPr>
            <p:ph type="body" sz="quarter" idx="11" hasCustomPrompt="1"/>
          </p:nvPr>
        </p:nvSpPr>
        <p:spPr>
          <a:xfrm>
            <a:off x="251520" y="1628800"/>
            <a:ext cx="8640960" cy="3384525"/>
          </a:xfrm>
          <a:prstGeom prst="rect">
            <a:avLst/>
          </a:prstGeom>
        </p:spPr>
        <p:txBody>
          <a:bodyPr/>
          <a:lstStyle>
            <a:lvl1pPr marL="0" indent="0">
              <a:buNone/>
              <a:defRPr sz="1800" baseline="0">
                <a:solidFill>
                  <a:schemeClr val="bg1"/>
                </a:solidFill>
                <a:latin typeface="Arial" panose="020B0604020202020204" pitchFamily="34" charset="0"/>
                <a:cs typeface="Arial" panose="020B0604020202020204" pitchFamily="34" charset="0"/>
              </a:defRPr>
            </a:lvl1pPr>
          </a:lstStyle>
          <a:p>
            <a:pPr lvl="0"/>
            <a:r>
              <a:rPr lang="en-GB" dirty="0"/>
              <a:t>Insert content here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No Logo">
    <p:spTree>
      <p:nvGrpSpPr>
        <p:cNvPr id="1" name=""/>
        <p:cNvGrpSpPr/>
        <p:nvPr/>
      </p:nvGrpSpPr>
      <p:grpSpPr>
        <a:xfrm>
          <a:off x="0" y="0"/>
          <a:ext cx="0" cy="0"/>
          <a:chOff x="0" y="0"/>
          <a:chExt cx="0" cy="0"/>
        </a:xfrm>
      </p:grpSpPr>
      <p:pic>
        <p:nvPicPr>
          <p:cNvPr id="10" name="Picture 5"/>
          <p:cNvPicPr>
            <a:picLocks noChangeAspect="1" noChangeArrowheads="1"/>
          </p:cNvPicPr>
          <p:nvPr userDrawn="1"/>
        </p:nvPicPr>
        <p:blipFill>
          <a:blip r:embed="rId2" cstate="print"/>
          <a:srcRect l="6542" t="1108" r="599"/>
          <a:stretch>
            <a:fillRect/>
          </a:stretch>
        </p:blipFill>
        <p:spPr bwMode="auto">
          <a:xfrm>
            <a:off x="0" y="0"/>
            <a:ext cx="9144000" cy="6858000"/>
          </a:xfrm>
          <a:prstGeom prst="rect">
            <a:avLst/>
          </a:prstGeom>
          <a:noFill/>
          <a:ln w="9525">
            <a:noFill/>
            <a:miter lim="800000"/>
            <a:headEnd/>
            <a:tailEnd/>
          </a:ln>
          <a:effectLst/>
        </p:spPr>
      </p:pic>
      <p:sp>
        <p:nvSpPr>
          <p:cNvPr id="12" name="Text Placeholder 11"/>
          <p:cNvSpPr>
            <a:spLocks noGrp="1"/>
          </p:cNvSpPr>
          <p:nvPr>
            <p:ph type="body" sz="quarter" idx="10" hasCustomPrompt="1"/>
          </p:nvPr>
        </p:nvSpPr>
        <p:spPr>
          <a:xfrm>
            <a:off x="251520" y="6237312"/>
            <a:ext cx="4536430" cy="431800"/>
          </a:xfrm>
          <a:prstGeom prst="rect">
            <a:avLst/>
          </a:prstGeom>
        </p:spPr>
        <p:txBody>
          <a:bodyPr/>
          <a:lstStyle>
            <a:lvl1pPr marL="0" indent="0">
              <a:buNone/>
              <a:defRPr sz="1800" b="1" baseline="0">
                <a:solidFill>
                  <a:schemeClr val="bg1"/>
                </a:solidFill>
                <a:latin typeface="Arial" panose="020B0604020202020204" pitchFamily="34" charset="0"/>
                <a:cs typeface="Arial" panose="020B0604020202020204" pitchFamily="34" charset="0"/>
              </a:defRPr>
            </a:lvl1pPr>
          </a:lstStyle>
          <a:p>
            <a:pPr lvl="0"/>
            <a:r>
              <a:rPr lang="en-GB" dirty="0"/>
              <a:t>Insert your title here</a:t>
            </a:r>
          </a:p>
        </p:txBody>
      </p:sp>
      <p:sp>
        <p:nvSpPr>
          <p:cNvPr id="14" name="Text Placeholder 13"/>
          <p:cNvSpPr>
            <a:spLocks noGrp="1"/>
          </p:cNvSpPr>
          <p:nvPr>
            <p:ph type="body" sz="quarter" idx="11" hasCustomPrompt="1"/>
          </p:nvPr>
        </p:nvSpPr>
        <p:spPr>
          <a:xfrm>
            <a:off x="251520" y="1628800"/>
            <a:ext cx="8640960" cy="3384525"/>
          </a:xfrm>
          <a:prstGeom prst="rect">
            <a:avLst/>
          </a:prstGeom>
        </p:spPr>
        <p:txBody>
          <a:bodyPr/>
          <a:lstStyle>
            <a:lvl1pPr marL="0" indent="0">
              <a:buNone/>
              <a:defRPr sz="1800" baseline="0">
                <a:solidFill>
                  <a:schemeClr val="bg1"/>
                </a:solidFill>
                <a:latin typeface="Arial" panose="020B0604020202020204" pitchFamily="34" charset="0"/>
                <a:cs typeface="Arial" panose="020B0604020202020204" pitchFamily="34" charset="0"/>
              </a:defRPr>
            </a:lvl1pPr>
          </a:lstStyle>
          <a:p>
            <a:pPr lvl="0"/>
            <a:r>
              <a:rPr lang="en-GB" dirty="0"/>
              <a:t>Insert content here</a:t>
            </a:r>
          </a:p>
        </p:txBody>
      </p:sp>
      <p:sp>
        <p:nvSpPr>
          <p:cNvPr id="2" name="Rectangle 1"/>
          <p:cNvSpPr/>
          <p:nvPr userDrawn="1"/>
        </p:nvSpPr>
        <p:spPr>
          <a:xfrm>
            <a:off x="7092280" y="5229200"/>
            <a:ext cx="1944216" cy="1439912"/>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468497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pic>
        <p:nvPicPr>
          <p:cNvPr id="3" name="Picture 5"/>
          <p:cNvPicPr>
            <a:picLocks noChangeAspect="1" noChangeArrowheads="1"/>
          </p:cNvPicPr>
          <p:nvPr userDrawn="1"/>
        </p:nvPicPr>
        <p:blipFill>
          <a:blip r:embed="rId2" cstate="print"/>
          <a:srcRect l="6542" t="1108" r="599"/>
          <a:stretch>
            <a:fillRect/>
          </a:stretch>
        </p:blipFill>
        <p:spPr bwMode="auto">
          <a:xfrm>
            <a:off x="0" y="0"/>
            <a:ext cx="9144000" cy="6858000"/>
          </a:xfrm>
          <a:prstGeom prst="rect">
            <a:avLst/>
          </a:prstGeom>
          <a:noFill/>
          <a:ln w="9525">
            <a:noFill/>
            <a:miter lim="800000"/>
            <a:headEnd/>
            <a:tailEnd/>
          </a:ln>
          <a:effectLst/>
        </p:spPr>
      </p:pic>
      <p:sp>
        <p:nvSpPr>
          <p:cNvPr id="4" name="Text Placeholder 11"/>
          <p:cNvSpPr>
            <a:spLocks noGrp="1"/>
          </p:cNvSpPr>
          <p:nvPr>
            <p:ph type="body" sz="quarter" idx="10" hasCustomPrompt="1"/>
          </p:nvPr>
        </p:nvSpPr>
        <p:spPr>
          <a:xfrm>
            <a:off x="251520" y="6237312"/>
            <a:ext cx="4536430" cy="431800"/>
          </a:xfrm>
          <a:prstGeom prst="rect">
            <a:avLst/>
          </a:prstGeom>
        </p:spPr>
        <p:txBody>
          <a:bodyPr/>
          <a:lstStyle>
            <a:lvl1pPr marL="0" indent="0">
              <a:buNone/>
              <a:defRPr sz="1800" b="1" baseline="0">
                <a:solidFill>
                  <a:schemeClr val="bg1"/>
                </a:solidFill>
                <a:latin typeface="Arial" panose="020B0604020202020204" pitchFamily="34" charset="0"/>
                <a:cs typeface="Arial" panose="020B0604020202020204" pitchFamily="34" charset="0"/>
              </a:defRPr>
            </a:lvl1pPr>
          </a:lstStyle>
          <a:p>
            <a:pPr lvl="0"/>
            <a:r>
              <a:rPr lang="en-GB" dirty="0"/>
              <a:t>Insert your title here</a:t>
            </a:r>
          </a:p>
        </p:txBody>
      </p:sp>
      <p:sp>
        <p:nvSpPr>
          <p:cNvPr id="5" name="Text Placeholder 13"/>
          <p:cNvSpPr>
            <a:spLocks noGrp="1"/>
          </p:cNvSpPr>
          <p:nvPr>
            <p:ph type="body" sz="quarter" idx="11" hasCustomPrompt="1"/>
          </p:nvPr>
        </p:nvSpPr>
        <p:spPr>
          <a:xfrm>
            <a:off x="6300192" y="1628800"/>
            <a:ext cx="2592288" cy="3384525"/>
          </a:xfrm>
          <a:prstGeom prst="rect">
            <a:avLst/>
          </a:prstGeom>
        </p:spPr>
        <p:txBody>
          <a:bodyPr/>
          <a:lstStyle>
            <a:lvl1pPr marL="0" indent="0">
              <a:buNone/>
              <a:defRPr sz="1800" baseline="0">
                <a:solidFill>
                  <a:schemeClr val="bg1"/>
                </a:solidFill>
                <a:latin typeface="Arial" panose="020B0604020202020204" pitchFamily="34" charset="0"/>
                <a:cs typeface="Arial" panose="020B0604020202020204" pitchFamily="34" charset="0"/>
              </a:defRPr>
            </a:lvl1pPr>
          </a:lstStyle>
          <a:p>
            <a:pPr lvl="0"/>
            <a:r>
              <a:rPr lang="en-GB" dirty="0"/>
              <a:t>Insert content here</a:t>
            </a:r>
          </a:p>
        </p:txBody>
      </p:sp>
      <p:sp>
        <p:nvSpPr>
          <p:cNvPr id="7" name="Picture Placeholder 6"/>
          <p:cNvSpPr>
            <a:spLocks noGrp="1"/>
          </p:cNvSpPr>
          <p:nvPr>
            <p:ph type="pic" sz="quarter" idx="12"/>
          </p:nvPr>
        </p:nvSpPr>
        <p:spPr>
          <a:xfrm>
            <a:off x="251520" y="1628800"/>
            <a:ext cx="5761038" cy="4248150"/>
          </a:xfrm>
          <a:prstGeom prst="rect">
            <a:avLst/>
          </a:prstGeom>
          <a:ln w="9525">
            <a:solidFill>
              <a:schemeClr val="bg1"/>
            </a:solidFill>
          </a:ln>
        </p:spPr>
        <p:txBody>
          <a:bodyPr/>
          <a:lstStyle>
            <a:lvl1pPr>
              <a:defRPr sz="1800">
                <a:solidFill>
                  <a:schemeClr val="bg1"/>
                </a:solidFill>
                <a:latin typeface="Arial" panose="020B0604020202020204" pitchFamily="34" charset="0"/>
                <a:cs typeface="Arial" panose="020B0604020202020204" pitchFamily="34" charset="0"/>
              </a:defRPr>
            </a:lvl1pPr>
          </a:lstStyle>
          <a:p>
            <a:endParaRPr lang="en-GB" dirty="0"/>
          </a:p>
        </p:txBody>
      </p:sp>
    </p:spTree>
    <p:extLst>
      <p:ext uri="{BB962C8B-B14F-4D97-AF65-F5344CB8AC3E}">
        <p14:creationId xmlns:p14="http://schemas.microsoft.com/office/powerpoint/2010/main" val="17664362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mage No Logo">
    <p:spTree>
      <p:nvGrpSpPr>
        <p:cNvPr id="1" name=""/>
        <p:cNvGrpSpPr/>
        <p:nvPr/>
      </p:nvGrpSpPr>
      <p:grpSpPr>
        <a:xfrm>
          <a:off x="0" y="0"/>
          <a:ext cx="0" cy="0"/>
          <a:chOff x="0" y="0"/>
          <a:chExt cx="0" cy="0"/>
        </a:xfrm>
      </p:grpSpPr>
      <p:pic>
        <p:nvPicPr>
          <p:cNvPr id="3" name="Picture 5"/>
          <p:cNvPicPr>
            <a:picLocks noChangeAspect="1" noChangeArrowheads="1"/>
          </p:cNvPicPr>
          <p:nvPr userDrawn="1"/>
        </p:nvPicPr>
        <p:blipFill>
          <a:blip r:embed="rId2" cstate="print"/>
          <a:srcRect l="6542" t="1108" r="599"/>
          <a:stretch>
            <a:fillRect/>
          </a:stretch>
        </p:blipFill>
        <p:spPr bwMode="auto">
          <a:xfrm>
            <a:off x="0" y="0"/>
            <a:ext cx="9144000" cy="6858000"/>
          </a:xfrm>
          <a:prstGeom prst="rect">
            <a:avLst/>
          </a:prstGeom>
          <a:noFill/>
          <a:ln w="9525">
            <a:noFill/>
            <a:miter lim="800000"/>
            <a:headEnd/>
            <a:tailEnd/>
          </a:ln>
          <a:effectLst/>
        </p:spPr>
      </p:pic>
      <p:sp>
        <p:nvSpPr>
          <p:cNvPr id="4" name="Text Placeholder 11"/>
          <p:cNvSpPr>
            <a:spLocks noGrp="1"/>
          </p:cNvSpPr>
          <p:nvPr>
            <p:ph type="body" sz="quarter" idx="10" hasCustomPrompt="1"/>
          </p:nvPr>
        </p:nvSpPr>
        <p:spPr>
          <a:xfrm>
            <a:off x="251520" y="6237312"/>
            <a:ext cx="4536430" cy="431800"/>
          </a:xfrm>
          <a:prstGeom prst="rect">
            <a:avLst/>
          </a:prstGeom>
        </p:spPr>
        <p:txBody>
          <a:bodyPr/>
          <a:lstStyle>
            <a:lvl1pPr marL="0" indent="0">
              <a:buNone/>
              <a:defRPr sz="1800" b="1" baseline="0">
                <a:solidFill>
                  <a:schemeClr val="bg1"/>
                </a:solidFill>
                <a:latin typeface="Arial" panose="020B0604020202020204" pitchFamily="34" charset="0"/>
                <a:cs typeface="Arial" panose="020B0604020202020204" pitchFamily="34" charset="0"/>
              </a:defRPr>
            </a:lvl1pPr>
          </a:lstStyle>
          <a:p>
            <a:pPr lvl="0"/>
            <a:r>
              <a:rPr lang="en-GB" dirty="0"/>
              <a:t>Insert your title here</a:t>
            </a:r>
          </a:p>
        </p:txBody>
      </p:sp>
      <p:sp>
        <p:nvSpPr>
          <p:cNvPr id="5" name="Text Placeholder 13"/>
          <p:cNvSpPr>
            <a:spLocks noGrp="1"/>
          </p:cNvSpPr>
          <p:nvPr>
            <p:ph type="body" sz="quarter" idx="11" hasCustomPrompt="1"/>
          </p:nvPr>
        </p:nvSpPr>
        <p:spPr>
          <a:xfrm>
            <a:off x="6300192" y="1628800"/>
            <a:ext cx="2592288" cy="3384525"/>
          </a:xfrm>
          <a:prstGeom prst="rect">
            <a:avLst/>
          </a:prstGeom>
        </p:spPr>
        <p:txBody>
          <a:bodyPr/>
          <a:lstStyle>
            <a:lvl1pPr marL="0" indent="0">
              <a:buNone/>
              <a:defRPr sz="1800" baseline="0">
                <a:solidFill>
                  <a:schemeClr val="bg1"/>
                </a:solidFill>
                <a:latin typeface="Arial" panose="020B0604020202020204" pitchFamily="34" charset="0"/>
                <a:cs typeface="Arial" panose="020B0604020202020204" pitchFamily="34" charset="0"/>
              </a:defRPr>
            </a:lvl1pPr>
          </a:lstStyle>
          <a:p>
            <a:pPr lvl="0"/>
            <a:r>
              <a:rPr lang="en-GB" dirty="0"/>
              <a:t>Insert content here</a:t>
            </a:r>
          </a:p>
        </p:txBody>
      </p:sp>
      <p:sp>
        <p:nvSpPr>
          <p:cNvPr id="7" name="Picture Placeholder 6"/>
          <p:cNvSpPr>
            <a:spLocks noGrp="1"/>
          </p:cNvSpPr>
          <p:nvPr>
            <p:ph type="pic" sz="quarter" idx="12"/>
          </p:nvPr>
        </p:nvSpPr>
        <p:spPr>
          <a:xfrm>
            <a:off x="251520" y="1628800"/>
            <a:ext cx="5761038" cy="4248150"/>
          </a:xfrm>
          <a:prstGeom prst="rect">
            <a:avLst/>
          </a:prstGeom>
          <a:ln w="9525">
            <a:solidFill>
              <a:schemeClr val="bg1"/>
            </a:solidFill>
          </a:ln>
        </p:spPr>
        <p:txBody>
          <a:bodyPr/>
          <a:lstStyle>
            <a:lvl1pPr>
              <a:defRPr sz="1800">
                <a:solidFill>
                  <a:schemeClr val="bg1"/>
                </a:solidFill>
                <a:latin typeface="Arial" panose="020B0604020202020204" pitchFamily="34" charset="0"/>
                <a:cs typeface="Arial" panose="020B0604020202020204" pitchFamily="34" charset="0"/>
              </a:defRPr>
            </a:lvl1pPr>
          </a:lstStyle>
          <a:p>
            <a:endParaRPr lang="en-GB" dirty="0"/>
          </a:p>
        </p:txBody>
      </p:sp>
      <p:sp>
        <p:nvSpPr>
          <p:cNvPr id="6" name="Rectangle 5"/>
          <p:cNvSpPr/>
          <p:nvPr userDrawn="1"/>
        </p:nvSpPr>
        <p:spPr>
          <a:xfrm>
            <a:off x="7092280" y="5229200"/>
            <a:ext cx="1944216" cy="1439912"/>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9158889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3" r:id="rId2"/>
    <p:sldLayoutId id="2147483655" r:id="rId3"/>
    <p:sldLayoutId id="2147483654" r:id="rId4"/>
    <p:sldLayoutId id="2147483656" r:id="rId5"/>
  </p:sldLayoutIdLst>
  <p:txStyles>
    <p:titleStyle>
      <a:lvl1pPr algn="ctr" defTabSz="914400" rtl="0" eaLnBrk="1" latinLnBrk="0" hangingPunct="1">
        <a:spcBef>
          <a:spcPct val="0"/>
        </a:spcBef>
        <a:buNone/>
        <a:defRPr sz="4400" kern="1200">
          <a:solidFill>
            <a:schemeClr val="tx1"/>
          </a:solidFill>
          <a:latin typeface="Belfast-Regular" pitchFamily="2"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Belfast-Regular" pitchFamily="2"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Belfast-Regular" pitchFamily="2"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Belfast-Regular" pitchFamily="2"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Belfast-Regular" pitchFamily="2"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Belfast-Regular"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trinitystpeters.org/page/year-group-overviews/48700"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trinitystpeters.org/serve_file/345102" TargetMode="External"/><Relationship Id="rId2" Type="http://schemas.openxmlformats.org/officeDocument/2006/relationships/hyperlink" Target="https://www.trinitystpeters.org/page/eyfs/48496"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image" Target="../media/image7.tif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image" Target="../media/image9.tif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www.trinitystpeters.org/serve_file/3424456"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trinitystpeters.org/" TargetMode="External"/><Relationship Id="rId2" Type="http://schemas.openxmlformats.org/officeDocument/2006/relationships/hyperlink" Target="https://www.trinitystpeters.org/page/school-policies/24342"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mailto:SENDCO@tsp.sefton.school"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www.trinitystpeters.org/page/safeguarding/34657"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www.trinitystpeters.org/serve_file/18856821"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trinitystpeters.org/blogs/grade/3086" TargetMode="External"/><Relationship Id="rId2" Type="http://schemas.openxmlformats.org/officeDocument/2006/relationships/hyperlink" Target="http://www.trinitystpeters.org/blogs/grade/4030" TargetMode="External"/><Relationship Id="rId1" Type="http://schemas.openxmlformats.org/officeDocument/2006/relationships/slideLayout" Target="../slideLayouts/slideLayout3.xml"/><Relationship Id="rId4" Type="http://schemas.openxmlformats.org/officeDocument/2006/relationships/hyperlink" Target="https://twitter.com/Nursery1TSP"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www.trinitystpeters.org/serve_file/8270897"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a:t>‘Successful Start’ 2023</a:t>
            </a:r>
          </a:p>
        </p:txBody>
      </p:sp>
      <p:sp>
        <p:nvSpPr>
          <p:cNvPr id="3" name="Text Placeholder 2"/>
          <p:cNvSpPr>
            <a:spLocks noGrp="1"/>
          </p:cNvSpPr>
          <p:nvPr>
            <p:ph type="body" sz="quarter" idx="11"/>
          </p:nvPr>
        </p:nvSpPr>
        <p:spPr/>
        <p:txBody>
          <a:bodyPr/>
          <a:lstStyle/>
          <a:p>
            <a:r>
              <a:rPr lang="en-GB" i="1" dirty="0"/>
              <a:t>Transition Guide </a:t>
            </a:r>
          </a:p>
        </p:txBody>
      </p:sp>
    </p:spTree>
    <p:extLst>
      <p:ext uri="{BB962C8B-B14F-4D97-AF65-F5344CB8AC3E}">
        <p14:creationId xmlns:p14="http://schemas.microsoft.com/office/powerpoint/2010/main" val="33922985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r>
              <a:rPr lang="en-GB" b="1" u="sng" dirty="0"/>
              <a:t>Sun Safety</a:t>
            </a:r>
          </a:p>
          <a:p>
            <a:endParaRPr lang="en-GB" dirty="0"/>
          </a:p>
          <a:p>
            <a:r>
              <a:rPr lang="en-GB" dirty="0"/>
              <a:t>When it is sunny, we encourage children to wear sun hats when playing outside. Please send a name labelled sun hat into school each day for your child.</a:t>
            </a:r>
          </a:p>
          <a:p>
            <a:endParaRPr lang="en-GB" dirty="0"/>
          </a:p>
          <a:p>
            <a:r>
              <a:rPr lang="en-GB" dirty="0"/>
              <a:t>We also ask you to apply sun cream before your child comes to school on sunny days.</a:t>
            </a:r>
          </a:p>
          <a:p>
            <a:endParaRPr lang="en-GB" dirty="0"/>
          </a:p>
          <a:p>
            <a:r>
              <a:rPr lang="en-GB" dirty="0"/>
              <a:t>Please also provide your child with a small bottle of sun cream which is named for them to apply themselves during the day. </a:t>
            </a:r>
          </a:p>
          <a:p>
            <a:endParaRPr lang="en-GB" dirty="0"/>
          </a:p>
        </p:txBody>
      </p:sp>
    </p:spTree>
    <p:extLst>
      <p:ext uri="{BB962C8B-B14F-4D97-AF65-F5344CB8AC3E}">
        <p14:creationId xmlns:p14="http://schemas.microsoft.com/office/powerpoint/2010/main" val="104065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pPr algn="just"/>
            <a:r>
              <a:rPr lang="en-GB" sz="2000" b="1" u="sng" dirty="0"/>
              <a:t>Curriculum</a:t>
            </a:r>
          </a:p>
          <a:p>
            <a:pPr algn="just"/>
            <a:r>
              <a:rPr lang="en-GB" dirty="0"/>
              <a:t>The Nursery curriculum map, which outlines all the units taught across the each subject and their main objectives, can be found by clicking </a:t>
            </a:r>
            <a:r>
              <a:rPr lang="en-GB" u="sng" dirty="0">
                <a:solidFill>
                  <a:srgbClr val="FFFF00"/>
                </a:solidFill>
                <a:hlinkClick r:id="rId2"/>
              </a:rPr>
              <a:t>here</a:t>
            </a:r>
            <a:r>
              <a:rPr lang="en-GB" dirty="0"/>
              <a:t>.*</a:t>
            </a:r>
          </a:p>
          <a:p>
            <a:pPr algn="just"/>
            <a:endParaRPr lang="en-GB" dirty="0"/>
          </a:p>
          <a:p>
            <a:endParaRPr lang="en-GB" dirty="0"/>
          </a:p>
        </p:txBody>
      </p:sp>
      <p:sp>
        <p:nvSpPr>
          <p:cNvPr id="5" name="Rectangle 4"/>
          <p:cNvSpPr/>
          <p:nvPr/>
        </p:nvSpPr>
        <p:spPr>
          <a:xfrm>
            <a:off x="467544" y="5877272"/>
            <a:ext cx="6480720" cy="369332"/>
          </a:xfrm>
          <a:prstGeom prst="rect">
            <a:avLst/>
          </a:prstGeom>
        </p:spPr>
        <p:txBody>
          <a:bodyPr wrap="square">
            <a:spAutoFit/>
          </a:bodyPr>
          <a:lstStyle/>
          <a:p>
            <a:r>
              <a:rPr lang="en-GB" dirty="0">
                <a:solidFill>
                  <a:schemeClr val="bg1"/>
                </a:solidFill>
              </a:rPr>
              <a:t>*Please note that amendments may be made throughout the year.</a:t>
            </a:r>
          </a:p>
        </p:txBody>
      </p:sp>
      <p:pic>
        <p:nvPicPr>
          <p:cNvPr id="2" name="Picture 1">
            <a:extLst>
              <a:ext uri="{FF2B5EF4-FFF2-40B4-BE49-F238E27FC236}">
                <a16:creationId xmlns:a16="http://schemas.microsoft.com/office/drawing/2014/main" id="{A0C53682-6E9C-4B30-907B-ED614D57E5B9}"/>
              </a:ext>
            </a:extLst>
          </p:cNvPr>
          <p:cNvPicPr>
            <a:picLocks noChangeAspect="1"/>
          </p:cNvPicPr>
          <p:nvPr/>
        </p:nvPicPr>
        <p:blipFill rotWithShape="1">
          <a:blip r:embed="rId3"/>
          <a:srcRect l="20863" t="24046" r="21651" b="3856"/>
          <a:stretch/>
        </p:blipFill>
        <p:spPr>
          <a:xfrm>
            <a:off x="2195736" y="2696096"/>
            <a:ext cx="4644516" cy="3181176"/>
          </a:xfrm>
          <a:prstGeom prst="rect">
            <a:avLst/>
          </a:prstGeom>
        </p:spPr>
      </p:pic>
    </p:spTree>
    <p:extLst>
      <p:ext uri="{BB962C8B-B14F-4D97-AF65-F5344CB8AC3E}">
        <p14:creationId xmlns:p14="http://schemas.microsoft.com/office/powerpoint/2010/main" val="12708616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179512" y="2276872"/>
            <a:ext cx="8640960" cy="2875159"/>
          </a:xfrm>
        </p:spPr>
        <p:txBody>
          <a:bodyPr/>
          <a:lstStyle/>
          <a:p>
            <a:pPr algn="just"/>
            <a:r>
              <a:rPr lang="en-GB" dirty="0"/>
              <a:t>Children in Nursery will access PE time every Tuesday and this will take part in the school hall or outdoor area. </a:t>
            </a:r>
          </a:p>
          <a:p>
            <a:pPr algn="just"/>
            <a:endParaRPr lang="en-GB" dirty="0"/>
          </a:p>
          <a:p>
            <a:pPr algn="just"/>
            <a:r>
              <a:rPr lang="en-GB" dirty="0"/>
              <a:t>Children will complete PE sessions in their uniform and must wear trainers with </a:t>
            </a:r>
            <a:r>
              <a:rPr lang="en-GB" b="1" i="1" dirty="0"/>
              <a:t>Velcro fastenings only </a:t>
            </a:r>
            <a:r>
              <a:rPr lang="en-GB" dirty="0"/>
              <a:t>on this day only. </a:t>
            </a:r>
          </a:p>
          <a:p>
            <a:pPr algn="just"/>
            <a:endParaRPr lang="en-GB" dirty="0"/>
          </a:p>
          <a:p>
            <a:pPr algn="just"/>
            <a:r>
              <a:rPr lang="en-GB" b="1" i="1" dirty="0"/>
              <a:t>No extra PE kit is needed.</a:t>
            </a:r>
          </a:p>
          <a:p>
            <a:pPr algn="just"/>
            <a:endParaRPr lang="en-GB" b="1" i="1" dirty="0"/>
          </a:p>
          <a:p>
            <a:pPr algn="just"/>
            <a:endParaRPr lang="en-GB" dirty="0"/>
          </a:p>
          <a:p>
            <a:endParaRPr lang="en-GB" sz="2000" dirty="0"/>
          </a:p>
          <a:p>
            <a:endParaRPr lang="en-GB" sz="2000" dirty="0"/>
          </a:p>
          <a:p>
            <a:endParaRPr lang="en-GB" dirty="0"/>
          </a:p>
        </p:txBody>
      </p:sp>
      <p:sp>
        <p:nvSpPr>
          <p:cNvPr id="2" name="Rectangle 1">
            <a:extLst>
              <a:ext uri="{FF2B5EF4-FFF2-40B4-BE49-F238E27FC236}">
                <a16:creationId xmlns:a16="http://schemas.microsoft.com/office/drawing/2014/main" id="{2F73EC73-EA73-44E4-AE6D-AEABE45BC954}"/>
              </a:ext>
            </a:extLst>
          </p:cNvPr>
          <p:cNvSpPr/>
          <p:nvPr/>
        </p:nvSpPr>
        <p:spPr>
          <a:xfrm>
            <a:off x="273195" y="1484784"/>
            <a:ext cx="527709" cy="400110"/>
          </a:xfrm>
          <a:prstGeom prst="rect">
            <a:avLst/>
          </a:prstGeom>
        </p:spPr>
        <p:txBody>
          <a:bodyPr wrap="none">
            <a:spAutoFit/>
          </a:bodyPr>
          <a:lstStyle/>
          <a:p>
            <a:r>
              <a:rPr lang="en-GB" sz="2000" b="1" u="sng" dirty="0">
                <a:solidFill>
                  <a:schemeClr val="bg1"/>
                </a:solidFill>
                <a:latin typeface="Arial" panose="020B0604020202020204" pitchFamily="34" charset="0"/>
                <a:cs typeface="Arial" panose="020B0604020202020204" pitchFamily="34" charset="0"/>
              </a:rPr>
              <a:t>PE</a:t>
            </a:r>
            <a:endParaRPr lang="en-GB" sz="1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244641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204890" y="1675835"/>
            <a:ext cx="8640960" cy="2875159"/>
          </a:xfrm>
        </p:spPr>
        <p:txBody>
          <a:bodyPr/>
          <a:lstStyle/>
          <a:p>
            <a:endParaRPr lang="en-GB" sz="2000" dirty="0"/>
          </a:p>
          <a:p>
            <a:pPr algn="just"/>
            <a:r>
              <a:rPr lang="en-GB" sz="2000" dirty="0"/>
              <a:t>There are times when Nursery is set ‘Talking Homework’ which is done via Tapestry.</a:t>
            </a:r>
          </a:p>
          <a:p>
            <a:pPr algn="just"/>
            <a:endParaRPr lang="en-GB" sz="2000" dirty="0"/>
          </a:p>
          <a:p>
            <a:pPr algn="just"/>
            <a:r>
              <a:rPr lang="en-GB" sz="2000" dirty="0"/>
              <a:t>We also encourage you to share any visits, events, celebrations or achievements that your child has taken part in outside of Nursery via Tapestry. These can then be added to your child’s  Learning Journal.</a:t>
            </a:r>
          </a:p>
          <a:p>
            <a:pPr algn="just"/>
            <a:endParaRPr lang="en-GB" sz="2000" dirty="0"/>
          </a:p>
          <a:p>
            <a:endParaRPr lang="en-GB" sz="2000" dirty="0"/>
          </a:p>
          <a:p>
            <a:endParaRPr lang="en-GB" sz="2000" dirty="0"/>
          </a:p>
          <a:p>
            <a:endParaRPr lang="en-GB" dirty="0"/>
          </a:p>
        </p:txBody>
      </p:sp>
      <p:sp>
        <p:nvSpPr>
          <p:cNvPr id="2" name="Rectangle 1">
            <a:extLst>
              <a:ext uri="{FF2B5EF4-FFF2-40B4-BE49-F238E27FC236}">
                <a16:creationId xmlns:a16="http://schemas.microsoft.com/office/drawing/2014/main" id="{2F73EC73-EA73-44E4-AE6D-AEABE45BC954}"/>
              </a:ext>
            </a:extLst>
          </p:cNvPr>
          <p:cNvSpPr/>
          <p:nvPr/>
        </p:nvSpPr>
        <p:spPr>
          <a:xfrm>
            <a:off x="210392" y="1275725"/>
            <a:ext cx="1495922" cy="400110"/>
          </a:xfrm>
          <a:prstGeom prst="rect">
            <a:avLst/>
          </a:prstGeom>
        </p:spPr>
        <p:txBody>
          <a:bodyPr wrap="none">
            <a:spAutoFit/>
          </a:bodyPr>
          <a:lstStyle/>
          <a:p>
            <a:r>
              <a:rPr lang="en-GB" sz="2000" b="1" u="sng" dirty="0">
                <a:solidFill>
                  <a:schemeClr val="bg1"/>
                </a:solidFill>
                <a:latin typeface="Arial" panose="020B0604020202020204" pitchFamily="34" charset="0"/>
                <a:cs typeface="Arial" panose="020B0604020202020204" pitchFamily="34" charset="0"/>
              </a:rPr>
              <a:t>Homework</a:t>
            </a:r>
            <a:endParaRPr lang="en-GB" sz="1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443615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251520" y="1628800"/>
            <a:ext cx="8640960" cy="4248472"/>
          </a:xfrm>
        </p:spPr>
        <p:txBody>
          <a:bodyPr/>
          <a:lstStyle/>
          <a:p>
            <a:r>
              <a:rPr lang="en-GB" u="sng" dirty="0"/>
              <a:t>Additional Home Learning</a:t>
            </a:r>
          </a:p>
          <a:p>
            <a:endParaRPr lang="en-GB" dirty="0"/>
          </a:p>
          <a:p>
            <a:r>
              <a:rPr lang="en-US" dirty="0"/>
              <a:t>On the final Nursery Blog, you will also notice that there is also a section entitled ‘</a:t>
            </a:r>
            <a:r>
              <a:rPr lang="en-US" dirty="0" err="1"/>
              <a:t>Mrs</a:t>
            </a:r>
            <a:r>
              <a:rPr lang="en-US" dirty="0"/>
              <a:t> Bevin and </a:t>
            </a:r>
            <a:r>
              <a:rPr lang="en-US" dirty="0" err="1"/>
              <a:t>Mrs</a:t>
            </a:r>
            <a:r>
              <a:rPr lang="en-US" dirty="0"/>
              <a:t> Molloy’s Virtual Classroom’. Your child will be able to use this image to quickly access the various websites we use by clicking on the various objects.</a:t>
            </a:r>
          </a:p>
          <a:p>
            <a:endParaRPr lang="en-GB" dirty="0"/>
          </a:p>
        </p:txBody>
      </p:sp>
      <p:pic>
        <p:nvPicPr>
          <p:cNvPr id="2" name="Picture 1">
            <a:extLst>
              <a:ext uri="{FF2B5EF4-FFF2-40B4-BE49-F238E27FC236}">
                <a16:creationId xmlns:a16="http://schemas.microsoft.com/office/drawing/2014/main" id="{052563EF-71F0-4438-B10C-B86CA4801D92}"/>
              </a:ext>
            </a:extLst>
          </p:cNvPr>
          <p:cNvPicPr>
            <a:picLocks noChangeAspect="1"/>
          </p:cNvPicPr>
          <p:nvPr/>
        </p:nvPicPr>
        <p:blipFill rotWithShape="1">
          <a:blip r:embed="rId2"/>
          <a:srcRect l="21650" t="26190" r="22438" b="13490"/>
          <a:stretch/>
        </p:blipFill>
        <p:spPr>
          <a:xfrm>
            <a:off x="1475656" y="3645024"/>
            <a:ext cx="5112568" cy="2736304"/>
          </a:xfrm>
          <a:prstGeom prst="rect">
            <a:avLst/>
          </a:prstGeom>
        </p:spPr>
      </p:pic>
    </p:spTree>
    <p:extLst>
      <p:ext uri="{BB962C8B-B14F-4D97-AF65-F5344CB8AC3E}">
        <p14:creationId xmlns:p14="http://schemas.microsoft.com/office/powerpoint/2010/main" val="6268453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251520" y="1484784"/>
            <a:ext cx="8640960" cy="3384525"/>
          </a:xfrm>
        </p:spPr>
        <p:txBody>
          <a:bodyPr/>
          <a:lstStyle/>
          <a:p>
            <a:r>
              <a:rPr lang="en-GB" b="1" u="sng" dirty="0"/>
              <a:t>Things to practise over the Summer holidays with your child -</a:t>
            </a:r>
          </a:p>
          <a:p>
            <a:endParaRPr lang="en-GB" dirty="0"/>
          </a:p>
          <a:p>
            <a:r>
              <a:rPr lang="en-GB" dirty="0"/>
              <a:t>Please ensure that your child is able to do the following:</a:t>
            </a:r>
          </a:p>
          <a:p>
            <a:endParaRPr lang="en-GB" dirty="0"/>
          </a:p>
          <a:p>
            <a:pPr marL="285750" indent="-285750">
              <a:buFont typeface="Arial" panose="020B0604020202020204" pitchFamily="34" charset="0"/>
              <a:buChar char="•"/>
            </a:pPr>
            <a:r>
              <a:rPr lang="en-GB" dirty="0"/>
              <a:t>Take their coat on and off and hang it on their peg;</a:t>
            </a:r>
          </a:p>
          <a:p>
            <a:pPr marL="285750" indent="-285750">
              <a:buFont typeface="Arial" panose="020B0604020202020204" pitchFamily="34" charset="0"/>
              <a:buChar char="•"/>
            </a:pPr>
            <a:r>
              <a:rPr lang="en-GB" dirty="0"/>
              <a:t>Identify their name with the support of a photograph;</a:t>
            </a:r>
          </a:p>
          <a:p>
            <a:pPr marL="285750" indent="-285750">
              <a:buFont typeface="Arial" panose="020B0604020202020204" pitchFamily="34" charset="0"/>
              <a:buChar char="•"/>
            </a:pPr>
            <a:r>
              <a:rPr lang="en-GB" dirty="0"/>
              <a:t>Wash and dry their hands; </a:t>
            </a:r>
          </a:p>
          <a:p>
            <a:pPr marL="285750" indent="-285750">
              <a:buFont typeface="Arial" panose="020B0604020202020204" pitchFamily="34" charset="0"/>
              <a:buChar char="•"/>
            </a:pPr>
            <a:r>
              <a:rPr lang="en-GB" dirty="0"/>
              <a:t>Get on and off the toilet independently; </a:t>
            </a:r>
          </a:p>
          <a:p>
            <a:pPr marL="285750" indent="-285750">
              <a:buFont typeface="Arial" panose="020B0604020202020204" pitchFamily="34" charset="0"/>
              <a:buChar char="•"/>
            </a:pPr>
            <a:r>
              <a:rPr lang="en-GB" dirty="0"/>
              <a:t>Pull their underwear down to their ankles when needing the toilet;</a:t>
            </a:r>
          </a:p>
          <a:p>
            <a:pPr marL="285750" indent="-285750">
              <a:buFont typeface="Arial" panose="020B0604020202020204" pitchFamily="34" charset="0"/>
              <a:buChar char="•"/>
            </a:pPr>
            <a:r>
              <a:rPr lang="en-GB" dirty="0"/>
              <a:t>Wipe their own bottom after using the toilet; </a:t>
            </a:r>
          </a:p>
          <a:p>
            <a:pPr marL="285750" indent="-285750">
              <a:buFont typeface="Arial" panose="020B0604020202020204" pitchFamily="34" charset="0"/>
              <a:buChar char="•"/>
            </a:pPr>
            <a:r>
              <a:rPr lang="en-GB" dirty="0"/>
              <a:t>Open and close a water bottle; </a:t>
            </a:r>
          </a:p>
          <a:p>
            <a:pPr marL="285750" indent="-285750">
              <a:buFont typeface="Arial" panose="020B0604020202020204" pitchFamily="34" charset="0"/>
              <a:buChar char="•"/>
            </a:pPr>
            <a:r>
              <a:rPr lang="en-GB" dirty="0"/>
              <a:t>Open a sandwich out of foil or cling film and take wrappers off a fruit bar / </a:t>
            </a:r>
          </a:p>
          <a:p>
            <a:r>
              <a:rPr lang="en-GB" dirty="0"/>
              <a:t>    cake / biscuit or any other items in their lunchbox;</a:t>
            </a:r>
          </a:p>
          <a:p>
            <a:pPr marL="285750" indent="-285750">
              <a:buFont typeface="Arial" panose="020B0604020202020204" pitchFamily="34" charset="0"/>
              <a:buChar char="•"/>
            </a:pPr>
            <a:r>
              <a:rPr lang="en-GB" dirty="0"/>
              <a:t>Use a knife, fork and spoon when eating their dinner;</a:t>
            </a:r>
          </a:p>
          <a:p>
            <a:endParaRPr lang="en-GB" dirty="0"/>
          </a:p>
        </p:txBody>
      </p:sp>
    </p:spTree>
    <p:extLst>
      <p:ext uri="{BB962C8B-B14F-4D97-AF65-F5344CB8AC3E}">
        <p14:creationId xmlns:p14="http://schemas.microsoft.com/office/powerpoint/2010/main" val="13651690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07D6A6C-1676-4BBA-9880-2708485F1893}"/>
              </a:ext>
            </a:extLst>
          </p:cNvPr>
          <p:cNvSpPr/>
          <p:nvPr/>
        </p:nvSpPr>
        <p:spPr>
          <a:xfrm>
            <a:off x="539552" y="1124744"/>
            <a:ext cx="8280920" cy="6678751"/>
          </a:xfrm>
          <a:prstGeom prst="rect">
            <a:avLst/>
          </a:prstGeom>
        </p:spPr>
        <p:txBody>
          <a:bodyPr wrap="square">
            <a:spAutoFit/>
          </a:bodyPr>
          <a:lstStyle/>
          <a:p>
            <a:pPr algn="just"/>
            <a:r>
              <a:rPr lang="en-GB" b="1" u="sng" dirty="0">
                <a:solidFill>
                  <a:schemeClr val="bg1"/>
                </a:solidFill>
                <a:latin typeface="Arial" panose="020B0604020202020204" pitchFamily="34" charset="0"/>
                <a:cs typeface="Arial" panose="020B0604020202020204" pitchFamily="34" charset="0"/>
              </a:rPr>
              <a:t>Reading</a:t>
            </a:r>
            <a:endParaRPr lang="en-GB" dirty="0">
              <a:solidFill>
                <a:schemeClr val="bg1"/>
              </a:solidFill>
              <a:latin typeface="Arial" panose="020B0604020202020204" pitchFamily="34" charset="0"/>
              <a:cs typeface="Arial" panose="020B0604020202020204" pitchFamily="34" charset="0"/>
            </a:endParaRPr>
          </a:p>
          <a:p>
            <a:pPr algn="just"/>
            <a:endParaRPr lang="en-GB" dirty="0">
              <a:solidFill>
                <a:schemeClr val="bg1"/>
              </a:solidFill>
              <a:latin typeface="Arial" panose="020B0604020202020204" pitchFamily="34" charset="0"/>
              <a:cs typeface="Arial" panose="020B0604020202020204" pitchFamily="34" charset="0"/>
            </a:endParaRPr>
          </a:p>
          <a:p>
            <a:r>
              <a:rPr lang="en-GB" dirty="0">
                <a:solidFill>
                  <a:schemeClr val="bg1"/>
                </a:solidFill>
                <a:latin typeface="Arial" panose="020B0604020202020204" pitchFamily="34" charset="0"/>
                <a:cs typeface="Arial" panose="020B0604020202020204" pitchFamily="34" charset="0"/>
              </a:rPr>
              <a:t>In the Autumn term, all children will a receive a book from our class library to share at home each week, to develop their love for reading. </a:t>
            </a:r>
          </a:p>
          <a:p>
            <a:endParaRPr lang="en-GB" dirty="0">
              <a:solidFill>
                <a:schemeClr val="bg1"/>
              </a:solidFill>
              <a:latin typeface="Arial" panose="020B0604020202020204" pitchFamily="34" charset="0"/>
              <a:cs typeface="Arial" panose="020B0604020202020204" pitchFamily="34" charset="0"/>
            </a:endParaRPr>
          </a:p>
          <a:p>
            <a:r>
              <a:rPr lang="en-GB" dirty="0">
                <a:solidFill>
                  <a:schemeClr val="bg1"/>
                </a:solidFill>
                <a:latin typeface="Arial" panose="020B0604020202020204" pitchFamily="34" charset="0"/>
                <a:cs typeface="Arial" panose="020B0604020202020204" pitchFamily="34" charset="0"/>
              </a:rPr>
              <a:t>In the Summer term the children will receive a discussion reading book, again to share at home.</a:t>
            </a:r>
          </a:p>
          <a:p>
            <a:br>
              <a:rPr lang="en-GB" dirty="0">
                <a:solidFill>
                  <a:schemeClr val="bg1"/>
                </a:solidFill>
                <a:latin typeface="Arial" panose="020B0604020202020204" pitchFamily="34" charset="0"/>
                <a:cs typeface="Arial" panose="020B0604020202020204" pitchFamily="34" charset="0"/>
              </a:rPr>
            </a:br>
            <a:r>
              <a:rPr lang="en-GB" dirty="0">
                <a:solidFill>
                  <a:schemeClr val="bg1"/>
                </a:solidFill>
                <a:latin typeface="Arial" panose="020B0604020202020204" pitchFamily="34" charset="0"/>
                <a:cs typeface="Arial" panose="020B0604020202020204" pitchFamily="34" charset="0"/>
              </a:rPr>
              <a:t>We encourage parents to share with us comments about their child's reading via their child’s reading record book. </a:t>
            </a:r>
          </a:p>
          <a:p>
            <a:endParaRPr lang="en-GB" dirty="0">
              <a:solidFill>
                <a:schemeClr val="bg1"/>
              </a:solidFill>
              <a:latin typeface="Arial" panose="020B0604020202020204" pitchFamily="34" charset="0"/>
              <a:cs typeface="Arial" panose="020B0604020202020204" pitchFamily="34" charset="0"/>
            </a:endParaRPr>
          </a:p>
          <a:p>
            <a:pPr algn="just"/>
            <a:r>
              <a:rPr lang="en-GB" dirty="0">
                <a:solidFill>
                  <a:schemeClr val="bg1"/>
                </a:solidFill>
                <a:latin typeface="Arial" panose="020B0604020202020204" pitchFamily="34" charset="0"/>
                <a:cs typeface="Arial" panose="020B0604020202020204" pitchFamily="34" charset="0"/>
              </a:rPr>
              <a:t>Sharing and reading books with your child is one of the most important activities you can do at home:</a:t>
            </a:r>
          </a:p>
          <a:p>
            <a:pPr marL="285750" indent="-285750" algn="just">
              <a:buFont typeface="Arial" panose="020B0604020202020204" pitchFamily="34" charset="0"/>
              <a:buChar char="•"/>
            </a:pPr>
            <a:r>
              <a:rPr lang="en-GB" dirty="0">
                <a:solidFill>
                  <a:schemeClr val="bg1"/>
                </a:solidFill>
                <a:latin typeface="Arial" panose="020B0604020202020204" pitchFamily="34" charset="0"/>
                <a:cs typeface="Arial" panose="020B0604020202020204" pitchFamily="34" charset="0"/>
              </a:rPr>
              <a:t>An extra 10 minutes, five times per week equals 1800 minutes of reading throughout the school year.</a:t>
            </a:r>
          </a:p>
          <a:p>
            <a:pPr marL="285750" indent="-285750" algn="just">
              <a:buFont typeface="Arial" panose="020B0604020202020204" pitchFamily="34" charset="0"/>
              <a:buChar char="•"/>
            </a:pPr>
            <a:r>
              <a:rPr lang="en-GB" dirty="0">
                <a:solidFill>
                  <a:schemeClr val="bg1"/>
                </a:solidFill>
                <a:latin typeface="Arial" panose="020B0604020202020204" pitchFamily="34" charset="0"/>
                <a:cs typeface="Arial" panose="020B0604020202020204" pitchFamily="34" charset="0"/>
              </a:rPr>
              <a:t>20 minutes of reading per day exposes readers to 1.8 million words per year.</a:t>
            </a:r>
          </a:p>
          <a:p>
            <a:pPr algn="just"/>
            <a:endParaRPr lang="en-GB" dirty="0">
              <a:solidFill>
                <a:schemeClr val="bg1"/>
              </a:solidFill>
              <a:latin typeface="Arial" panose="020B0604020202020204" pitchFamily="34" charset="0"/>
              <a:cs typeface="Arial" panose="020B0604020202020204" pitchFamily="34" charset="0"/>
            </a:endParaRPr>
          </a:p>
          <a:p>
            <a:pPr algn="just"/>
            <a:r>
              <a:rPr lang="en-GB" dirty="0">
                <a:solidFill>
                  <a:schemeClr val="bg1"/>
                </a:solidFill>
                <a:latin typeface="Arial" panose="020B0604020202020204" pitchFamily="34" charset="0"/>
                <a:cs typeface="Arial" panose="020B0604020202020204" pitchFamily="34" charset="0"/>
              </a:rPr>
              <a:t>On the ‘</a:t>
            </a:r>
            <a:r>
              <a:rPr lang="en-GB" dirty="0">
                <a:solidFill>
                  <a:srgbClr val="00B050"/>
                </a:solidFill>
                <a:latin typeface="Arial" panose="020B0604020202020204" pitchFamily="34" charset="0"/>
                <a:cs typeface="Arial" panose="020B0604020202020204" pitchFamily="34" charset="0"/>
                <a:hlinkClick r:id="rId2"/>
              </a:rPr>
              <a:t>Learning at Home</a:t>
            </a:r>
            <a:r>
              <a:rPr lang="en-GB" dirty="0">
                <a:solidFill>
                  <a:schemeClr val="bg1"/>
                </a:solidFill>
                <a:latin typeface="Arial" panose="020B0604020202020204" pitchFamily="34" charset="0"/>
                <a:cs typeface="Arial" panose="020B0604020202020204" pitchFamily="34" charset="0"/>
              </a:rPr>
              <a:t>’ section of the school website, a recommended </a:t>
            </a:r>
          </a:p>
          <a:p>
            <a:pPr algn="just"/>
            <a:r>
              <a:rPr lang="en-GB" dirty="0">
                <a:solidFill>
                  <a:schemeClr val="bg1"/>
                </a:solidFill>
                <a:latin typeface="Arial" panose="020B0604020202020204" pitchFamily="34" charset="0"/>
                <a:cs typeface="Arial" panose="020B0604020202020204" pitchFamily="34" charset="0"/>
              </a:rPr>
              <a:t>Reading  list titled ‘</a:t>
            </a:r>
            <a:r>
              <a:rPr lang="en-GB" dirty="0">
                <a:solidFill>
                  <a:srgbClr val="FD29FF"/>
                </a:solidFill>
                <a:latin typeface="Arial" panose="020B0604020202020204" pitchFamily="34" charset="0"/>
                <a:cs typeface="Arial" panose="020B0604020202020204" pitchFamily="34" charset="0"/>
                <a:hlinkClick r:id="rId3"/>
              </a:rPr>
              <a:t>Recommended reading list for 3</a:t>
            </a:r>
            <a:r>
              <a:rPr lang="en-GB" dirty="0">
                <a:solidFill>
                  <a:srgbClr val="FD29FF"/>
                </a:solidFill>
                <a:latin typeface="Arial" panose="020B0604020202020204" pitchFamily="34" charset="0"/>
                <a:cs typeface="Arial" panose="020B0604020202020204" pitchFamily="34" charset="0"/>
              </a:rPr>
              <a:t>-</a:t>
            </a:r>
            <a:r>
              <a:rPr lang="en-GB" dirty="0">
                <a:solidFill>
                  <a:srgbClr val="FD29FF"/>
                </a:solidFill>
                <a:latin typeface="Arial" panose="020B0604020202020204" pitchFamily="34" charset="0"/>
                <a:cs typeface="Arial" panose="020B0604020202020204" pitchFamily="34" charset="0"/>
                <a:hlinkClick r:id="rId3"/>
              </a:rPr>
              <a:t>year-olds</a:t>
            </a:r>
            <a:r>
              <a:rPr lang="en-GB" dirty="0">
                <a:solidFill>
                  <a:schemeClr val="bg1"/>
                </a:solidFill>
                <a:latin typeface="Arial" panose="020B0604020202020204" pitchFamily="34" charset="0"/>
                <a:cs typeface="Arial" panose="020B0604020202020204" pitchFamily="34" charset="0"/>
              </a:rPr>
              <a:t>’ is provided. </a:t>
            </a:r>
          </a:p>
          <a:p>
            <a:pPr algn="just"/>
            <a:endParaRPr lang="en-GB" dirty="0">
              <a:solidFill>
                <a:schemeClr val="bg1"/>
              </a:solidFill>
              <a:latin typeface="Arial" panose="020B0604020202020204" pitchFamily="34" charset="0"/>
              <a:cs typeface="Arial" panose="020B0604020202020204" pitchFamily="34" charset="0"/>
            </a:endParaRPr>
          </a:p>
          <a:p>
            <a:pPr algn="just"/>
            <a:r>
              <a:rPr lang="en-GB" dirty="0">
                <a:solidFill>
                  <a:schemeClr val="bg1"/>
                </a:solidFill>
                <a:latin typeface="Arial" panose="020B0604020202020204" pitchFamily="34" charset="0"/>
                <a:cs typeface="Arial" panose="020B0604020202020204" pitchFamily="34" charset="0"/>
              </a:rPr>
              <a:t> </a:t>
            </a:r>
          </a:p>
          <a:p>
            <a:pPr algn="just"/>
            <a:endParaRPr lang="en-GB" dirty="0">
              <a:solidFill>
                <a:schemeClr val="bg1"/>
              </a:solidFill>
              <a:latin typeface="Arial" panose="020B0604020202020204" pitchFamily="34" charset="0"/>
              <a:cs typeface="Arial" panose="020B0604020202020204" pitchFamily="34" charset="0"/>
            </a:endParaRPr>
          </a:p>
          <a:p>
            <a:pPr algn="just"/>
            <a:r>
              <a:rPr lang="en-GB" dirty="0">
                <a:solidFill>
                  <a:schemeClr val="bg1"/>
                </a:solidFill>
                <a:latin typeface="Arial" panose="020B0604020202020204" pitchFamily="34" charset="0"/>
                <a:cs typeface="Arial" panose="020B0604020202020204" pitchFamily="34" charset="0"/>
              </a:rPr>
              <a:t> </a:t>
            </a:r>
          </a:p>
          <a:p>
            <a:pPr algn="just"/>
            <a:endParaRPr lang="en-GB" sz="1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646984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51520" y="1340768"/>
            <a:ext cx="5315400" cy="431800"/>
          </a:xfrm>
        </p:spPr>
        <p:txBody>
          <a:bodyPr/>
          <a:lstStyle/>
          <a:p>
            <a:r>
              <a:rPr lang="en-GB" sz="2000" u="sng" dirty="0"/>
              <a:t>Behaviour and Anti Bullying Posters</a:t>
            </a:r>
          </a:p>
        </p:txBody>
      </p:sp>
      <p:sp>
        <p:nvSpPr>
          <p:cNvPr id="3" name="Text Placeholder 2"/>
          <p:cNvSpPr>
            <a:spLocks noGrp="1"/>
          </p:cNvSpPr>
          <p:nvPr>
            <p:ph type="body" sz="quarter" idx="11"/>
          </p:nvPr>
        </p:nvSpPr>
        <p:spPr>
          <a:xfrm>
            <a:off x="251520" y="1772568"/>
            <a:ext cx="8640960" cy="3384525"/>
          </a:xfrm>
        </p:spPr>
        <p:txBody>
          <a:bodyPr/>
          <a:lstStyle/>
          <a:p>
            <a:r>
              <a:rPr lang="en-GB" dirty="0"/>
              <a:t>These posters have been created by the pupils for the pupils.  These posters are in line with the school’s values and are displayed and referred to throughout the school. </a:t>
            </a:r>
          </a:p>
        </p:txBody>
      </p:sp>
      <p:pic>
        <p:nvPicPr>
          <p:cNvPr id="5" name="Picture 4"/>
          <p:cNvPicPr>
            <a:picLocks noChangeAspect="1"/>
          </p:cNvPicPr>
          <p:nvPr/>
        </p:nvPicPr>
        <p:blipFill>
          <a:blip r:embed="rId2"/>
          <a:stretch>
            <a:fillRect/>
          </a:stretch>
        </p:blipFill>
        <p:spPr>
          <a:xfrm>
            <a:off x="4039849" y="2782865"/>
            <a:ext cx="2711068" cy="3851032"/>
          </a:xfrm>
          <a:prstGeom prst="rect">
            <a:avLst/>
          </a:prstGeom>
          <a:ln w="22225">
            <a:solidFill>
              <a:srgbClr val="00B0F0"/>
            </a:solidFill>
          </a:ln>
        </p:spPr>
      </p:pic>
      <p:pic>
        <p:nvPicPr>
          <p:cNvPr id="4" name="Picture 3"/>
          <p:cNvPicPr>
            <a:picLocks noChangeAspect="1"/>
          </p:cNvPicPr>
          <p:nvPr/>
        </p:nvPicPr>
        <p:blipFill>
          <a:blip r:embed="rId3"/>
          <a:stretch>
            <a:fillRect/>
          </a:stretch>
        </p:blipFill>
        <p:spPr>
          <a:xfrm>
            <a:off x="780810" y="2780927"/>
            <a:ext cx="2711069" cy="3834641"/>
          </a:xfrm>
          <a:prstGeom prst="rect">
            <a:avLst/>
          </a:prstGeom>
          <a:ln w="25400">
            <a:solidFill>
              <a:srgbClr val="AC25FF"/>
            </a:solidFill>
          </a:ln>
        </p:spPr>
      </p:pic>
    </p:spTree>
    <p:extLst>
      <p:ext uri="{BB962C8B-B14F-4D97-AF65-F5344CB8AC3E}">
        <p14:creationId xmlns:p14="http://schemas.microsoft.com/office/powerpoint/2010/main" val="350018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923928" y="1829090"/>
            <a:ext cx="3312368" cy="4670858"/>
          </a:xfrm>
          <a:prstGeom prst="rect">
            <a:avLst/>
          </a:prstGeom>
          <a:ln w="19050">
            <a:solidFill>
              <a:srgbClr val="00B050"/>
            </a:solidFill>
          </a:ln>
        </p:spPr>
      </p:pic>
      <p:pic>
        <p:nvPicPr>
          <p:cNvPr id="5" name="Picture 4"/>
          <p:cNvPicPr>
            <a:picLocks noChangeAspect="1"/>
          </p:cNvPicPr>
          <p:nvPr/>
        </p:nvPicPr>
        <p:blipFill>
          <a:blip r:embed="rId3"/>
          <a:stretch>
            <a:fillRect/>
          </a:stretch>
        </p:blipFill>
        <p:spPr>
          <a:xfrm>
            <a:off x="323528" y="1829090"/>
            <a:ext cx="3282641" cy="4650408"/>
          </a:xfrm>
          <a:prstGeom prst="rect">
            <a:avLst/>
          </a:prstGeom>
          <a:ln w="19050">
            <a:solidFill>
              <a:srgbClr val="FFFF00"/>
            </a:solidFill>
          </a:ln>
        </p:spPr>
      </p:pic>
    </p:spTree>
    <p:extLst>
      <p:ext uri="{BB962C8B-B14F-4D97-AF65-F5344CB8AC3E}">
        <p14:creationId xmlns:p14="http://schemas.microsoft.com/office/powerpoint/2010/main" val="17691857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251520" y="1304764"/>
            <a:ext cx="8640960" cy="4248472"/>
          </a:xfrm>
        </p:spPr>
        <p:txBody>
          <a:bodyPr/>
          <a:lstStyle/>
          <a:p>
            <a:r>
              <a:rPr lang="en-GB" b="1" u="sng" dirty="0"/>
              <a:t>Contacting the Class Teacher</a:t>
            </a:r>
          </a:p>
          <a:p>
            <a:endParaRPr lang="en-GB" dirty="0"/>
          </a:p>
          <a:p>
            <a:r>
              <a:rPr lang="en-GB" dirty="0"/>
              <a:t>During the school year, you may need to contact the class teachers.</a:t>
            </a:r>
          </a:p>
          <a:p>
            <a:r>
              <a:rPr lang="en-GB" dirty="0"/>
              <a:t>You can do this by:</a:t>
            </a:r>
          </a:p>
          <a:p>
            <a:r>
              <a:rPr lang="en-GB" dirty="0"/>
              <a:t>-   Email </a:t>
            </a:r>
            <a:r>
              <a:rPr lang="en-GB" dirty="0" err="1"/>
              <a:t>nursery@tsp.sefton.school</a:t>
            </a:r>
            <a:r>
              <a:rPr lang="en-GB" dirty="0"/>
              <a:t>;</a:t>
            </a:r>
          </a:p>
          <a:p>
            <a:pPr marL="285750" indent="-285750">
              <a:buFontTx/>
              <a:buChar char="-"/>
            </a:pPr>
            <a:r>
              <a:rPr lang="en-GB" dirty="0"/>
              <a:t>Telephone call;</a:t>
            </a:r>
          </a:p>
          <a:p>
            <a:pPr marL="285750" indent="-285750">
              <a:buFontTx/>
              <a:buChar char="-"/>
            </a:pPr>
            <a:r>
              <a:rPr lang="en-GB" dirty="0"/>
              <a:t>Pre-arranged appointment only.</a:t>
            </a:r>
          </a:p>
          <a:p>
            <a:endParaRPr lang="en-GB" dirty="0"/>
          </a:p>
          <a:p>
            <a:pPr algn="just"/>
            <a:r>
              <a:rPr lang="en-GB" dirty="0"/>
              <a:t>Please kindly note, the teacher will check the class inbox each school morning at 8.30 am. A member of staff will endeavour to respond within 48 hours.</a:t>
            </a:r>
          </a:p>
          <a:p>
            <a:pPr algn="just"/>
            <a:endParaRPr lang="en-GB" dirty="0"/>
          </a:p>
          <a:p>
            <a:pPr algn="just"/>
            <a:r>
              <a:rPr lang="en-GB" dirty="0"/>
              <a:t>If there is a matter of urgency, please contact the school office as normal. </a:t>
            </a:r>
          </a:p>
          <a:p>
            <a:pPr algn="just"/>
            <a:endParaRPr lang="en-GB" dirty="0"/>
          </a:p>
          <a:p>
            <a:pPr algn="just"/>
            <a:r>
              <a:rPr lang="en-GB" dirty="0"/>
              <a:t>Class teachers are available to meet with parents </a:t>
            </a:r>
            <a:r>
              <a:rPr lang="en-GB" i="1" dirty="0"/>
              <a:t>by appointment only </a:t>
            </a:r>
          </a:p>
          <a:p>
            <a:pPr algn="just"/>
            <a:r>
              <a:rPr lang="en-GB" dirty="0"/>
              <a:t>between the hours of 8.15 am and 4.30 pm at a mutually convenient</a:t>
            </a:r>
          </a:p>
          <a:p>
            <a:pPr algn="just"/>
            <a:r>
              <a:rPr lang="en-GB" dirty="0"/>
              <a:t>and agreed time.  The School Communication Policy can be found </a:t>
            </a:r>
            <a:r>
              <a:rPr lang="en-GB" dirty="0">
                <a:solidFill>
                  <a:srgbClr val="AC25FF"/>
                </a:solidFill>
                <a:hlinkClick r:id="rId2">
                  <a:extLst>
                    <a:ext uri="{A12FA001-AC4F-418D-AE19-62706E023703}">
                      <ahyp:hlinkClr xmlns:ahyp="http://schemas.microsoft.com/office/drawing/2018/hyperlinkcolor" val="tx"/>
                    </a:ext>
                  </a:extLst>
                </a:hlinkClick>
              </a:rPr>
              <a:t>here</a:t>
            </a:r>
            <a:r>
              <a:rPr lang="en-GB" dirty="0"/>
              <a:t>.</a:t>
            </a:r>
          </a:p>
        </p:txBody>
      </p:sp>
    </p:spTree>
    <p:extLst>
      <p:ext uri="{BB962C8B-B14F-4D97-AF65-F5344CB8AC3E}">
        <p14:creationId xmlns:p14="http://schemas.microsoft.com/office/powerpoint/2010/main" val="29551862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a:t>  </a:t>
            </a:r>
          </a:p>
        </p:txBody>
      </p:sp>
      <p:sp>
        <p:nvSpPr>
          <p:cNvPr id="6" name="Text Placeholder 2">
            <a:extLst>
              <a:ext uri="{FF2B5EF4-FFF2-40B4-BE49-F238E27FC236}">
                <a16:creationId xmlns:a16="http://schemas.microsoft.com/office/drawing/2014/main" id="{30BA7559-BD28-4BFD-B70F-7A4D1C1D3F33}"/>
              </a:ext>
            </a:extLst>
          </p:cNvPr>
          <p:cNvSpPr txBox="1">
            <a:spLocks/>
          </p:cNvSpPr>
          <p:nvPr/>
        </p:nvSpPr>
        <p:spPr>
          <a:xfrm>
            <a:off x="107504" y="2060848"/>
            <a:ext cx="8640960" cy="3384525"/>
          </a:xfrm>
          <a:prstGeom prst="rect">
            <a:avLst/>
          </a:prstGeom>
        </p:spPr>
        <p:txBody>
          <a:bodyPr/>
          <a:lstStyle>
            <a:lvl1pPr marL="0" indent="0" algn="l" defTabSz="914400" rtl="0" eaLnBrk="1" latinLnBrk="0" hangingPunct="1">
              <a:spcBef>
                <a:spcPct val="20000"/>
              </a:spcBef>
              <a:buFont typeface="Arial" pitchFamily="34" charset="0"/>
              <a:buNone/>
              <a:defRPr sz="1800" kern="1200" baseline="0">
                <a:solidFill>
                  <a:schemeClr val="bg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Belfast-Regular" pitchFamily="2"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Belfast-Regular" pitchFamily="2"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Belfast-Regular" pitchFamily="2"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Belfast-Regular"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en-GB" sz="2000" b="1" u="sng" dirty="0"/>
              <a:t>A Successful Start</a:t>
            </a:r>
          </a:p>
          <a:p>
            <a:pPr algn="just"/>
            <a:endParaRPr lang="en-GB" sz="2400" dirty="0"/>
          </a:p>
          <a:p>
            <a:pPr algn="just"/>
            <a:r>
              <a:rPr lang="en-GB" dirty="0"/>
              <a:t>To help you to support your child in having a smooth transition into Nursery in September, we feel that the following information will assist you.</a:t>
            </a:r>
          </a:p>
          <a:p>
            <a:pPr algn="just"/>
            <a:endParaRPr lang="en-GB" dirty="0"/>
          </a:p>
          <a:p>
            <a:pPr algn="just"/>
            <a:r>
              <a:rPr lang="en-GB" dirty="0"/>
              <a:t>Please also note that a wealth of information, such as </a:t>
            </a:r>
            <a:r>
              <a:rPr lang="en-GB" u="sng" dirty="0">
                <a:solidFill>
                  <a:srgbClr val="FFFF00"/>
                </a:solidFill>
                <a:hlinkClick r:id="rId2">
                  <a:extLst>
                    <a:ext uri="{A12FA001-AC4F-418D-AE19-62706E023703}">
                      <ahyp:hlinkClr xmlns:ahyp="http://schemas.microsoft.com/office/drawing/2018/hyperlinkcolor" val="tx"/>
                    </a:ext>
                  </a:extLst>
                </a:hlinkClick>
              </a:rPr>
              <a:t>school policies</a:t>
            </a:r>
            <a:r>
              <a:rPr lang="en-GB" dirty="0"/>
              <a:t>, can be found on the </a:t>
            </a:r>
            <a:r>
              <a:rPr lang="en-GB" u="sng" dirty="0">
                <a:solidFill>
                  <a:srgbClr val="FD29FF"/>
                </a:solidFill>
                <a:hlinkClick r:id="rId3">
                  <a:extLst>
                    <a:ext uri="{A12FA001-AC4F-418D-AE19-62706E023703}">
                      <ahyp:hlinkClr xmlns:ahyp="http://schemas.microsoft.com/office/drawing/2018/hyperlinkcolor" val="tx"/>
                    </a:ext>
                  </a:extLst>
                </a:hlinkClick>
              </a:rPr>
              <a:t>school’s website</a:t>
            </a:r>
            <a:r>
              <a:rPr lang="en-GB" dirty="0"/>
              <a:t>. </a:t>
            </a:r>
          </a:p>
        </p:txBody>
      </p:sp>
    </p:spTree>
    <p:extLst>
      <p:ext uri="{BB962C8B-B14F-4D97-AF65-F5344CB8AC3E}">
        <p14:creationId xmlns:p14="http://schemas.microsoft.com/office/powerpoint/2010/main" val="9159066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107504" y="1700808"/>
            <a:ext cx="8640960" cy="4752528"/>
          </a:xfrm>
        </p:spPr>
        <p:txBody>
          <a:bodyPr/>
          <a:lstStyle/>
          <a:p>
            <a:r>
              <a:rPr lang="en-GB" sz="2000" b="1" u="sng" dirty="0"/>
              <a:t>Contacting the SENDCo</a:t>
            </a:r>
          </a:p>
          <a:p>
            <a:endParaRPr lang="en-GB" dirty="0"/>
          </a:p>
          <a:p>
            <a:pPr>
              <a:lnSpc>
                <a:spcPct val="150000"/>
              </a:lnSpc>
            </a:pPr>
            <a:r>
              <a:rPr lang="en-GB" dirty="0"/>
              <a:t>If you would like to contact Mrs Molloy with a SEN related query or concern, you can contact her on the SENDCo account: </a:t>
            </a:r>
            <a:r>
              <a:rPr lang="en-GB" dirty="0" err="1">
                <a:hlinkClick r:id="rId2"/>
              </a:rPr>
              <a:t>SENDCO@tsp.sefton.school</a:t>
            </a:r>
            <a:endParaRPr lang="en-GB" dirty="0"/>
          </a:p>
          <a:p>
            <a:pPr>
              <a:lnSpc>
                <a:spcPct val="150000"/>
              </a:lnSpc>
            </a:pPr>
            <a:endParaRPr lang="en-GB" dirty="0"/>
          </a:p>
          <a:p>
            <a:pPr>
              <a:lnSpc>
                <a:spcPct val="150000"/>
              </a:lnSpc>
            </a:pPr>
            <a:r>
              <a:rPr lang="en-GB" b="1" u="sng" dirty="0"/>
              <a:t>Contacting the School Office</a:t>
            </a:r>
          </a:p>
          <a:p>
            <a:pPr>
              <a:lnSpc>
                <a:spcPct val="150000"/>
              </a:lnSpc>
            </a:pPr>
            <a:endParaRPr lang="en-GB" sz="1000" b="1" u="sng" dirty="0"/>
          </a:p>
          <a:p>
            <a:r>
              <a:rPr lang="en-GB" dirty="0"/>
              <a:t>During the school year you may need to contact the school office. </a:t>
            </a:r>
          </a:p>
          <a:p>
            <a:endParaRPr lang="en-GB" sz="1050" dirty="0"/>
          </a:p>
          <a:p>
            <a:r>
              <a:rPr lang="en-GB" dirty="0"/>
              <a:t>You can do this by:</a:t>
            </a:r>
          </a:p>
          <a:p>
            <a:endParaRPr lang="en-GB" sz="700" dirty="0"/>
          </a:p>
          <a:p>
            <a:r>
              <a:rPr lang="en-GB" dirty="0"/>
              <a:t>-   Email - </a:t>
            </a:r>
            <a:r>
              <a:rPr lang="en-GB" b="1" dirty="0" err="1"/>
              <a:t>admin@tsp.sefton.school</a:t>
            </a:r>
            <a:endParaRPr lang="en-GB" dirty="0"/>
          </a:p>
          <a:p>
            <a:pPr marL="285750" indent="-285750">
              <a:buFontTx/>
              <a:buChar char="-"/>
            </a:pPr>
            <a:endParaRPr lang="en-GB" sz="1000" dirty="0"/>
          </a:p>
          <a:p>
            <a:pPr marL="285750" indent="-285750">
              <a:buFontTx/>
              <a:buChar char="-"/>
            </a:pPr>
            <a:r>
              <a:rPr lang="en-GB" dirty="0"/>
              <a:t>Telephone – </a:t>
            </a:r>
            <a:r>
              <a:rPr lang="en-GB" b="1" dirty="0"/>
              <a:t>01704 876391</a:t>
            </a:r>
            <a:r>
              <a:rPr lang="en-GB" dirty="0"/>
              <a:t> </a:t>
            </a:r>
          </a:p>
          <a:p>
            <a:pPr>
              <a:lnSpc>
                <a:spcPct val="150000"/>
              </a:lnSpc>
            </a:pPr>
            <a:endParaRPr lang="en-GB" dirty="0"/>
          </a:p>
          <a:p>
            <a:endParaRPr lang="en-GB" dirty="0"/>
          </a:p>
        </p:txBody>
      </p:sp>
    </p:spTree>
    <p:extLst>
      <p:ext uri="{BB962C8B-B14F-4D97-AF65-F5344CB8AC3E}">
        <p14:creationId xmlns:p14="http://schemas.microsoft.com/office/powerpoint/2010/main" val="21635776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251520" y="1628800"/>
            <a:ext cx="8640960" cy="4032448"/>
          </a:xfrm>
        </p:spPr>
        <p:txBody>
          <a:bodyPr/>
          <a:lstStyle/>
          <a:p>
            <a:r>
              <a:rPr lang="en-GB" sz="2000" b="1" u="sng" dirty="0"/>
              <a:t>Safeguarding</a:t>
            </a:r>
          </a:p>
          <a:p>
            <a:endParaRPr lang="en-GB" sz="1000" dirty="0"/>
          </a:p>
          <a:p>
            <a:pPr>
              <a:lnSpc>
                <a:spcPct val="150000"/>
              </a:lnSpc>
            </a:pPr>
            <a:r>
              <a:rPr lang="en-GB" dirty="0"/>
              <a:t>If you have a safeguarding concern, you can contact Mrs Pringle or a member of the Safeguarding Team: Mrs Martin (Deputy HT) or Mrs S Bevin and Mrs J Molloy (Early Year Leads/Senior Teachers). </a:t>
            </a:r>
          </a:p>
          <a:p>
            <a:pPr>
              <a:lnSpc>
                <a:spcPct val="150000"/>
              </a:lnSpc>
            </a:pPr>
            <a:endParaRPr lang="en-GB" dirty="0"/>
          </a:p>
          <a:p>
            <a:pPr>
              <a:lnSpc>
                <a:spcPct val="150000"/>
              </a:lnSpc>
            </a:pPr>
            <a:r>
              <a:rPr lang="en-GB" dirty="0"/>
              <a:t>Alternatively you can make a direct referral to Sefton Council by calling 0345 1400845 (8am - 6pm)  or by contacting the emergency duty team on 0151 934 355 for urgent advice outside of office hours.  Further information can be found </a:t>
            </a:r>
            <a:r>
              <a:rPr lang="en-GB" dirty="0">
                <a:hlinkClick r:id="rId2"/>
              </a:rPr>
              <a:t>here</a:t>
            </a:r>
            <a:r>
              <a:rPr lang="en-GB" dirty="0"/>
              <a:t> on the school website.</a:t>
            </a:r>
          </a:p>
          <a:p>
            <a:endParaRPr lang="en-GB" dirty="0"/>
          </a:p>
        </p:txBody>
      </p:sp>
    </p:spTree>
    <p:extLst>
      <p:ext uri="{BB962C8B-B14F-4D97-AF65-F5344CB8AC3E}">
        <p14:creationId xmlns:p14="http://schemas.microsoft.com/office/powerpoint/2010/main" val="8201342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CDB71FF-EE28-4968-AE24-F60E6FAF72AF}"/>
              </a:ext>
            </a:extLst>
          </p:cNvPr>
          <p:cNvSpPr>
            <a:spLocks noGrp="1"/>
          </p:cNvSpPr>
          <p:nvPr>
            <p:ph type="body" sz="quarter" idx="11"/>
          </p:nvPr>
        </p:nvSpPr>
        <p:spPr>
          <a:xfrm>
            <a:off x="251520" y="1340768"/>
            <a:ext cx="8640960" cy="3384525"/>
          </a:xfrm>
        </p:spPr>
        <p:txBody>
          <a:bodyPr/>
          <a:lstStyle/>
          <a:p>
            <a:r>
              <a:rPr lang="en-GB" sz="2000" b="1" u="sng" dirty="0"/>
              <a:t>Home School Agreement </a:t>
            </a:r>
          </a:p>
          <a:p>
            <a:endParaRPr lang="en-GB" sz="1000" dirty="0"/>
          </a:p>
          <a:p>
            <a:pPr>
              <a:lnSpc>
                <a:spcPct val="150000"/>
              </a:lnSpc>
            </a:pPr>
            <a:r>
              <a:rPr lang="en-GB" dirty="0"/>
              <a:t>The </a:t>
            </a:r>
            <a:r>
              <a:rPr lang="en-GB" dirty="0">
                <a:hlinkClick r:id="rId2"/>
              </a:rPr>
              <a:t>Home School Agreement </a:t>
            </a:r>
            <a:r>
              <a:rPr lang="en-GB" dirty="0"/>
              <a:t> for September 2023 can be found </a:t>
            </a:r>
            <a:r>
              <a:rPr lang="en-GB" dirty="0">
                <a:hlinkClick r:id="rId2"/>
              </a:rPr>
              <a:t>here</a:t>
            </a:r>
            <a:r>
              <a:rPr lang="en-GB" dirty="0"/>
              <a:t>, which explains:</a:t>
            </a:r>
          </a:p>
          <a:p>
            <a:pPr marL="285750" indent="-285750">
              <a:lnSpc>
                <a:spcPct val="150000"/>
              </a:lnSpc>
              <a:buFont typeface="Arial" panose="020B0604020202020204" pitchFamily="34" charset="0"/>
              <a:buChar char="•"/>
            </a:pPr>
            <a:r>
              <a:rPr lang="en-GB" dirty="0"/>
              <a:t>the school’s aims;</a:t>
            </a:r>
          </a:p>
          <a:p>
            <a:pPr marL="285750" indent="-285750">
              <a:lnSpc>
                <a:spcPct val="150000"/>
              </a:lnSpc>
              <a:buFont typeface="Arial" panose="020B0604020202020204" pitchFamily="34" charset="0"/>
              <a:buChar char="•"/>
            </a:pPr>
            <a:r>
              <a:rPr lang="en-GB" dirty="0"/>
              <a:t>the school’s responsibilities towards its pupils;</a:t>
            </a:r>
          </a:p>
          <a:p>
            <a:pPr marL="285750" indent="-285750">
              <a:lnSpc>
                <a:spcPct val="150000"/>
              </a:lnSpc>
              <a:buFont typeface="Arial" panose="020B0604020202020204" pitchFamily="34" charset="0"/>
              <a:buChar char="•"/>
            </a:pPr>
            <a:r>
              <a:rPr lang="en-GB" dirty="0"/>
              <a:t>the responsibility of each pupil’s parents; </a:t>
            </a:r>
          </a:p>
          <a:p>
            <a:pPr marL="285750" indent="-285750">
              <a:lnSpc>
                <a:spcPct val="150000"/>
              </a:lnSpc>
              <a:buFont typeface="Arial" panose="020B0604020202020204" pitchFamily="34" charset="0"/>
              <a:buChar char="•"/>
            </a:pPr>
            <a:r>
              <a:rPr lang="en-GB" dirty="0"/>
              <a:t>what the school expects of its pupils. </a:t>
            </a:r>
          </a:p>
          <a:p>
            <a:pPr>
              <a:lnSpc>
                <a:spcPct val="150000"/>
              </a:lnSpc>
            </a:pPr>
            <a:endParaRPr lang="en-GB" sz="400" dirty="0"/>
          </a:p>
          <a:p>
            <a:pPr>
              <a:lnSpc>
                <a:spcPct val="150000"/>
              </a:lnSpc>
            </a:pPr>
            <a:endParaRPr lang="en-GB" sz="1000" dirty="0"/>
          </a:p>
          <a:p>
            <a:r>
              <a:rPr lang="en-GB" dirty="0"/>
              <a:t>This simple agreement between the school, parent and pupil outlines effective ways in which we can agree to work together to foster and maintain respectful and proactive relationships as your child moves through school.</a:t>
            </a:r>
          </a:p>
          <a:p>
            <a:endParaRPr lang="en-GB" dirty="0"/>
          </a:p>
        </p:txBody>
      </p:sp>
    </p:spTree>
    <p:extLst>
      <p:ext uri="{BB962C8B-B14F-4D97-AF65-F5344CB8AC3E}">
        <p14:creationId xmlns:p14="http://schemas.microsoft.com/office/powerpoint/2010/main" val="32074927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pPr algn="just"/>
            <a:endParaRPr lang="en-GB" sz="2400" dirty="0"/>
          </a:p>
          <a:p>
            <a:pPr algn="just"/>
            <a:r>
              <a:rPr lang="en-GB" sz="2000" b="1" u="sng" dirty="0"/>
              <a:t>Weekly Updates</a:t>
            </a:r>
          </a:p>
          <a:p>
            <a:pPr algn="just"/>
            <a:endParaRPr lang="en-GB" dirty="0"/>
          </a:p>
          <a:p>
            <a:pPr algn="just"/>
            <a:r>
              <a:rPr lang="en-GB" dirty="0"/>
              <a:t>Every Friday, class teachers update their </a:t>
            </a:r>
            <a:r>
              <a:rPr lang="en-GB" dirty="0">
                <a:solidFill>
                  <a:srgbClr val="FFFF00"/>
                </a:solidFill>
                <a:hlinkClick r:id="rId2"/>
              </a:rPr>
              <a:t>class blog</a:t>
            </a:r>
            <a:r>
              <a:rPr lang="en-GB" dirty="0">
                <a:solidFill>
                  <a:srgbClr val="FFFF00"/>
                </a:solidFill>
              </a:rPr>
              <a:t> </a:t>
            </a:r>
            <a:r>
              <a:rPr lang="en-GB" dirty="0"/>
              <a:t>with highlights from the learning week.  Reminders of important dates are also included.</a:t>
            </a:r>
          </a:p>
          <a:p>
            <a:pPr algn="just"/>
            <a:endParaRPr lang="en-GB" sz="500" dirty="0">
              <a:hlinkClick r:id="rId3"/>
            </a:endParaRPr>
          </a:p>
          <a:p>
            <a:pPr algn="just"/>
            <a:endParaRPr lang="en-GB" sz="2400" dirty="0"/>
          </a:p>
          <a:p>
            <a:pPr algn="just"/>
            <a:r>
              <a:rPr lang="en-GB" dirty="0"/>
              <a:t>We also use Twitter to celebrate learning. Please follow your child’s class for updates:</a:t>
            </a:r>
          </a:p>
          <a:p>
            <a:pPr algn="just"/>
            <a:endParaRPr lang="en-GB" sz="600" b="1" dirty="0">
              <a:solidFill>
                <a:srgbClr val="00B0F0"/>
              </a:solidFill>
            </a:endParaRPr>
          </a:p>
          <a:p>
            <a:pPr algn="just"/>
            <a:r>
              <a:rPr lang="en-GB" sz="2000" b="1" i="1" dirty="0">
                <a:solidFill>
                  <a:srgbClr val="00B050"/>
                </a:solidFill>
                <a:hlinkClick r:id="rId4"/>
              </a:rPr>
              <a:t>@</a:t>
            </a:r>
            <a:r>
              <a:rPr lang="en-GB" sz="2000" b="1" i="1" dirty="0" err="1">
                <a:solidFill>
                  <a:srgbClr val="00B050"/>
                </a:solidFill>
                <a:hlinkClick r:id="rId4"/>
              </a:rPr>
              <a:t>NurseryTSP</a:t>
            </a:r>
            <a:endParaRPr lang="en-GB" sz="1600" b="1" i="1" dirty="0">
              <a:solidFill>
                <a:srgbClr val="00B050"/>
              </a:solidFill>
            </a:endParaRPr>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23364859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251520" y="1628800"/>
            <a:ext cx="8784976" cy="4320480"/>
          </a:xfrm>
        </p:spPr>
        <p:txBody>
          <a:bodyPr/>
          <a:lstStyle/>
          <a:p>
            <a:r>
              <a:rPr lang="en-GB" dirty="0"/>
              <a:t>On Friday 1st September, all Nursery pupils will be invited into school, to meet staff and visit the classroom. Parents have been informed of their time for their short visit via email.</a:t>
            </a:r>
          </a:p>
          <a:p>
            <a:endParaRPr lang="en-GB" dirty="0"/>
          </a:p>
          <a:p>
            <a:r>
              <a:rPr lang="en-GB" dirty="0"/>
              <a:t>On Monday 4</a:t>
            </a:r>
            <a:r>
              <a:rPr lang="en-GB" baseline="30000" dirty="0"/>
              <a:t>th</a:t>
            </a:r>
            <a:r>
              <a:rPr lang="en-GB" dirty="0"/>
              <a:t> September, Nursery pupils have a staggered start time to ensure a smooth arrival and transition to their first day. Nursery pupils will be invited into school at either 8.45am, 9.00am, 9.15am, 9.30am or 9.45 am. Parents have been informed of their start time on this day via email.</a:t>
            </a:r>
          </a:p>
          <a:p>
            <a:endParaRPr lang="en-GB" dirty="0"/>
          </a:p>
          <a:p>
            <a:r>
              <a:rPr lang="en-GB" dirty="0"/>
              <a:t>From Tuesday 5</a:t>
            </a:r>
            <a:r>
              <a:rPr lang="en-GB" baseline="30000" dirty="0"/>
              <a:t>th</a:t>
            </a:r>
            <a:r>
              <a:rPr lang="en-GB" dirty="0"/>
              <a:t> September, Nursery pupils are to arrive </a:t>
            </a:r>
            <a:r>
              <a:rPr lang="en-GB"/>
              <a:t>from 8.45am </a:t>
            </a:r>
            <a:r>
              <a:rPr lang="en-GB" dirty="0"/>
              <a:t>(morning session to start at 8.50am).</a:t>
            </a:r>
          </a:p>
        </p:txBody>
      </p:sp>
    </p:spTree>
    <p:extLst>
      <p:ext uri="{BB962C8B-B14F-4D97-AF65-F5344CB8AC3E}">
        <p14:creationId xmlns:p14="http://schemas.microsoft.com/office/powerpoint/2010/main" val="1383466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251520" y="908720"/>
            <a:ext cx="8640960" cy="4392488"/>
          </a:xfrm>
        </p:spPr>
        <p:txBody>
          <a:bodyPr/>
          <a:lstStyle/>
          <a:p>
            <a:r>
              <a:rPr lang="en-GB" sz="2000" b="1" u="sng" dirty="0"/>
              <a:t>The School Day -</a:t>
            </a:r>
          </a:p>
          <a:p>
            <a:endParaRPr lang="en-GB" b="1" u="sng" dirty="0"/>
          </a:p>
          <a:p>
            <a:r>
              <a:rPr lang="en-GB" dirty="0"/>
              <a:t> Nursery will start promptly each morning at 8.55 am. However, the Nursery main entrance door will be open from 8.45 am each day. </a:t>
            </a:r>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p:txBody>
      </p:sp>
      <p:pic>
        <p:nvPicPr>
          <p:cNvPr id="2" name="Picture 1"/>
          <p:cNvPicPr>
            <a:picLocks noChangeAspect="1"/>
          </p:cNvPicPr>
          <p:nvPr/>
        </p:nvPicPr>
        <p:blipFill>
          <a:blip r:embed="rId2"/>
          <a:stretch>
            <a:fillRect/>
          </a:stretch>
        </p:blipFill>
        <p:spPr>
          <a:xfrm>
            <a:off x="4560168" y="2780928"/>
            <a:ext cx="2631486" cy="3508648"/>
          </a:xfrm>
          <a:prstGeom prst="rect">
            <a:avLst/>
          </a:prstGeom>
          <a:ln w="28575">
            <a:solidFill>
              <a:srgbClr val="CC3399"/>
            </a:solidFill>
          </a:ln>
        </p:spPr>
      </p:pic>
      <p:pic>
        <p:nvPicPr>
          <p:cNvPr id="5" name="Picture 4"/>
          <p:cNvPicPr>
            <a:picLocks noChangeAspect="1"/>
          </p:cNvPicPr>
          <p:nvPr/>
        </p:nvPicPr>
        <p:blipFill>
          <a:blip r:embed="rId3"/>
          <a:stretch>
            <a:fillRect/>
          </a:stretch>
        </p:blipFill>
        <p:spPr>
          <a:xfrm>
            <a:off x="827584" y="2780928"/>
            <a:ext cx="2658616" cy="3544821"/>
          </a:xfrm>
          <a:prstGeom prst="rect">
            <a:avLst/>
          </a:prstGeom>
          <a:ln w="28575">
            <a:solidFill>
              <a:srgbClr val="CC3399"/>
            </a:solidFill>
          </a:ln>
        </p:spPr>
      </p:pic>
    </p:spTree>
    <p:extLst>
      <p:ext uri="{BB962C8B-B14F-4D97-AF65-F5344CB8AC3E}">
        <p14:creationId xmlns:p14="http://schemas.microsoft.com/office/powerpoint/2010/main" val="27252683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251520" y="1232756"/>
            <a:ext cx="8640960" cy="4392488"/>
          </a:xfrm>
        </p:spPr>
        <p:txBody>
          <a:bodyPr/>
          <a:lstStyle/>
          <a:p>
            <a:r>
              <a:rPr lang="en-GB" sz="2000" b="1" u="sng" dirty="0"/>
              <a:t>The School Day :</a:t>
            </a:r>
          </a:p>
          <a:p>
            <a:endParaRPr lang="en-GB" dirty="0"/>
          </a:p>
          <a:p>
            <a:r>
              <a:rPr lang="en-GB" dirty="0"/>
              <a:t>The Nursery morning session starts at 8.50am and ends at 11.50am. The Nursery door will be open daily from 8.45am until 8.55am </a:t>
            </a:r>
          </a:p>
          <a:p>
            <a:endParaRPr lang="en-GB" dirty="0"/>
          </a:p>
          <a:p>
            <a:r>
              <a:rPr lang="en-GB" dirty="0"/>
              <a:t>The Nursery afternoon session starts at 12.00 noon and ends at 3.00pm and the Nursery door will be open daily just before 12.00 noon.</a:t>
            </a:r>
          </a:p>
          <a:p>
            <a:endParaRPr lang="en-GB" dirty="0"/>
          </a:p>
          <a:p>
            <a:r>
              <a:rPr lang="en-GB" dirty="0"/>
              <a:t>Children who do either morning or afternoon sessions should be collected and dropped off promptly by a parent/designated adult via the Nursery Main Entrance door.</a:t>
            </a:r>
          </a:p>
          <a:p>
            <a:endParaRPr lang="en-GB" dirty="0"/>
          </a:p>
          <a:p>
            <a:r>
              <a:rPr lang="en-GB" dirty="0"/>
              <a:t>If your child is attending Clubhouse, they can be collected from Clubhouse anytime until 6pm.</a:t>
            </a:r>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37293707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r>
              <a:rPr lang="en-GB" b="1" u="sng" dirty="0"/>
              <a:t>Lunch time</a:t>
            </a:r>
          </a:p>
          <a:p>
            <a:endParaRPr lang="en-GB" dirty="0"/>
          </a:p>
          <a:p>
            <a:r>
              <a:rPr lang="en-GB" dirty="0"/>
              <a:t>Nursery Lunchtime is from 11.15am. The children will eat a school dinner in the school hall and return to their Nursery classroom / outdoor area for play. </a:t>
            </a:r>
          </a:p>
          <a:p>
            <a:endParaRPr lang="en-GB" dirty="0"/>
          </a:p>
          <a:p>
            <a:r>
              <a:rPr lang="en-GB" dirty="0"/>
              <a:t>If your child is attending all day or only attending a morning session, they will be able to have a school lunch at a cost of £1.75 per day. </a:t>
            </a:r>
          </a:p>
          <a:p>
            <a:endParaRPr lang="en-GB" dirty="0"/>
          </a:p>
          <a:p>
            <a:r>
              <a:rPr lang="en-GB" dirty="0"/>
              <a:t>Children who are only attending a morning must be collected at 11.45am and children who are only attending an afternoon session must have eaten their lunch before being dropped off at 12.00noon.</a:t>
            </a:r>
          </a:p>
          <a:p>
            <a:endParaRPr lang="en-GB" dirty="0"/>
          </a:p>
        </p:txBody>
      </p:sp>
    </p:spTree>
    <p:extLst>
      <p:ext uri="{BB962C8B-B14F-4D97-AF65-F5344CB8AC3E}">
        <p14:creationId xmlns:p14="http://schemas.microsoft.com/office/powerpoint/2010/main" val="19301283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251520" y="1628800"/>
            <a:ext cx="8136904" cy="4392488"/>
          </a:xfrm>
        </p:spPr>
        <p:txBody>
          <a:bodyPr/>
          <a:lstStyle/>
          <a:p>
            <a:r>
              <a:rPr lang="en-GB" sz="2000" b="1" u="sng" dirty="0"/>
              <a:t>Leave of Absence:</a:t>
            </a:r>
          </a:p>
          <a:p>
            <a:endParaRPr lang="en-GB" b="1" u="sng" dirty="0"/>
          </a:p>
          <a:p>
            <a:pPr algn="just"/>
            <a:r>
              <a:rPr lang="en-GB" dirty="0"/>
              <a:t>If your child is absent from school, please email the class account or contact the office explaining the reason.  If you know in advance that your child will be absent please email the class account or contact the office explaining the reason. </a:t>
            </a:r>
          </a:p>
          <a:p>
            <a:endParaRPr lang="en-GB" dirty="0"/>
          </a:p>
          <a:p>
            <a:endParaRPr lang="en-GB" dirty="0"/>
          </a:p>
          <a:p>
            <a:endParaRPr lang="en-GB" dirty="0"/>
          </a:p>
          <a:p>
            <a:endParaRPr lang="en-GB" dirty="0"/>
          </a:p>
          <a:p>
            <a:endParaRPr lang="en-GB" i="1" dirty="0"/>
          </a:p>
          <a:p>
            <a:endParaRPr lang="en-GB" i="1" dirty="0"/>
          </a:p>
          <a:p>
            <a:endParaRPr lang="en-GB" dirty="0"/>
          </a:p>
          <a:p>
            <a:endParaRPr lang="en-GB" dirty="0"/>
          </a:p>
          <a:p>
            <a:endParaRPr lang="en-GB" dirty="0"/>
          </a:p>
        </p:txBody>
      </p:sp>
    </p:spTree>
    <p:extLst>
      <p:ext uri="{BB962C8B-B14F-4D97-AF65-F5344CB8AC3E}">
        <p14:creationId xmlns:p14="http://schemas.microsoft.com/office/powerpoint/2010/main" val="29949085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323528" y="1268761"/>
            <a:ext cx="8640960" cy="432048"/>
          </a:xfrm>
        </p:spPr>
        <p:txBody>
          <a:bodyPr/>
          <a:lstStyle/>
          <a:p>
            <a:pPr algn="just"/>
            <a:r>
              <a:rPr lang="en-GB" sz="2000" b="1" u="sng" dirty="0"/>
              <a:t>Uniform</a:t>
            </a:r>
          </a:p>
          <a:p>
            <a:pPr algn="just"/>
            <a:r>
              <a:rPr lang="en-GB" dirty="0"/>
              <a:t>Children are expected to wear the Foundation Stage uniform. It is important that your child’s name is clearly marked in all clothing and shoes. It would be very helpful if your child can recognise their name in their clothing. </a:t>
            </a:r>
          </a:p>
          <a:p>
            <a:pPr algn="just"/>
            <a:endParaRPr lang="en-GB" dirty="0"/>
          </a:p>
          <a:p>
            <a:pPr algn="just"/>
            <a:r>
              <a:rPr lang="en-GB" dirty="0"/>
              <a:t>The school uniform can only be purchased from </a:t>
            </a:r>
            <a:r>
              <a:rPr lang="en-GB" dirty="0" err="1"/>
              <a:t>Whittakers</a:t>
            </a:r>
            <a:r>
              <a:rPr lang="en-GB" dirty="0"/>
              <a:t>, Southport. This forms part of the school’s safeguarding procedures so it is important that all our families abide to this. </a:t>
            </a:r>
          </a:p>
          <a:p>
            <a:pPr algn="just"/>
            <a:endParaRPr lang="en-GB" dirty="0"/>
          </a:p>
          <a:p>
            <a:pPr algn="just"/>
            <a:r>
              <a:rPr lang="en-GB" dirty="0"/>
              <a:t>Children are able to play outside in all weather so it is really useful if your child can bring an all-in-one waterproof suit and a pair of wellingtons to leave in school. Please practise taking on and off their shoes and putting their own wellingtons on.</a:t>
            </a:r>
          </a:p>
          <a:p>
            <a:pPr algn="just"/>
            <a:r>
              <a:rPr lang="en-GB" dirty="0"/>
              <a:t>Please can a spare pair of underwear, polo shirt,  jogging bottoms and socks also be provided and kept in their school book bag everyday in case of emergencies. </a:t>
            </a:r>
          </a:p>
          <a:p>
            <a:pPr algn="just"/>
            <a:endParaRPr lang="en-GB" dirty="0"/>
          </a:p>
          <a:p>
            <a:pPr algn="just"/>
            <a:r>
              <a:rPr lang="en-GB" dirty="0"/>
              <a:t>For further information regarding the school’s uniform,</a:t>
            </a:r>
          </a:p>
          <a:p>
            <a:pPr algn="just"/>
            <a:r>
              <a:rPr lang="en-GB" dirty="0">
                <a:solidFill>
                  <a:srgbClr val="FD29FF"/>
                </a:solidFill>
                <a:hlinkClick r:id="rId2">
                  <a:extLst>
                    <a:ext uri="{A12FA001-AC4F-418D-AE19-62706E023703}">
                      <ahyp:hlinkClr xmlns:ahyp="http://schemas.microsoft.com/office/drawing/2018/hyperlinkcolor" val="tx"/>
                    </a:ext>
                  </a:extLst>
                </a:hlinkClick>
              </a:rPr>
              <a:t>please read this policy. </a:t>
            </a:r>
            <a:endParaRPr lang="en-GB" b="1" dirty="0">
              <a:solidFill>
                <a:srgbClr val="FD29FF"/>
              </a:solidFill>
            </a:endParaRPr>
          </a:p>
        </p:txBody>
      </p:sp>
    </p:spTree>
    <p:extLst>
      <p:ext uri="{BB962C8B-B14F-4D97-AF65-F5344CB8AC3E}">
        <p14:creationId xmlns:p14="http://schemas.microsoft.com/office/powerpoint/2010/main" val="40190930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r>
              <a:rPr lang="en-GB" b="1" u="sng" dirty="0"/>
              <a:t>Book Bag</a:t>
            </a:r>
          </a:p>
          <a:p>
            <a:endParaRPr lang="en-GB" dirty="0"/>
          </a:p>
          <a:p>
            <a:r>
              <a:rPr lang="en-GB" dirty="0"/>
              <a:t>It would be really helpful if your child could bring a book bag (available from the school office or </a:t>
            </a:r>
            <a:r>
              <a:rPr lang="en-GB" dirty="0" err="1"/>
              <a:t>Whittakers</a:t>
            </a:r>
            <a:r>
              <a:rPr lang="en-GB" dirty="0"/>
              <a:t>) every day.  It is useful when taking home pictures, reading books and water bottles.</a:t>
            </a:r>
          </a:p>
          <a:p>
            <a:endParaRPr lang="en-GB" dirty="0"/>
          </a:p>
          <a:p>
            <a:r>
              <a:rPr lang="en-GB" dirty="0"/>
              <a:t> </a:t>
            </a:r>
          </a:p>
          <a:p>
            <a:r>
              <a:rPr lang="en-GB" dirty="0"/>
              <a:t>Children in the school Nursery will have a ‘Belongings Box’ that will be used to keep their water bottles, pictures and in the summer their sun cream and hat safe. </a:t>
            </a:r>
          </a:p>
          <a:p>
            <a:endParaRPr lang="en-GB" dirty="0"/>
          </a:p>
        </p:txBody>
      </p:sp>
    </p:spTree>
    <p:extLst>
      <p:ext uri="{BB962C8B-B14F-4D97-AF65-F5344CB8AC3E}">
        <p14:creationId xmlns:p14="http://schemas.microsoft.com/office/powerpoint/2010/main" val="26897465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2328</TotalTime>
  <Words>1699</Words>
  <Application>Microsoft Office PowerPoint</Application>
  <PresentationFormat>On-screen Show (4:3)</PresentationFormat>
  <Paragraphs>216</Paragraphs>
  <Slides>23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Belfast-Regular</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Adam Atkinson</dc:creator>
  <cp:lastModifiedBy>Joanne MOLLOY</cp:lastModifiedBy>
  <cp:revision>152</cp:revision>
  <dcterms:created xsi:type="dcterms:W3CDTF">2012-08-30T17:25:21Z</dcterms:created>
  <dcterms:modified xsi:type="dcterms:W3CDTF">2023-07-13T07:14:16Z</dcterms:modified>
</cp:coreProperties>
</file>