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4" r:id="rId4"/>
    <p:sldId id="285" r:id="rId5"/>
    <p:sldId id="295" r:id="rId6"/>
    <p:sldId id="286" r:id="rId7"/>
    <p:sldId id="293" r:id="rId8"/>
    <p:sldId id="292" r:id="rId9"/>
    <p:sldId id="257" r:id="rId10"/>
    <p:sldId id="296" r:id="rId11"/>
    <p:sldId id="287" r:id="rId12"/>
    <p:sldId id="266" r:id="rId13"/>
    <p:sldId id="283" r:id="rId14"/>
    <p:sldId id="297" r:id="rId15"/>
    <p:sldId id="268" r:id="rId16"/>
    <p:sldId id="269" r:id="rId17"/>
    <p:sldId id="289" r:id="rId18"/>
    <p:sldId id="290" r:id="rId19"/>
    <p:sldId id="263" r:id="rId20"/>
    <p:sldId id="291" r:id="rId21"/>
    <p:sldId id="271" r:id="rId22"/>
    <p:sldId id="262" r:id="rId23"/>
    <p:sldId id="275" r:id="rId24"/>
    <p:sldId id="264" r:id="rId25"/>
    <p:sldId id="294" r:id="rId26"/>
    <p:sldId id="310" r:id="rId27"/>
    <p:sldId id="298" r:id="rId28"/>
    <p:sldId id="25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25FF"/>
    <a:srgbClr val="FD2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p:cViewPr varScale="1">
        <p:scale>
          <a:sx n="121" d="100"/>
          <a:sy n="121" d="100"/>
        </p:scale>
        <p:origin x="13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initystpeters.org/serve_file/1922829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umdog.com/en/"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2.xml"/><Relationship Id="rId4" Type="http://schemas.openxmlformats.org/officeDocument/2006/relationships/hyperlink" Target="https://www.trinitystpeters.org/page/learning-at-home/4848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trinitystpeters.org/serve_file/345018" TargetMode="External"/><Relationship Id="rId2" Type="http://schemas.openxmlformats.org/officeDocument/2006/relationships/hyperlink" Target="https://www.trinitystpeters.org/page/learning-at-home/48489" TargetMode="External"/><Relationship Id="rId1" Type="http://schemas.openxmlformats.org/officeDocument/2006/relationships/slideLayout" Target="../slideLayouts/slideLayout2.xml"/><Relationship Id="rId4" Type="http://schemas.openxmlformats.org/officeDocument/2006/relationships/hyperlink" Target="https://www.trinitystpeters.org/page/reading-at-home/13204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trinitystpeters.org/serve_file/342445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4" TargetMode="External"/><Relationship Id="rId1" Type="http://schemas.openxmlformats.org/officeDocument/2006/relationships/slideLayout" Target="../slideLayouts/slideLayout3.xml"/><Relationship Id="rId4" Type="http://schemas.openxmlformats.org/officeDocument/2006/relationships/hyperlink" Target="https://twitter.com/Year4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y4@tsp.sefton.schoo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y4@tsp.sefton.scho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2023</a:t>
            </a:r>
          </a:p>
        </p:txBody>
      </p:sp>
      <p:sp>
        <p:nvSpPr>
          <p:cNvPr id="3" name="Text Placeholder 2"/>
          <p:cNvSpPr>
            <a:spLocks noGrp="1"/>
          </p:cNvSpPr>
          <p:nvPr>
            <p:ph type="body" sz="quarter" idx="11"/>
          </p:nvPr>
        </p:nvSpPr>
        <p:spPr/>
        <p:txBody>
          <a:bodyPr/>
          <a:lstStyle/>
          <a:p>
            <a:r>
              <a:rPr lang="en-GB" i="1" dirty="0"/>
              <a:t>Transition Guide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sz="2000" b="1" u="sng" dirty="0"/>
              <a:t>Uniform</a:t>
            </a:r>
          </a:p>
          <a:p>
            <a:pPr algn="just"/>
            <a:endParaRPr lang="en-GB" sz="2000" dirty="0"/>
          </a:p>
          <a:p>
            <a:pPr algn="just"/>
            <a:r>
              <a:rPr lang="en-GB" dirty="0"/>
              <a:t>Children in Year 4 should only bring to school: </a:t>
            </a:r>
          </a:p>
          <a:p>
            <a:pPr algn="just"/>
            <a:endParaRPr lang="en-GB" dirty="0"/>
          </a:p>
          <a:p>
            <a:pPr marL="285750" indent="-285750" algn="just">
              <a:buFont typeface="Arial" panose="020B0604020202020204" pitchFamily="34" charset="0"/>
              <a:buChar char="•"/>
            </a:pPr>
            <a:r>
              <a:rPr lang="en-GB" dirty="0"/>
              <a:t>A small packed lunch bag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 </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cloakroom/locker area, large bags are not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FD29FF"/>
                </a:solidFill>
                <a:hlinkClick r:id="rId2"/>
              </a:rPr>
              <a:t>please read this policy</a:t>
            </a:r>
            <a:r>
              <a:rPr lang="en-GB" b="1" dirty="0"/>
              <a:t>.</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17479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628800"/>
            <a:ext cx="8640960" cy="720079"/>
          </a:xfrm>
        </p:spPr>
        <p:txBody>
          <a:bodyPr/>
          <a:lstStyle/>
          <a:p>
            <a:pPr algn="just"/>
            <a:r>
              <a:rPr lang="en-GB" sz="2000" b="1" u="sng" dirty="0"/>
              <a:t>Curriculum</a:t>
            </a:r>
          </a:p>
          <a:p>
            <a:pPr algn="just"/>
            <a:endParaRPr lang="en-GB" sz="2000" b="1" u="sng" dirty="0"/>
          </a:p>
          <a:p>
            <a:pPr algn="just"/>
            <a:r>
              <a:rPr lang="en-GB" dirty="0"/>
              <a:t>The Year 4 curriculum map, which outlines all the units taught across the each subject and their main objectives, can be found by clicking </a:t>
            </a:r>
            <a:r>
              <a:rPr lang="en-GB" u="sng" dirty="0">
                <a:solidFill>
                  <a:srgbClr val="FFFF00"/>
                </a:solidFill>
                <a:hlinkClick r:id="rId2"/>
              </a:rPr>
              <a:t>here</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sz="1600" i="1" dirty="0"/>
              <a:t>*Please note that amendments may be made throughout the year.</a:t>
            </a:r>
          </a:p>
          <a:p>
            <a:pPr algn="just"/>
            <a:endParaRPr lang="en-GB" sz="2000" dirty="0"/>
          </a:p>
        </p:txBody>
      </p:sp>
      <p:pic>
        <p:nvPicPr>
          <p:cNvPr id="2" name="Picture 1">
            <a:extLst>
              <a:ext uri="{FF2B5EF4-FFF2-40B4-BE49-F238E27FC236}">
                <a16:creationId xmlns:a16="http://schemas.microsoft.com/office/drawing/2014/main" id="{E5B647C3-F1C0-4FE6-820A-5DDE4C79FC12}"/>
              </a:ext>
            </a:extLst>
          </p:cNvPr>
          <p:cNvPicPr>
            <a:picLocks noChangeAspect="1"/>
          </p:cNvPicPr>
          <p:nvPr/>
        </p:nvPicPr>
        <p:blipFill rotWithShape="1">
          <a:blip r:embed="rId3"/>
          <a:srcRect t="5588"/>
          <a:stretch/>
        </p:blipFill>
        <p:spPr>
          <a:xfrm>
            <a:off x="1835696" y="3140968"/>
            <a:ext cx="4810869" cy="2880320"/>
          </a:xfrm>
          <a:prstGeom prst="rect">
            <a:avLst/>
          </a:prstGeom>
        </p:spPr>
      </p:pic>
    </p:spTree>
    <p:extLst>
      <p:ext uri="{BB962C8B-B14F-4D97-AF65-F5344CB8AC3E}">
        <p14:creationId xmlns:p14="http://schemas.microsoft.com/office/powerpoint/2010/main" val="149795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the two days allocated for your child’s PE lessons,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FD29FF"/>
                </a:solidFill>
                <a:hlinkClick r:id="rId2"/>
              </a:rPr>
              <a:t>please read this policy. </a:t>
            </a:r>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0"/>
            <a:ext cx="8892480" cy="2875159"/>
          </a:xfrm>
        </p:spPr>
        <p:txBody>
          <a:bodyPr/>
          <a:lstStyle/>
          <a:p>
            <a:pPr>
              <a:spcBef>
                <a:spcPts val="0"/>
              </a:spcBef>
            </a:pPr>
            <a:r>
              <a:rPr lang="en-GB" dirty="0"/>
              <a:t>During the autumn term, the Year 4 pupils will attend swimming sessions at Formby Pool on Wednesdays. Swimming lessons will commence the second week back to school. A letter will be sent in the new academic year to confirm swimming arrangements.</a:t>
            </a:r>
          </a:p>
          <a:p>
            <a:pPr>
              <a:spcBef>
                <a:spcPts val="0"/>
              </a:spcBef>
            </a:pPr>
            <a:endParaRPr lang="en-GB" dirty="0"/>
          </a:p>
          <a:p>
            <a:pPr algn="just">
              <a:spcAft>
                <a:spcPts val="600"/>
              </a:spcAft>
            </a:pPr>
            <a:r>
              <a:rPr lang="en-GB" dirty="0"/>
              <a:t>For swimming lessons, Formby Pool and Sefton Aquatics Team have specific rules regarding swimwear for school swimming lessons as detailed below: </a:t>
            </a:r>
          </a:p>
          <a:p>
            <a:pPr algn="just">
              <a:spcAft>
                <a:spcPts val="600"/>
              </a:spcAft>
            </a:pPr>
            <a:r>
              <a:rPr lang="en-GB" dirty="0"/>
              <a:t>• All children must wear a swimming cap. </a:t>
            </a:r>
          </a:p>
          <a:p>
            <a:pPr algn="just">
              <a:spcAft>
                <a:spcPts val="600"/>
              </a:spcAft>
            </a:pPr>
            <a:r>
              <a:rPr lang="en-GB" dirty="0"/>
              <a:t>• Boys must wear tight fitting swimming trunks/shorts - no baggy shorts. </a:t>
            </a:r>
          </a:p>
          <a:p>
            <a:pPr algn="just">
              <a:spcAft>
                <a:spcPts val="600"/>
              </a:spcAft>
            </a:pPr>
            <a:r>
              <a:rPr lang="en-GB" dirty="0"/>
              <a:t>• Girls must wear a one-piece appropriate swimming costume. </a:t>
            </a:r>
          </a:p>
          <a:p>
            <a:pPr algn="just">
              <a:spcAft>
                <a:spcPts val="600"/>
              </a:spcAft>
            </a:pPr>
            <a:r>
              <a:rPr lang="en-GB" dirty="0"/>
              <a:t>• No earrings or jewellery. </a:t>
            </a:r>
          </a:p>
          <a:p>
            <a:pPr algn="just">
              <a:spcAft>
                <a:spcPts val="600"/>
              </a:spcAft>
            </a:pPr>
            <a:r>
              <a:rPr lang="en-GB" dirty="0"/>
              <a:t>• Children will need a towel.</a:t>
            </a:r>
            <a:endParaRPr lang="en-GB" b="1" dirty="0">
              <a:solidFill>
                <a:srgbClr val="FD29FF"/>
              </a:solidFill>
            </a:endParaRPr>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9CE2439B-8447-44EF-8DE6-B55426E96038}"/>
              </a:ext>
            </a:extLst>
          </p:cNvPr>
          <p:cNvSpPr txBox="1">
            <a:spLocks/>
          </p:cNvSpPr>
          <p:nvPr/>
        </p:nvSpPr>
        <p:spPr>
          <a:xfrm>
            <a:off x="179512" y="1991420"/>
            <a:ext cx="8640960" cy="2875159"/>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dirty="0"/>
              <a:t>Children should come to school wearing their PE Kit on their designated PE days and wear their Winter Uniform for Spring Term 1 (before February half term).</a:t>
            </a:r>
          </a:p>
          <a:p>
            <a:pPr algn="just"/>
            <a:endParaRPr lang="en-GB" dirty="0"/>
          </a:p>
          <a:p>
            <a:pPr algn="just"/>
            <a:r>
              <a:rPr lang="en-GB" dirty="0"/>
              <a:t>The designated PE days for Year 4 are Tuesday (School PE) and Wednesday (Swimming).</a:t>
            </a:r>
          </a:p>
          <a:p>
            <a:pPr algn="just"/>
            <a:endParaRPr lang="en-GB" dirty="0"/>
          </a:p>
          <a:p>
            <a:pPr algn="just"/>
            <a:r>
              <a:rPr lang="en-GB" dirty="0"/>
              <a:t>For further information, </a:t>
            </a:r>
            <a:r>
              <a:rPr lang="en-GB" b="1" dirty="0">
                <a:solidFill>
                  <a:srgbClr val="FD29FF"/>
                </a:solidFill>
                <a:hlinkClick r:id="rId2"/>
              </a:rPr>
              <a:t>please read this policy. </a:t>
            </a:r>
            <a:endParaRPr lang="en-GB" b="1" dirty="0">
              <a:solidFill>
                <a:srgbClr val="FD29FF"/>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Tree>
    <p:extLst>
      <p:ext uri="{BB962C8B-B14F-4D97-AF65-F5344CB8AC3E}">
        <p14:creationId xmlns:p14="http://schemas.microsoft.com/office/powerpoint/2010/main" val="407721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5421" y="2132856"/>
            <a:ext cx="8640960" cy="2875159"/>
          </a:xfrm>
        </p:spPr>
        <p:txBody>
          <a:bodyPr/>
          <a:lstStyle/>
          <a:p>
            <a:pPr algn="just"/>
            <a:r>
              <a:rPr lang="en-GB" dirty="0"/>
              <a:t>Children in Year 4 receive recorder lessons from a Sefton Music Service tutor, as part of the school’s Music provision. These sessions take place </a:t>
            </a:r>
            <a:r>
              <a:rPr lang="en-GB" b="1" dirty="0"/>
              <a:t>every Monday afternoon.</a:t>
            </a:r>
            <a:endParaRPr lang="en-GB" b="1" u="sng" dirty="0"/>
          </a:p>
          <a:p>
            <a:pPr algn="just"/>
            <a:endParaRPr lang="en-GB" b="1" u="sng" dirty="0"/>
          </a:p>
          <a:p>
            <a:pPr algn="just"/>
            <a:r>
              <a:rPr lang="en-GB" dirty="0"/>
              <a:t>The children should have the opportunity to take their instruments home after their lesson but must ensure that they are returned to school the following </a:t>
            </a:r>
            <a:r>
              <a:rPr lang="en-GB" b="1" u="sng" dirty="0"/>
              <a:t>Monday.</a:t>
            </a:r>
          </a:p>
          <a:p>
            <a:pPr algn="just"/>
            <a:endParaRPr lang="en-GB" b="1" u="sng" dirty="0"/>
          </a:p>
          <a:p>
            <a:pPr algn="just"/>
            <a:r>
              <a:rPr lang="en-GB" dirty="0"/>
              <a:t>It is responsibility of the child/guardian to keep the instruments in full working order and any issues should be reported to the child’s class teacher.</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65312" y="1556792"/>
            <a:ext cx="21499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Music Provision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13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4890" y="1991420"/>
            <a:ext cx="8640960" cy="2875159"/>
          </a:xfrm>
        </p:spPr>
        <p:txBody>
          <a:bodyPr/>
          <a:lstStyle/>
          <a:p>
            <a:pPr algn="just"/>
            <a:endParaRPr lang="en-GB" sz="2000" b="1" u="sng" dirty="0"/>
          </a:p>
          <a:p>
            <a:pPr algn="just"/>
            <a:r>
              <a:rPr lang="en-GB" dirty="0"/>
              <a:t>Your child will receive spellings to learn each week on Google Classroom. These are taken from the National Curriculum and will be set every </a:t>
            </a:r>
            <a:r>
              <a:rPr lang="en-GB" b="1" dirty="0"/>
              <a:t>Friday</a:t>
            </a:r>
            <a:r>
              <a:rPr lang="en-GB" dirty="0"/>
              <a:t> and tested the following </a:t>
            </a:r>
            <a:r>
              <a:rPr lang="en-GB" b="1" dirty="0"/>
              <a:t>Thursday</a:t>
            </a:r>
            <a:r>
              <a:rPr lang="en-GB" dirty="0"/>
              <a:t>.</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04890" y="1700808"/>
            <a:ext cx="1495922"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Homework</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5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611560" y="1219470"/>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68447" y="1736737"/>
            <a:ext cx="8640960" cy="3384525"/>
          </a:xfrm>
        </p:spPr>
        <p:txBody>
          <a:bodyPr/>
          <a:lstStyle/>
          <a:p>
            <a:pPr algn="just"/>
            <a:r>
              <a:rPr lang="en-US" dirty="0"/>
              <a:t>Your child will have signed in to their new, virtual classroom on Google Classroom following their transition session with Miss </a:t>
            </a:r>
            <a:r>
              <a:rPr lang="en-US" dirty="0" err="1"/>
              <a:t>Mcvey</a:t>
            </a:r>
            <a:r>
              <a:rPr lang="en-US" dirty="0"/>
              <a:t>. </a:t>
            </a:r>
          </a:p>
          <a:p>
            <a:pPr algn="just"/>
            <a:endParaRPr lang="en-US" dirty="0"/>
          </a:p>
          <a:p>
            <a:pPr algn="just"/>
            <a:r>
              <a:rPr lang="en-US" dirty="0"/>
              <a:t>If your child wishes to do any additional work over the summer holidays, they will be able to access all their login details for the various sites they can use to support their independent learning (e.g. </a:t>
            </a:r>
            <a:r>
              <a:rPr lang="en-US" i="1" dirty="0"/>
              <a:t>Times Table Rockstars</a:t>
            </a:r>
            <a:r>
              <a:rPr lang="en-US" dirty="0"/>
              <a:t>, </a:t>
            </a:r>
            <a:r>
              <a:rPr lang="en-US" i="1" dirty="0" err="1"/>
              <a:t>Sumdog</a:t>
            </a:r>
            <a:r>
              <a:rPr lang="en-US" i="1"/>
              <a:t>, Epic </a:t>
            </a:r>
            <a:r>
              <a:rPr lang="en-US" dirty="0"/>
              <a:t>etc.) via their Google Classroom.</a:t>
            </a:r>
          </a:p>
          <a:p>
            <a:endParaRPr lang="en-US" dirty="0"/>
          </a:p>
        </p:txBody>
      </p:sp>
      <p:pic>
        <p:nvPicPr>
          <p:cNvPr id="4" name="Picture 3">
            <a:extLst>
              <a:ext uri="{FF2B5EF4-FFF2-40B4-BE49-F238E27FC236}">
                <a16:creationId xmlns:a16="http://schemas.microsoft.com/office/drawing/2014/main" id="{09908126-0E48-431A-B323-A80F1CB94C66}"/>
              </a:ext>
            </a:extLst>
          </p:cNvPr>
          <p:cNvPicPr>
            <a:picLocks noChangeAspect="1"/>
          </p:cNvPicPr>
          <p:nvPr/>
        </p:nvPicPr>
        <p:blipFill>
          <a:blip r:embed="rId2"/>
          <a:stretch>
            <a:fillRect/>
          </a:stretch>
        </p:blipFill>
        <p:spPr>
          <a:xfrm>
            <a:off x="251520" y="4044346"/>
            <a:ext cx="6767736" cy="2388146"/>
          </a:xfrm>
          <a:prstGeom prst="rect">
            <a:avLst/>
          </a:prstGeom>
          <a:ln w="381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3455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73EC73-EA73-44E4-AE6D-AEABE45BC954}"/>
              </a:ext>
            </a:extLst>
          </p:cNvPr>
          <p:cNvSpPr/>
          <p:nvPr/>
        </p:nvSpPr>
        <p:spPr>
          <a:xfrm>
            <a:off x="179512" y="1412776"/>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CD7E7F9-32F7-B944-B06E-38B2505BD88B}"/>
              </a:ext>
            </a:extLst>
          </p:cNvPr>
          <p:cNvSpPr>
            <a:spLocks noGrp="1"/>
          </p:cNvSpPr>
          <p:nvPr>
            <p:ph type="body" sz="quarter" idx="11"/>
          </p:nvPr>
        </p:nvSpPr>
        <p:spPr>
          <a:xfrm>
            <a:off x="179512" y="2053950"/>
            <a:ext cx="8640960" cy="3384525"/>
          </a:xfrm>
        </p:spPr>
        <p:txBody>
          <a:bodyPr/>
          <a:lstStyle/>
          <a:p>
            <a:r>
              <a:rPr lang="en-US" dirty="0"/>
              <a:t>Under the ‘Classwork’ tab on Google Classroom, you will also notice that there is also a section entitled ‘Miss </a:t>
            </a:r>
            <a:r>
              <a:rPr lang="en-US" dirty="0" err="1"/>
              <a:t>Mcvey’s</a:t>
            </a:r>
            <a:r>
              <a:rPr lang="en-US" dirty="0"/>
              <a:t> Virtual Classroom’. Your child will be able to use this image within Google Classroom to quickly access the various websites we use by clicking on the various objects.</a:t>
            </a:r>
          </a:p>
          <a:p>
            <a:endParaRPr lang="en-US" dirty="0"/>
          </a:p>
        </p:txBody>
      </p:sp>
      <p:cxnSp>
        <p:nvCxnSpPr>
          <p:cNvPr id="10" name="Straight Arrow Connector 9">
            <a:extLst>
              <a:ext uri="{FF2B5EF4-FFF2-40B4-BE49-F238E27FC236}">
                <a16:creationId xmlns:a16="http://schemas.microsoft.com/office/drawing/2014/main" id="{BA8B8D6A-B530-6D43-98A5-4F8758EBAACA}"/>
              </a:ext>
            </a:extLst>
          </p:cNvPr>
          <p:cNvCxnSpPr>
            <a:cxnSpLocks/>
          </p:cNvCxnSpPr>
          <p:nvPr/>
        </p:nvCxnSpPr>
        <p:spPr>
          <a:xfrm>
            <a:off x="2411760" y="4653136"/>
            <a:ext cx="1801672" cy="360947"/>
          </a:xfrm>
          <a:prstGeom prst="straightConnector1">
            <a:avLst/>
          </a:prstGeom>
          <a:ln w="82550">
            <a:solidFill>
              <a:srgbClr val="FD29FF"/>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641FBFB-DCAA-42ED-BC64-0B9A64B9FE20}"/>
              </a:ext>
            </a:extLst>
          </p:cNvPr>
          <p:cNvPicPr>
            <a:picLocks noChangeAspect="1"/>
          </p:cNvPicPr>
          <p:nvPr/>
        </p:nvPicPr>
        <p:blipFill>
          <a:blip r:embed="rId2"/>
          <a:stretch>
            <a:fillRect/>
          </a:stretch>
        </p:blipFill>
        <p:spPr>
          <a:xfrm>
            <a:off x="231466" y="3533391"/>
            <a:ext cx="3761932" cy="1023604"/>
          </a:xfrm>
          <a:prstGeom prst="rect">
            <a:avLst/>
          </a:prstGeom>
          <a:ln w="28575">
            <a:solidFill>
              <a:srgbClr val="FFFFFF"/>
            </a:solidFill>
          </a:ln>
        </p:spPr>
      </p:pic>
      <p:pic>
        <p:nvPicPr>
          <p:cNvPr id="4" name="Picture 3">
            <a:extLst>
              <a:ext uri="{FF2B5EF4-FFF2-40B4-BE49-F238E27FC236}">
                <a16:creationId xmlns:a16="http://schemas.microsoft.com/office/drawing/2014/main" id="{C34B1999-6C82-4F73-8853-89D159EFA956}"/>
              </a:ext>
            </a:extLst>
          </p:cNvPr>
          <p:cNvPicPr>
            <a:picLocks noChangeAspect="1"/>
          </p:cNvPicPr>
          <p:nvPr/>
        </p:nvPicPr>
        <p:blipFill>
          <a:blip r:embed="rId3"/>
          <a:stretch>
            <a:fillRect/>
          </a:stretch>
        </p:blipFill>
        <p:spPr>
          <a:xfrm>
            <a:off x="4365641" y="3933056"/>
            <a:ext cx="4580327" cy="2577873"/>
          </a:xfrm>
          <a:prstGeom prst="rect">
            <a:avLst/>
          </a:prstGeom>
          <a:ln w="38100">
            <a:solidFill>
              <a:srgbClr val="FFFFFF"/>
            </a:solidFill>
          </a:ln>
        </p:spPr>
      </p:pic>
    </p:spTree>
    <p:extLst>
      <p:ext uri="{BB962C8B-B14F-4D97-AF65-F5344CB8AC3E}">
        <p14:creationId xmlns:p14="http://schemas.microsoft.com/office/powerpoint/2010/main" val="2287925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pPr algn="just"/>
            <a:r>
              <a:rPr lang="en-GB" dirty="0"/>
              <a:t>Regular practice of times tables and related number facts will benefit and support your child’s mathematical knowledge and understanding. </a:t>
            </a:r>
          </a:p>
          <a:p>
            <a:endParaRPr lang="en-GB" dirty="0"/>
          </a:p>
          <a:p>
            <a:pPr algn="just"/>
            <a:r>
              <a:rPr lang="en-GB" dirty="0"/>
              <a:t>By Year 4, national curriculum expectations are that children should know ALL multiplication tables (and related division facts) up to 12 x 12 with fluent recall. </a:t>
            </a:r>
          </a:p>
          <a:p>
            <a:endParaRPr lang="en-GB" dirty="0"/>
          </a:p>
          <a:p>
            <a:pPr algn="just"/>
            <a:r>
              <a:rPr lang="en-GB" dirty="0"/>
              <a:t>The ‘</a:t>
            </a:r>
            <a:r>
              <a:rPr lang="en-GB" dirty="0">
                <a:hlinkClick r:id="rId2"/>
              </a:rPr>
              <a:t>Times Tables Rock Stars</a:t>
            </a:r>
            <a:r>
              <a:rPr lang="en-GB" dirty="0"/>
              <a:t>’ and ‘</a:t>
            </a:r>
            <a:r>
              <a:rPr lang="en-GB" dirty="0" err="1">
                <a:hlinkClick r:id="rId3"/>
              </a:rPr>
              <a:t>Sumdog</a:t>
            </a:r>
            <a:r>
              <a:rPr lang="en-GB" dirty="0"/>
              <a:t>’ apps/websites are particularly effective tools to cement these essential number facts. Your child has individual login details for these websites which are available via Google Classroom.</a:t>
            </a:r>
          </a:p>
          <a:p>
            <a:endParaRPr lang="en-GB" dirty="0"/>
          </a:p>
          <a:p>
            <a:r>
              <a:rPr lang="en-GB" dirty="0"/>
              <a:t>Please also remember to check the ‘</a:t>
            </a:r>
            <a:r>
              <a:rPr lang="en-GB" dirty="0">
                <a:solidFill>
                  <a:srgbClr val="00B0F0"/>
                </a:solidFill>
                <a:hlinkClick r:id="rId4"/>
              </a:rPr>
              <a:t>Learning at Home</a:t>
            </a:r>
            <a:r>
              <a:rPr lang="en-GB" dirty="0"/>
              <a:t>’ section of the </a:t>
            </a:r>
          </a:p>
          <a:p>
            <a:pPr algn="just"/>
            <a:r>
              <a:rPr lang="en-GB" dirty="0"/>
              <a:t>school website as there are many other useful websites and</a:t>
            </a:r>
          </a:p>
          <a:p>
            <a:r>
              <a:rPr lang="en-GB" dirty="0"/>
              <a:t>tutorials available that are appropriate for each key stage.</a:t>
            </a:r>
          </a:p>
          <a:p>
            <a:endParaRPr lang="en-GB"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60215" cy="400110"/>
          </a:xfrm>
          <a:prstGeom prst="rect">
            <a:avLst/>
          </a:prstGeom>
        </p:spPr>
        <p:txBody>
          <a:bodyPr wrap="squar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98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3" name="Text Placeholder 2"/>
          <p:cNvSpPr>
            <a:spLocks noGrp="1"/>
          </p:cNvSpPr>
          <p:nvPr>
            <p:ph type="body" sz="quarter" idx="11"/>
          </p:nvPr>
        </p:nvSpPr>
        <p:spPr>
          <a:xfrm>
            <a:off x="107504" y="2060848"/>
            <a:ext cx="8640960" cy="3384525"/>
          </a:xfrm>
        </p:spPr>
        <p:txBody>
          <a:bodyPr/>
          <a:lstStyle/>
          <a:p>
            <a:pPr algn="just"/>
            <a:r>
              <a:rPr lang="en-GB" sz="2400" b="1" u="sng" dirty="0"/>
              <a:t>A Successful Start</a:t>
            </a:r>
          </a:p>
          <a:p>
            <a:pPr algn="just"/>
            <a:endParaRPr lang="en-GB" sz="2800" dirty="0"/>
          </a:p>
          <a:p>
            <a:pPr algn="just"/>
            <a:r>
              <a:rPr lang="en-GB" sz="2000" dirty="0"/>
              <a:t>To help you to support your child in having a smooth transition into Year 5 in September, we feel that the following information will assist you.</a:t>
            </a:r>
          </a:p>
          <a:p>
            <a:pPr algn="just"/>
            <a:endParaRPr lang="en-GB" sz="2000" dirty="0"/>
          </a:p>
          <a:p>
            <a:pPr algn="just"/>
            <a:r>
              <a:rPr lang="en-GB" sz="2000" dirty="0"/>
              <a:t>Please also note that a wealth of information, such as </a:t>
            </a:r>
            <a:r>
              <a:rPr lang="en-GB" sz="2000" u="sng" dirty="0">
                <a:solidFill>
                  <a:srgbClr val="FFFF00"/>
                </a:solidFill>
                <a:hlinkClick r:id="rId2"/>
              </a:rPr>
              <a:t>school policies</a:t>
            </a:r>
            <a:r>
              <a:rPr lang="en-GB" sz="2000" dirty="0"/>
              <a:t>, can be found on the </a:t>
            </a:r>
            <a:r>
              <a:rPr lang="en-GB" sz="2000" u="sng" dirty="0">
                <a:solidFill>
                  <a:srgbClr val="FD29FF"/>
                </a:solidFill>
                <a:hlinkClick r:id="rId3">
                  <a:extLst>
                    <a:ext uri="{A12FA001-AC4F-418D-AE19-62706E023703}">
                      <ahyp:hlinkClr xmlns:ahyp="http://schemas.microsoft.com/office/drawing/2018/hyperlinkcolor" val="tx"/>
                    </a:ext>
                  </a:extLst>
                </a:hlinkClick>
              </a:rPr>
              <a:t>school’s website</a:t>
            </a:r>
            <a:r>
              <a:rPr lang="en-GB" sz="2000"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420888"/>
            <a:ext cx="8640960" cy="3384525"/>
          </a:xfrm>
        </p:spPr>
        <p:txBody>
          <a:bodyPr/>
          <a:lstStyle/>
          <a:p>
            <a:r>
              <a:rPr lang="en-GB" dirty="0"/>
              <a:t>For additional materials to support your child throughout Year 4, we would recommend the CGP workbooks, which can offer further help for general revision in Maths, </a:t>
            </a:r>
            <a:r>
              <a:rPr lang="en-GB" dirty="0" err="1"/>
              <a:t>SPaG</a:t>
            </a:r>
            <a:r>
              <a:rPr lang="en-GB" dirty="0"/>
              <a:t> and Reading, as well as specific, targeted areas in these subjects.</a:t>
            </a:r>
          </a:p>
          <a:p>
            <a:endParaRPr lang="en-GB" sz="2000" dirty="0"/>
          </a:p>
          <a:p>
            <a:endParaRPr lang="en-GB" sz="2000" dirty="0"/>
          </a:p>
        </p:txBody>
      </p:sp>
      <p:sp>
        <p:nvSpPr>
          <p:cNvPr id="4" name="Rectangle 3">
            <a:extLst>
              <a:ext uri="{FF2B5EF4-FFF2-40B4-BE49-F238E27FC236}">
                <a16:creationId xmlns:a16="http://schemas.microsoft.com/office/drawing/2014/main" id="{07CE153E-D976-4545-8488-45EB1512C7C0}"/>
              </a:ext>
            </a:extLst>
          </p:cNvPr>
          <p:cNvSpPr/>
          <p:nvPr/>
        </p:nvSpPr>
        <p:spPr>
          <a:xfrm>
            <a:off x="179512" y="1700808"/>
            <a:ext cx="3376245"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Additional Home Learning</a:t>
            </a:r>
            <a:endParaRPr lang="en-GB" sz="1400" dirty="0">
              <a:solidFill>
                <a:schemeClr val="bg1"/>
              </a:solidFill>
              <a:latin typeface="Arial" panose="020B0604020202020204" pitchFamily="34" charset="0"/>
              <a:cs typeface="Arial" panose="020B0604020202020204" pitchFamily="34" charset="0"/>
            </a:endParaRPr>
          </a:p>
        </p:txBody>
      </p:sp>
      <p:pic>
        <p:nvPicPr>
          <p:cNvPr id="1028" name="Picture 4" descr="New KS2 Maths Targeted Question Book - Year 4 | CGP Books">
            <a:extLst>
              <a:ext uri="{FF2B5EF4-FFF2-40B4-BE49-F238E27FC236}">
                <a16:creationId xmlns:a16="http://schemas.microsoft.com/office/drawing/2014/main" id="{C1365216-45C5-47E6-B679-25067F342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21" y="3885604"/>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S2 English Targeted Question Book: Reading - Year 4 | CGP Books">
            <a:extLst>
              <a:ext uri="{FF2B5EF4-FFF2-40B4-BE49-F238E27FC236}">
                <a16:creationId xmlns:a16="http://schemas.microsoft.com/office/drawing/2014/main" id="{3BCB5752-4FA7-478B-B55A-58120C473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009" y="3838153"/>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S2 English Targeted Question Book: Grammar, Punctuation &amp; Spelling - Year 4:  perfect for catching up at home (CGP KS2 English) eBook : CGP Books, CGP  Books: Amazon.co.uk: Kindle Store">
            <a:extLst>
              <a:ext uri="{FF2B5EF4-FFF2-40B4-BE49-F238E27FC236}">
                <a16:creationId xmlns:a16="http://schemas.microsoft.com/office/drawing/2014/main" id="{06B4CFD9-00FD-431C-9193-7CB83A2CE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47" y="3838152"/>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1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7D6A6C-1676-4BBA-9880-2708485F1893}"/>
              </a:ext>
            </a:extLst>
          </p:cNvPr>
          <p:cNvSpPr/>
          <p:nvPr/>
        </p:nvSpPr>
        <p:spPr>
          <a:xfrm>
            <a:off x="179512" y="1268760"/>
            <a:ext cx="8712968" cy="5693866"/>
          </a:xfrm>
          <a:prstGeom prst="rect">
            <a:avLst/>
          </a:prstGeom>
        </p:spPr>
        <p:txBody>
          <a:bodyPr wrap="square">
            <a:spAutoFit/>
          </a:bodyPr>
          <a:lstStyle/>
          <a:p>
            <a:pPr algn="just"/>
            <a:r>
              <a:rPr lang="en-GB" sz="2000" b="1" u="sng" dirty="0">
                <a:solidFill>
                  <a:schemeClr val="bg1"/>
                </a:solidFill>
                <a:latin typeface="Arial"/>
                <a:cs typeface="Arial"/>
              </a:rPr>
              <a:t>Reading</a:t>
            </a:r>
          </a:p>
          <a:p>
            <a:pPr algn="just"/>
            <a:endParaRPr lang="en-GB" sz="1100" dirty="0">
              <a:solidFill>
                <a:schemeClr val="bg1"/>
              </a:solidFill>
              <a:latin typeface="Arial"/>
              <a:cs typeface="Arial"/>
            </a:endParaRPr>
          </a:p>
          <a:p>
            <a:pPr algn="just"/>
            <a:r>
              <a:rPr lang="en-GB" dirty="0">
                <a:solidFill>
                  <a:schemeClr val="bg1"/>
                </a:solidFill>
                <a:latin typeface="Arial"/>
                <a:cs typeface="Arial"/>
              </a:rPr>
              <a:t>In Year 4, all children will be given the opportunity to read daily in class, using a book either from the school reading scheme or the class library. There will also be a class text, which will be read by Miss </a:t>
            </a:r>
            <a:r>
              <a:rPr lang="en-GB" dirty="0" err="1">
                <a:solidFill>
                  <a:schemeClr val="bg1"/>
                </a:solidFill>
                <a:latin typeface="Arial"/>
                <a:cs typeface="Arial"/>
              </a:rPr>
              <a:t>Mcvey</a:t>
            </a:r>
            <a:r>
              <a:rPr lang="en-GB" dirty="0">
                <a:solidFill>
                  <a:schemeClr val="bg1"/>
                </a:solidFill>
                <a:latin typeface="Arial"/>
                <a:cs typeface="Arial"/>
              </a:rPr>
              <a:t>, and standalone Reading lessons will also be taught during each half-term.</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Sharing and reading books with your child is one of the most important activities you can do at home:</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extra 10 minutes, five times per week equals 1800 minutes of reading throughout the school year.</a:t>
            </a:r>
          </a:p>
          <a:p>
            <a:pPr marL="285750" indent="-285750" algn="just">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20 minutes of reading per day exposes readers to 1.8 million words per year.</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On the ‘</a:t>
            </a:r>
            <a:r>
              <a:rPr lang="en-GB" dirty="0">
                <a:solidFill>
                  <a:srgbClr val="00B050"/>
                </a:solidFill>
                <a:latin typeface="Arial" panose="020B0604020202020204" pitchFamily="34" charset="0"/>
                <a:cs typeface="Arial" panose="020B0604020202020204" pitchFamily="34" charset="0"/>
                <a:hlinkClick r:id="rId2"/>
              </a:rPr>
              <a:t>Learning at Home</a:t>
            </a:r>
            <a:r>
              <a:rPr lang="en-GB" dirty="0">
                <a:solidFill>
                  <a:schemeClr val="bg1"/>
                </a:solidFill>
                <a:latin typeface="Arial" panose="020B0604020202020204" pitchFamily="34" charset="0"/>
                <a:cs typeface="Arial" panose="020B0604020202020204" pitchFamily="34" charset="0"/>
              </a:rPr>
              <a:t>’ section of the school website, a recommended </a:t>
            </a:r>
          </a:p>
          <a:p>
            <a:pPr algn="just"/>
            <a:r>
              <a:rPr lang="en-GB" dirty="0">
                <a:solidFill>
                  <a:schemeClr val="bg1"/>
                </a:solidFill>
                <a:latin typeface="Arial" panose="020B0604020202020204" pitchFamily="34" charset="0"/>
                <a:cs typeface="Arial" panose="020B0604020202020204" pitchFamily="34" charset="0"/>
              </a:rPr>
              <a:t>reading list titled </a:t>
            </a:r>
            <a:r>
              <a:rPr lang="en-GB" dirty="0">
                <a:solidFill>
                  <a:schemeClr val="bg1"/>
                </a:solidFill>
                <a:latin typeface="Arial" panose="020B0604020202020204" pitchFamily="34" charset="0"/>
                <a:cs typeface="Arial" panose="020B0604020202020204" pitchFamily="34" charset="0"/>
                <a:hlinkClick r:id="rId3"/>
              </a:rPr>
              <a:t>‘</a:t>
            </a:r>
            <a:r>
              <a:rPr lang="en-GB" dirty="0">
                <a:solidFill>
                  <a:srgbClr val="FD29FF"/>
                </a:solidFill>
                <a:latin typeface="Arial" panose="020B0604020202020204" pitchFamily="34" charset="0"/>
                <a:cs typeface="Arial" panose="020B0604020202020204" pitchFamily="34" charset="0"/>
                <a:hlinkClick r:id="rId3"/>
              </a:rPr>
              <a:t>100 Books to Read in Year 3 &amp; 4’</a:t>
            </a:r>
            <a:r>
              <a:rPr lang="en-GB" dirty="0">
                <a:solidFill>
                  <a:schemeClr val="bg1"/>
                </a:solidFill>
                <a:latin typeface="Arial" panose="020B0604020202020204" pitchFamily="34" charset="0"/>
                <a:cs typeface="Arial" panose="020B0604020202020204" pitchFamily="34" charset="0"/>
              </a:rPr>
              <a:t> and </a:t>
            </a:r>
          </a:p>
          <a:p>
            <a:pPr algn="just"/>
            <a:r>
              <a:rPr lang="en-GB" dirty="0">
                <a:solidFill>
                  <a:schemeClr val="bg1"/>
                </a:solidFill>
                <a:latin typeface="Arial" panose="020B0604020202020204" pitchFamily="34" charset="0"/>
                <a:cs typeface="Arial" panose="020B0604020202020204" pitchFamily="34" charset="0"/>
              </a:rPr>
              <a:t>‘</a:t>
            </a:r>
            <a:r>
              <a:rPr lang="en-GB" dirty="0">
                <a:solidFill>
                  <a:srgbClr val="FD29FF"/>
                </a:solidFill>
                <a:latin typeface="Arial" panose="020B0604020202020204" pitchFamily="34" charset="0"/>
                <a:cs typeface="Arial" panose="020B0604020202020204" pitchFamily="34" charset="0"/>
                <a:hlinkClick r:id="rId4"/>
              </a:rPr>
              <a:t>100 Books to Read in Year 5 &amp; 6</a:t>
            </a:r>
            <a:r>
              <a:rPr lang="en-GB" dirty="0">
                <a:solidFill>
                  <a:schemeClr val="bg1"/>
                </a:solidFill>
                <a:latin typeface="Arial" panose="020B0604020202020204" pitchFamily="34" charset="0"/>
                <a:cs typeface="Arial" panose="020B0604020202020204" pitchFamily="34" charset="0"/>
              </a:rPr>
              <a:t>’ is provided. </a:t>
            </a:r>
          </a:p>
          <a:p>
            <a:pPr algn="just"/>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Should parents want to share any information about their child's </a:t>
            </a:r>
          </a:p>
          <a:p>
            <a:pPr algn="just"/>
            <a:r>
              <a:rPr lang="en-GB" dirty="0">
                <a:solidFill>
                  <a:schemeClr val="bg1"/>
                </a:solidFill>
                <a:latin typeface="Arial" panose="020B0604020202020204" pitchFamily="34" charset="0"/>
                <a:cs typeface="Arial" panose="020B0604020202020204" pitchFamily="34" charset="0"/>
              </a:rPr>
              <a:t>reading at home, they can email the class teacher via the class </a:t>
            </a:r>
          </a:p>
          <a:p>
            <a:pPr algn="just"/>
            <a:r>
              <a:rPr lang="en-GB" dirty="0">
                <a:solidFill>
                  <a:schemeClr val="bg1"/>
                </a:solidFill>
                <a:latin typeface="Arial" panose="020B0604020202020204" pitchFamily="34" charset="0"/>
                <a:cs typeface="Arial" panose="020B0604020202020204" pitchFamily="34" charset="0"/>
              </a:rPr>
              <a:t>account. </a:t>
            </a:r>
          </a:p>
        </p:txBody>
      </p:sp>
    </p:spTree>
    <p:extLst>
      <p:ext uri="{BB962C8B-B14F-4D97-AF65-F5344CB8AC3E}">
        <p14:creationId xmlns:p14="http://schemas.microsoft.com/office/powerpoint/2010/main" val="455291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81803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1469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3842" y="1412776"/>
            <a:ext cx="8640960" cy="4752528"/>
          </a:xfrm>
        </p:spPr>
        <p:txBody>
          <a:bodyPr/>
          <a:lstStyle/>
          <a:p>
            <a:r>
              <a:rPr lang="en-GB" sz="2000"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y4@tsp.sefton.school;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1340768"/>
            <a:ext cx="8640960" cy="4752528"/>
          </a:xfrm>
        </p:spPr>
        <p:txBody>
          <a:bodyPr/>
          <a:lstStyle/>
          <a:p>
            <a:r>
              <a:rPr lang="en-GB" b="1" u="sng" dirty="0"/>
              <a:t>Contacting the </a:t>
            </a:r>
            <a:r>
              <a:rPr lang="en-GB" b="1" u="sng" dirty="0" err="1"/>
              <a:t>SENDCo</a:t>
            </a:r>
            <a:endParaRPr lang="en-GB" b="1" u="sng" dirty="0"/>
          </a:p>
          <a:p>
            <a:endParaRPr lang="en-GB" dirty="0"/>
          </a:p>
          <a:p>
            <a:pPr>
              <a:lnSpc>
                <a:spcPct val="150000"/>
              </a:lnSpc>
            </a:pPr>
            <a:r>
              <a:rPr lang="en-GB" dirty="0"/>
              <a:t>If you would like to contact Mrs Martin with a SEN related query or concern, you can contact her on the </a:t>
            </a:r>
            <a:r>
              <a:rPr lang="en-GB" dirty="0" err="1"/>
              <a:t>SENDCo</a:t>
            </a:r>
            <a:r>
              <a:rPr lang="en-GB" dirty="0"/>
              <a:t>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b="1" u="sng" dirty="0"/>
          </a:p>
          <a:p>
            <a:r>
              <a:rPr lang="en-GB" dirty="0"/>
              <a:t>During the school year you may need to contact the school office. </a:t>
            </a:r>
          </a:p>
          <a:p>
            <a:endParaRPr lang="en-GB" dirty="0"/>
          </a:p>
          <a:p>
            <a:r>
              <a:rPr lang="en-GB" dirty="0"/>
              <a:t>You can do this by:</a:t>
            </a:r>
          </a:p>
          <a:p>
            <a:endParaRPr lang="en-GB" dirty="0"/>
          </a:p>
          <a:p>
            <a:r>
              <a:rPr lang="en-GB" dirty="0"/>
              <a:t>-   Email - </a:t>
            </a:r>
            <a:r>
              <a:rPr lang="en-GB" b="1" dirty="0" err="1"/>
              <a:t>admin@tsp.sefton.school</a:t>
            </a:r>
            <a:endParaRPr lang="en-GB" dirty="0"/>
          </a:p>
          <a:p>
            <a:pPr marL="285750" indent="-285750">
              <a:buFontTx/>
              <a:buChar char="-"/>
            </a:pPr>
            <a:endParaRPr lang="en-GB"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640960" cy="403244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820134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2023 can be found </a:t>
            </a:r>
            <a:r>
              <a:rPr lang="en-GB" dirty="0">
                <a:hlinkClick r:id="rId2"/>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988840"/>
            <a:ext cx="8640960" cy="3384525"/>
          </a:xfrm>
        </p:spPr>
        <p:txBody>
          <a:bodyPr/>
          <a:lstStyle/>
          <a:p>
            <a:pPr algn="just"/>
            <a:r>
              <a:rPr lang="en-GB" sz="2000" b="1" u="sng" dirty="0"/>
              <a:t>Weekly Updates</a:t>
            </a:r>
          </a:p>
          <a:p>
            <a:pPr algn="just"/>
            <a:endParaRPr lang="en-GB" dirty="0"/>
          </a:p>
          <a:p>
            <a:pPr algn="just"/>
            <a:r>
              <a:rPr lang="en-GB" dirty="0"/>
              <a:t>Every Friday, class teachers update their </a:t>
            </a:r>
            <a:r>
              <a:rPr lang="en-GB" dirty="0">
                <a:solidFill>
                  <a:srgbClr val="FFFF00"/>
                </a:solidFill>
                <a:hlinkClick r:id="rId2"/>
              </a:rPr>
              <a:t>class blog</a:t>
            </a:r>
            <a:r>
              <a:rPr lang="en-GB" dirty="0">
                <a:solidFill>
                  <a:srgbClr val="FFFF00"/>
                </a:solidFill>
              </a:rPr>
              <a:t> </a:t>
            </a:r>
            <a:r>
              <a:rPr lang="en-GB" dirty="0"/>
              <a:t>with highlights from the learning week. </a:t>
            </a:r>
          </a:p>
          <a:p>
            <a:pPr algn="just"/>
            <a:endParaRPr lang="en-GB" dirty="0"/>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sz="500" dirty="0">
              <a:hlinkClick r:id="rId3"/>
            </a:endParaRPr>
          </a:p>
          <a:p>
            <a:pPr algn="just"/>
            <a:endParaRPr lang="en-GB" sz="2400" dirty="0"/>
          </a:p>
          <a:p>
            <a:pPr algn="just"/>
            <a:r>
              <a:rPr lang="en-GB" dirty="0"/>
              <a:t>We also use Twitter to celebrate learning. Please follow your child’s class for updates:</a:t>
            </a:r>
          </a:p>
          <a:p>
            <a:pPr algn="just"/>
            <a:endParaRPr lang="en-GB" b="1" dirty="0">
              <a:solidFill>
                <a:srgbClr val="00B0F0"/>
              </a:solidFill>
            </a:endParaRPr>
          </a:p>
          <a:p>
            <a:pPr algn="just"/>
            <a:r>
              <a:rPr lang="en-GB" b="1" i="1" dirty="0">
                <a:solidFill>
                  <a:srgbClr val="00B050"/>
                </a:solidFill>
                <a:hlinkClick r:id="rId4">
                  <a:extLst>
                    <a:ext uri="{A12FA001-AC4F-418D-AE19-62706E023703}">
                      <ahyp:hlinkClr xmlns:ahyp="http://schemas.microsoft.com/office/drawing/2018/hyperlinkcolor" val="tx"/>
                    </a:ext>
                  </a:extLst>
                </a:hlinkClick>
              </a:rPr>
              <a:t>@Year4TSP</a:t>
            </a:r>
            <a:endParaRPr lang="en-GB" b="1" i="1" dirty="0">
              <a:solidFill>
                <a:srgbClr val="00B05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r>
              <a:rPr lang="en-GB" dirty="0"/>
              <a:t>In September, school will start promptly each morning at 8.50 am. However, the Year 4 classroom - situated next door to Year 3 classroom - will be open from 8.40 am.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During this time, children in Year 4 will complete ‘4-a-day’ calculations </a:t>
            </a:r>
          </a:p>
          <a:p>
            <a:r>
              <a:rPr lang="en-GB" dirty="0"/>
              <a:t>which impacts positively on children’s arithmetic skills. Therefore, it is</a:t>
            </a:r>
          </a:p>
          <a:p>
            <a:r>
              <a:rPr lang="en-GB" dirty="0"/>
              <a:t>advised that children are in school promptly.</a:t>
            </a:r>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8E6DAC14-B79C-4E43-AD75-7FCCBDB7A8F4}"/>
              </a:ext>
            </a:extLst>
          </p:cNvPr>
          <p:cNvPicPr>
            <a:picLocks noChangeAspect="1"/>
          </p:cNvPicPr>
          <p:nvPr/>
        </p:nvPicPr>
        <p:blipFill rotWithShape="1">
          <a:blip r:embed="rId2"/>
          <a:srcRect b="20946"/>
          <a:stretch/>
        </p:blipFill>
        <p:spPr>
          <a:xfrm>
            <a:off x="2574032" y="2780928"/>
            <a:ext cx="3995936" cy="2369223"/>
          </a:xfrm>
          <a:prstGeom prst="rect">
            <a:avLst/>
          </a:prstGeom>
          <a:ln w="57150">
            <a:solidFill>
              <a:srgbClr val="FFFFFF"/>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84784"/>
            <a:ext cx="8640960" cy="4392488"/>
          </a:xfrm>
        </p:spPr>
        <p:txBody>
          <a:bodyPr/>
          <a:lstStyle/>
          <a:p>
            <a:r>
              <a:rPr lang="en-GB" sz="2400" b="1" u="sng" dirty="0"/>
              <a:t>The School Day:</a:t>
            </a:r>
          </a:p>
          <a:p>
            <a:endParaRPr lang="en-GB" sz="2000" b="1" u="sng" dirty="0"/>
          </a:p>
          <a:p>
            <a:r>
              <a:rPr lang="en-GB" sz="2000" dirty="0"/>
              <a:t>The school day will finish at 3:05pm and children should be collected </a:t>
            </a:r>
            <a:r>
              <a:rPr lang="en-GB" sz="2000" b="1" dirty="0"/>
              <a:t>promptly</a:t>
            </a:r>
            <a:r>
              <a:rPr lang="en-GB" sz="2000" dirty="0"/>
              <a:t> from outside the Year 4 classroom at this time, unless they are attending Clubhouse or an extracurricular club.</a:t>
            </a:r>
          </a:p>
          <a:p>
            <a:endParaRPr lang="en-GB" sz="2000" dirty="0"/>
          </a:p>
          <a:p>
            <a:pPr algn="just"/>
            <a:endParaRPr lang="en-GB" sz="2000" dirty="0"/>
          </a:p>
          <a:p>
            <a:r>
              <a:rPr lang="en-GB" sz="2000" dirty="0"/>
              <a:t>If your child has any alternative collection arrangements, please inform Miss </a:t>
            </a:r>
            <a:r>
              <a:rPr lang="en-GB" sz="2000" dirty="0" err="1"/>
              <a:t>Mcvey</a:t>
            </a:r>
            <a:r>
              <a:rPr lang="en-GB" sz="2000" dirty="0"/>
              <a:t> via the Y4 email account:  </a:t>
            </a:r>
            <a:r>
              <a:rPr lang="en-GB" sz="2000" dirty="0">
                <a:solidFill>
                  <a:srgbClr val="00B050"/>
                </a:solidFill>
                <a:hlinkClick r:id="rId2"/>
              </a:rPr>
              <a:t>y4@tsp.sefton.school</a:t>
            </a:r>
            <a:r>
              <a:rPr lang="en-GB" sz="2000" dirty="0">
                <a:solidFill>
                  <a:srgbClr val="00B050"/>
                </a:solidFill>
              </a:rPr>
              <a:t>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11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i="1" dirty="0"/>
              <a:t> </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r>
              <a:rPr lang="en-GB" dirty="0"/>
              <a:t>The children will spend break times and lunch times on the Key Stage 2 playground and field (weather depending) pictured below.</a:t>
            </a:r>
          </a:p>
          <a:p>
            <a:endParaRPr lang="en-GB" dirty="0"/>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r>
              <a:rPr lang="en-GB" dirty="0"/>
              <a:t>Children are encouraged to bring a healthy snack and a bottle of </a:t>
            </a:r>
          </a:p>
          <a:p>
            <a:r>
              <a:rPr lang="en-GB" dirty="0"/>
              <a:t>water (ideally reusable) to school. As we promote healthy schools, </a:t>
            </a:r>
          </a:p>
          <a:p>
            <a:r>
              <a:rPr lang="en-GB" dirty="0"/>
              <a:t>children only eat healthy snacks at morning break-time and not </a:t>
            </a:r>
          </a:p>
          <a:p>
            <a:r>
              <a:rPr lang="en-GB" dirty="0"/>
              <a:t>chocolate based snacks, crisps or similar. Fruit, yogurt, dried fruits </a:t>
            </a:r>
          </a:p>
          <a:p>
            <a:r>
              <a:rPr lang="en-GB" dirty="0"/>
              <a:t>and other healthy snacks </a:t>
            </a:r>
            <a:r>
              <a:rPr lang="en-GB" b="1" u="sng" dirty="0"/>
              <a:t>only</a:t>
            </a:r>
            <a:r>
              <a:rPr lang="en-GB" dirty="0"/>
              <a:t> are permitted.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descr="A picture containing outdoor, tree, road, sky&#10;&#10;Description automatically generated">
            <a:extLst>
              <a:ext uri="{FF2B5EF4-FFF2-40B4-BE49-F238E27FC236}">
                <a16:creationId xmlns:a16="http://schemas.microsoft.com/office/drawing/2014/main" id="{A521FED9-0F22-0E3F-E1DF-318C89CD22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564904"/>
            <a:ext cx="3899925" cy="225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0345DE5-7A69-F51B-AC0F-3E9F0AF35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365" y="2564904"/>
            <a:ext cx="3873242" cy="2254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Mobile Phones:</a:t>
            </a:r>
          </a:p>
          <a:p>
            <a:endParaRPr lang="en-GB" b="1" u="sng" dirty="0"/>
          </a:p>
          <a:p>
            <a:pPr algn="just"/>
            <a:r>
              <a:rPr lang="en-GB" dirty="0"/>
              <a:t>The use of mobile phones in school is strongly discouraged, as is the use of any other devices that allow for private communication, such as Smartphone watches. The school cannot take responsibility for loss or damage to such devices.  </a:t>
            </a:r>
          </a:p>
          <a:p>
            <a:endParaRPr lang="en-GB" dirty="0"/>
          </a:p>
          <a:p>
            <a:pPr algn="just"/>
            <a:r>
              <a:rPr lang="en-GB" dirty="0"/>
              <a:t>However, it is recognised that some pupils do require such devices for their journeys to and from school. Therefore, a letter with further information will be sent to all families shortly. </a:t>
            </a:r>
          </a:p>
          <a:p>
            <a:endParaRPr lang="en-GB" dirty="0"/>
          </a:p>
          <a:p>
            <a:pPr algn="just"/>
            <a:r>
              <a:rPr lang="en-GB" dirty="0"/>
              <a:t>If you give permission for your child to bring their phone or Smartphone watch into school - once you have read the terms of agreement – you will need </a:t>
            </a:r>
          </a:p>
          <a:p>
            <a:pPr algn="just"/>
            <a:r>
              <a:rPr lang="en-GB" dirty="0"/>
              <a:t>to inform </a:t>
            </a:r>
            <a:r>
              <a:rPr lang="en-GB"/>
              <a:t>Miss McVey </a:t>
            </a:r>
            <a:r>
              <a:rPr lang="en-GB" dirty="0"/>
              <a:t>via the Y4 email address: </a:t>
            </a:r>
            <a:r>
              <a:rPr lang="en-GB" dirty="0">
                <a:solidFill>
                  <a:srgbClr val="00B050"/>
                </a:solidFill>
                <a:hlinkClick r:id="rId2">
                  <a:extLst>
                    <a:ext uri="{A12FA001-AC4F-418D-AE19-62706E023703}">
                      <ahyp:hlinkClr xmlns:ahyp="http://schemas.microsoft.com/office/drawing/2018/hyperlinkcolor" val="tx"/>
                    </a:ext>
                  </a:extLst>
                </a:hlinkClick>
              </a:rPr>
              <a:t>y4@tsp.sefton.school</a:t>
            </a:r>
            <a:r>
              <a:rPr lang="en-GB" dirty="0">
                <a:solidFill>
                  <a:srgbClr val="00B050"/>
                </a:solidFill>
              </a:rPr>
              <a:t> </a:t>
            </a:r>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37731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299490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556792"/>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165068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1"/>
            <a:ext cx="8640960" cy="720079"/>
          </a:xfrm>
        </p:spPr>
        <p:txBody>
          <a:bodyPr/>
          <a:lstStyle/>
          <a:p>
            <a:pPr algn="just"/>
            <a:r>
              <a:rPr lang="en-GB" b="1" u="sng" dirty="0"/>
              <a:t>Uniform</a:t>
            </a:r>
          </a:p>
          <a:p>
            <a:pPr algn="just"/>
            <a:endParaRPr lang="en-GB"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FD29FF"/>
                </a:solidFill>
                <a:hlinkClick r:id="rId2"/>
              </a:rPr>
              <a:t>please read this policy</a:t>
            </a:r>
            <a:r>
              <a:rPr lang="en-GB" b="1" dirty="0"/>
              <a:t>.</a:t>
            </a:r>
            <a:r>
              <a:rPr lang="en-GB" b="1" dirty="0">
                <a:solidFill>
                  <a:srgbClr val="FD29FF"/>
                </a:solidFill>
              </a:rPr>
              <a:t> </a:t>
            </a: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TotalTime>
  <Words>2259</Words>
  <Application>Microsoft Office PowerPoint</Application>
  <PresentationFormat>On-screen Show (4:3)</PresentationFormat>
  <Paragraphs>340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MCCABEJ</cp:lastModifiedBy>
  <cp:revision>188</cp:revision>
  <dcterms:created xsi:type="dcterms:W3CDTF">2012-08-30T17:25:21Z</dcterms:created>
  <dcterms:modified xsi:type="dcterms:W3CDTF">2023-07-12T10:38:51Z</dcterms:modified>
</cp:coreProperties>
</file>