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285" r:id="rId5"/>
    <p:sldId id="295" r:id="rId6"/>
    <p:sldId id="286" r:id="rId7"/>
    <p:sldId id="296" r:id="rId8"/>
    <p:sldId id="292" r:id="rId9"/>
    <p:sldId id="257" r:id="rId10"/>
    <p:sldId id="303" r:id="rId11"/>
    <p:sldId id="287" r:id="rId12"/>
    <p:sldId id="304" r:id="rId13"/>
    <p:sldId id="283" r:id="rId14"/>
    <p:sldId id="288" r:id="rId15"/>
    <p:sldId id="299" r:id="rId16"/>
    <p:sldId id="268" r:id="rId17"/>
    <p:sldId id="269" r:id="rId18"/>
    <p:sldId id="305" r:id="rId19"/>
    <p:sldId id="263" r:id="rId20"/>
    <p:sldId id="271" r:id="rId21"/>
    <p:sldId id="262" r:id="rId22"/>
    <p:sldId id="275" r:id="rId23"/>
    <p:sldId id="264" r:id="rId24"/>
    <p:sldId id="294" r:id="rId25"/>
    <p:sldId id="298" r:id="rId26"/>
    <p:sldId id="300"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5FF"/>
    <a:srgbClr val="FD29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5"/>
  </p:normalViewPr>
  <p:slideViewPr>
    <p:cSldViewPr>
      <p:cViewPr varScale="1">
        <p:scale>
          <a:sx n="121" d="100"/>
          <a:sy n="121" d="100"/>
        </p:scale>
        <p:origin x="13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rinitystpeters.org/page/year-group-overviews/487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initystpeters.org/serve_file/345018"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3084"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y6@tsp.sefton.scho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2023</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3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cloakroom/locker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t>.</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247180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3 curriculum map, which outlines all the units taught across the each subject and their main objectives, can be found by clicking </a:t>
            </a:r>
            <a:r>
              <a:rPr lang="en-GB" u="sng" dirty="0">
                <a:solidFill>
                  <a:srgbClr val="FFFF00"/>
                </a:solidFill>
                <a:hlinkClick r:id="rId2"/>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6FDC287C-BD40-469C-98B3-BEED7C43CAC1}"/>
              </a:ext>
            </a:extLst>
          </p:cNvPr>
          <p:cNvPicPr>
            <a:picLocks noChangeAspect="1"/>
          </p:cNvPicPr>
          <p:nvPr/>
        </p:nvPicPr>
        <p:blipFill>
          <a:blip r:embed="rId3"/>
          <a:stretch>
            <a:fillRect/>
          </a:stretch>
        </p:blipFill>
        <p:spPr>
          <a:xfrm>
            <a:off x="2555776" y="3060000"/>
            <a:ext cx="4272905" cy="2898244"/>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FD29FF"/>
                </a:solidFill>
                <a:hlinkClick r:id="rId2"/>
              </a:rPr>
              <a:t>please read this policy. </a:t>
            </a:r>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88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t>
            </a:r>
            <a:r>
              <a:rPr lang="en-GB" b="1" dirty="0"/>
              <a:t>Monday afternoon</a:t>
            </a:r>
            <a:r>
              <a:rPr lang="en-GB" dirty="0"/>
              <a:t>. </a:t>
            </a:r>
          </a:p>
          <a:p>
            <a:pPr algn="just"/>
            <a:endParaRPr lang="en-GB" dirty="0"/>
          </a:p>
          <a:p>
            <a:pPr algn="just"/>
            <a:r>
              <a:rPr lang="en-GB" dirty="0"/>
              <a:t>The children will have their second PE lesson of the week on </a:t>
            </a:r>
            <a:r>
              <a:rPr lang="en-GB" b="1" dirty="0"/>
              <a:t>Friday afternoon</a:t>
            </a:r>
            <a:r>
              <a:rPr lang="en-GB" dirty="0"/>
              <a:t>.</a:t>
            </a:r>
          </a:p>
          <a:p>
            <a:pPr algn="just"/>
            <a:endParaRPr lang="en-GB" dirty="0"/>
          </a:p>
          <a:p>
            <a:pPr>
              <a:spcBef>
                <a:spcPts val="0"/>
              </a:spcBef>
            </a:pPr>
            <a:r>
              <a:rPr lang="en-GB" b="1" i="1" dirty="0"/>
              <a:t>Please ensure your child comes to school each Monday and Friday wearing their full outdoor PE kit</a:t>
            </a:r>
            <a:r>
              <a:rPr lang="en-GB" dirty="0"/>
              <a:t>.</a:t>
            </a:r>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lvl="0"/>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4957" y="2361143"/>
            <a:ext cx="8892480" cy="2875159"/>
          </a:xfrm>
        </p:spPr>
        <p:txBody>
          <a:bodyPr/>
          <a:lstStyle/>
          <a:p>
            <a:pPr>
              <a:spcBef>
                <a:spcPts val="0"/>
              </a:spcBef>
            </a:pPr>
            <a:r>
              <a:rPr lang="en-GB" dirty="0"/>
              <a:t>During Summer Term One and Two,  Year 3 pupils will attend swimming sessions at Formby Pool. </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6281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Summer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Autumn Term 2 (after the October half term) and Spring Term 1 (before February half term).</a:t>
            </a:r>
          </a:p>
          <a:p>
            <a:pPr algn="just"/>
            <a:endParaRPr lang="en-GB" dirty="0"/>
          </a:p>
          <a:p>
            <a:pPr algn="just"/>
            <a:r>
              <a:rPr lang="en-GB" dirty="0"/>
              <a:t>For further information, </a:t>
            </a:r>
            <a:r>
              <a:rPr lang="en-GB" b="1" dirty="0">
                <a:solidFill>
                  <a:srgbClr val="FD29FF"/>
                </a:solidFill>
                <a:hlinkClick r:id="rId2"/>
              </a:rPr>
              <a:t>please read this policy. </a:t>
            </a:r>
            <a:endParaRPr lang="en-GB" b="1" dirty="0">
              <a:solidFill>
                <a:srgbClr val="FD29FF"/>
              </a:solidFill>
            </a:endParaRPr>
          </a:p>
          <a:p>
            <a:pPr algn="just"/>
            <a:endParaRPr lang="en-GB" b="1" dirty="0">
              <a:solidFill>
                <a:srgbClr val="FD29FF"/>
              </a:solidFill>
            </a:endParaRPr>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1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3 receive drumming and recorder lessons from a Sefton Music Service tutor, as part of the school’s Music provision. These sessions take place in the Spring and Summer Terms, more information will follow.  </a:t>
            </a:r>
          </a:p>
          <a:p>
            <a:pPr algn="just"/>
            <a:endParaRPr lang="en-GB" b="1" u="sng" dirty="0"/>
          </a:p>
          <a:p>
            <a:pPr algn="just"/>
            <a:r>
              <a:rPr lang="en-GB" dirty="0"/>
              <a:t>The children will be able to purchase and take home their recorders once their lessons begin, it is only at this time that recorders can be purchased on School Spider.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772816"/>
            <a:ext cx="8640960" cy="2875159"/>
          </a:xfrm>
        </p:spPr>
        <p:txBody>
          <a:bodyPr/>
          <a:lstStyle/>
          <a:p>
            <a:pPr algn="just"/>
            <a:r>
              <a:rPr lang="en-GB" sz="2000" dirty="0"/>
              <a:t>Your child will continue to learn their spelling using the Read Write Inc Spelling Programme. Each day, your child will complete a series of activities linked to a specific spelling strategy. </a:t>
            </a:r>
          </a:p>
          <a:p>
            <a:pPr algn="just"/>
            <a:endParaRPr lang="en-GB" sz="2000" dirty="0"/>
          </a:p>
          <a:p>
            <a:pPr algn="just"/>
            <a:r>
              <a:rPr lang="en-GB" sz="2000" dirty="0"/>
              <a:t>They will then select six spellings from the week, which will be bespoke to them, for them to practise at home. These will be recorded in their </a:t>
            </a:r>
            <a:r>
              <a:rPr lang="en-GB" sz="2000" b="1" dirty="0"/>
              <a:t>Log Books</a:t>
            </a:r>
            <a:r>
              <a:rPr lang="en-GB" sz="2000" dirty="0"/>
              <a:t>.</a:t>
            </a:r>
          </a:p>
          <a:p>
            <a:pPr algn="just"/>
            <a:endParaRPr lang="en-GB" sz="2000" dirty="0"/>
          </a:p>
          <a:p>
            <a:pPr algn="just"/>
            <a:r>
              <a:rPr lang="en-GB" sz="2000" dirty="0"/>
              <a:t>These spellings will not be tested in school, instead, they are to be practised at home to further embed their spelling knowledge, which will enable them to successfully include them in their independent writing.</a:t>
            </a:r>
          </a:p>
          <a:p>
            <a:pPr algn="just"/>
            <a:endParaRPr lang="en-GB" sz="2000" dirty="0"/>
          </a:p>
          <a:p>
            <a:pPr algn="just"/>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971600" y="1196752"/>
            <a:ext cx="1181734"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Spelling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772816"/>
            <a:ext cx="8640960" cy="2875159"/>
          </a:xfrm>
        </p:spPr>
        <p:txBody>
          <a:bodyPr/>
          <a:lstStyle/>
          <a:p>
            <a:pPr algn="just"/>
            <a:r>
              <a:rPr lang="en-GB" sz="2000" dirty="0"/>
              <a:t>All children will receive reading books to read at home each week. Children should only bring their home books into school on their designated reading days to change it for a new one. </a:t>
            </a:r>
          </a:p>
          <a:p>
            <a:pPr algn="just"/>
            <a:endParaRPr lang="en-GB" sz="2000" dirty="0"/>
          </a:p>
          <a:p>
            <a:pPr algn="just"/>
            <a:r>
              <a:rPr lang="en-US" sz="2000" dirty="0"/>
              <a:t>In September, your child will sign in to their new, virtual classroom on Google Classroom, which will allow them to access additional learning at home. </a:t>
            </a:r>
          </a:p>
          <a:p>
            <a:pPr algn="just"/>
            <a:endParaRPr lang="en-US" sz="2000" dirty="0"/>
          </a:p>
          <a:p>
            <a:pPr algn="just"/>
            <a:endParaRPr lang="en-US" sz="2000" dirty="0"/>
          </a:p>
          <a:p>
            <a:pPr algn="just"/>
            <a:endParaRPr lang="en-GB" sz="2000" dirty="0"/>
          </a:p>
          <a:p>
            <a:pPr algn="just"/>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971600" y="1196752"/>
            <a:ext cx="2350323"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Learning at Home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27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844824"/>
            <a:ext cx="8640960" cy="3384525"/>
          </a:xfrm>
        </p:spPr>
        <p:txBody>
          <a:bodyPr/>
          <a:lstStyle/>
          <a:p>
            <a:pPr algn="just"/>
            <a:r>
              <a:rPr lang="en-GB" dirty="0"/>
              <a:t>Regular practice of times tables and related number facts will benefit and support your child’s mathematical knowledge and understanding. </a:t>
            </a:r>
          </a:p>
          <a:p>
            <a:pPr algn="just"/>
            <a:endParaRPr lang="en-GB" dirty="0"/>
          </a:p>
          <a:p>
            <a:pPr algn="just"/>
            <a:r>
              <a:rPr lang="en-GB" dirty="0"/>
              <a:t>By the end of Year 3, national curriculum expectations are that children should know multiplication tables (and related division facts) with fluent recall for the x2, x3 , x4 , x5, x8 and x10 times tables.</a:t>
            </a:r>
          </a:p>
          <a:p>
            <a:pPr algn="just"/>
            <a:endParaRPr lang="en-GB" dirty="0"/>
          </a:p>
          <a:p>
            <a:pPr algn="just"/>
            <a:r>
              <a:rPr lang="en-GB" dirty="0"/>
              <a:t>The ‘Times Tables Rock Stars’ and ‘</a:t>
            </a:r>
            <a:r>
              <a:rPr lang="en-GB" dirty="0" err="1"/>
              <a:t>Sumdog</a:t>
            </a:r>
            <a:r>
              <a:rPr lang="en-GB" dirty="0"/>
              <a:t>’ apps/websites are particularly effective tools to cement these essential number facts.</a:t>
            </a:r>
          </a:p>
          <a:p>
            <a:pPr algn="just"/>
            <a:endParaRPr lang="en-GB" dirty="0"/>
          </a:p>
          <a:p>
            <a:pPr algn="just"/>
            <a:r>
              <a:rPr lang="en-GB" dirty="0"/>
              <a:t>Please also remember to check the ‘</a:t>
            </a:r>
            <a:r>
              <a:rPr lang="en-GB" dirty="0">
                <a:solidFill>
                  <a:srgbClr val="00B0F0"/>
                </a:solidFill>
                <a:hlinkClick r:id="rId2">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pPr algn="just"/>
            <a:r>
              <a:rPr lang="en-GB" dirty="0"/>
              <a:t>tutorials available that are appropriate for each key stage.</a:t>
            </a:r>
          </a:p>
          <a:p>
            <a:pPr algn="just"/>
            <a:endParaRPr lang="en-GB" dirty="0"/>
          </a:p>
          <a:p>
            <a:pPr algn="just"/>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755576" y="1196752"/>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5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128908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215516" y="1268760"/>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3, all children will be given the opportunity to read daily in class, using a book either from the school reading scheme or the class library. There will also be a class text, which will read by the class teacher and standalone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a:t>
            </a:r>
          </a:p>
          <a:p>
            <a:pPr algn="just"/>
            <a:r>
              <a:rPr lang="en-GB" dirty="0">
                <a:solidFill>
                  <a:schemeClr val="bg1"/>
                </a:solidFill>
                <a:latin typeface="Arial" panose="020B0604020202020204" pitchFamily="34" charset="0"/>
                <a:cs typeface="Arial" panose="020B0604020202020204" pitchFamily="34" charset="0"/>
              </a:rPr>
              <a:t>reading list titled ‘</a:t>
            </a:r>
            <a:r>
              <a:rPr lang="en-GB" dirty="0">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100 books to Read in Years 3 and 4</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y3@tsp.sefton.school;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sz="1000" dirty="0"/>
          </a:p>
          <a:p>
            <a:pPr>
              <a:lnSpc>
                <a:spcPct val="150000"/>
              </a:lnSpc>
            </a:pPr>
            <a:r>
              <a:rPr lang="en-GB" dirty="0"/>
              <a:t>If you would like to contact Mrs Martin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sz="1800"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367599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Every Friday, class teachers update their </a:t>
            </a:r>
            <a:r>
              <a:rPr lang="en-GB" dirty="0">
                <a:solidFill>
                  <a:srgbClr val="00B0F0"/>
                </a:solidFill>
                <a:hlinkClick r:id="rId2">
                  <a:extLst>
                    <a:ext uri="{A12FA001-AC4F-418D-AE19-62706E023703}">
                      <ahyp:hlinkClr xmlns:ahyp="http://schemas.microsoft.com/office/drawing/2018/hyperlinkcolor" val="tx"/>
                    </a:ext>
                  </a:extLst>
                </a:hlinkClick>
              </a:rPr>
              <a:t>class blog</a:t>
            </a:r>
            <a:r>
              <a:rPr lang="en-GB" dirty="0">
                <a:solidFill>
                  <a:srgbClr val="00B0F0"/>
                </a:solidFill>
              </a:rPr>
              <a:t> </a:t>
            </a:r>
            <a:r>
              <a:rPr lang="en-GB" dirty="0"/>
              <a:t>with highlights from the learning week. </a:t>
            </a:r>
            <a:endParaRPr lang="en-GB" sz="500" dirty="0">
              <a:hlinkClick r:id="rId3"/>
            </a:endParaRPr>
          </a:p>
          <a:p>
            <a:pPr algn="just"/>
            <a:endParaRPr lang="en-GB" sz="2400" dirty="0"/>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@Year3TSP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In September, school will start promptly each morning at 8.50 am. However, the Year 3 classroom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3 will complete ‘4-a-day’ calculations </a:t>
            </a:r>
          </a:p>
          <a:p>
            <a:r>
              <a:rPr lang="en-GB" dirty="0"/>
              <a:t>which impacts positively on children’s arithmetic skills. Therefore, it is</a:t>
            </a:r>
          </a:p>
          <a:p>
            <a:r>
              <a:rPr lang="en-GB" dirty="0"/>
              <a:t>advised that children are in school promptly.</a:t>
            </a:r>
          </a:p>
          <a:p>
            <a:endParaRPr lang="en-GB" dirty="0"/>
          </a:p>
          <a:p>
            <a:endParaRPr lang="en-GB" dirty="0"/>
          </a:p>
          <a:p>
            <a:endParaRPr lang="en-GB" dirty="0"/>
          </a:p>
          <a:p>
            <a:endParaRPr lang="en-GB" dirty="0"/>
          </a:p>
          <a:p>
            <a:endParaRPr lang="en-GB" dirty="0"/>
          </a:p>
        </p:txBody>
      </p:sp>
      <p:pic>
        <p:nvPicPr>
          <p:cNvPr id="4" name="Picture 3" descr="C:\Users\You\Pictures\Untitled_Message (6)\IMG_2513.jpeg">
            <a:extLst>
              <a:ext uri="{FF2B5EF4-FFF2-40B4-BE49-F238E27FC236}">
                <a16:creationId xmlns:a16="http://schemas.microsoft.com/office/drawing/2014/main" id="{C40239FC-6A57-4B5A-B085-C0368B5C2792}"/>
              </a:ext>
            </a:extLst>
          </p:cNvPr>
          <p:cNvPicPr/>
          <p:nvPr/>
        </p:nvPicPr>
        <p:blipFill>
          <a:blip r:embed="rId2"/>
          <a:srcRect/>
          <a:stretch>
            <a:fillRect/>
          </a:stretch>
        </p:blipFill>
        <p:spPr bwMode="auto">
          <a:xfrm>
            <a:off x="2996247" y="2636912"/>
            <a:ext cx="3151505" cy="2362835"/>
          </a:xfrm>
          <a:prstGeom prst="rect">
            <a:avLst/>
          </a:prstGeom>
          <a:noFill/>
          <a:ln w="9525">
            <a:noFill/>
            <a:miter lim="800000"/>
            <a:headEnd/>
            <a:tailEnd/>
          </a:ln>
        </p:spPr>
      </p:pic>
    </p:spTree>
    <p:extLst>
      <p:ext uri="{BB962C8B-B14F-4D97-AF65-F5344CB8AC3E}">
        <p14:creationId xmlns:p14="http://schemas.microsoft.com/office/powerpoint/2010/main" val="235865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400" b="1" u="sng" dirty="0"/>
              <a:t>The School Day:</a:t>
            </a:r>
          </a:p>
          <a:p>
            <a:endParaRPr lang="en-GB" sz="2000" b="1" u="sng" dirty="0"/>
          </a:p>
          <a:p>
            <a:pPr algn="just"/>
            <a:r>
              <a:rPr lang="en-GB" sz="2000" dirty="0"/>
              <a:t>The school day will finish at 3:05pm and children should be collected </a:t>
            </a:r>
            <a:r>
              <a:rPr lang="en-GB" sz="2000" b="1" dirty="0"/>
              <a:t>promptly</a:t>
            </a:r>
            <a:r>
              <a:rPr lang="en-GB" sz="2000" dirty="0"/>
              <a:t> from outside the Year 3 classroom at this time, unless they are attending Clubhouse or an extracurricular club.</a:t>
            </a:r>
          </a:p>
          <a:p>
            <a:endParaRPr lang="en-GB" sz="2000" dirty="0"/>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484784"/>
            <a:ext cx="8460940" cy="4392488"/>
          </a:xfrm>
        </p:spPr>
        <p:txBody>
          <a:bodyPr/>
          <a:lstStyle/>
          <a:p>
            <a:r>
              <a:rPr lang="en-GB" sz="2000" b="1" u="sng" dirty="0"/>
              <a:t>Mobile Phones:</a:t>
            </a:r>
          </a:p>
          <a:p>
            <a:endParaRPr lang="en-GB" b="1" u="sng" dirty="0"/>
          </a:p>
          <a:p>
            <a:pPr algn="just"/>
            <a:r>
              <a:rPr lang="en-GB" dirty="0"/>
              <a:t>The use of mobile phones in school is strongly discouraged, as is the use of any other devices that allow for private communication, such as Smartphone watches. The school cannot take responsibility for loss or damage to such devices.  </a:t>
            </a:r>
          </a:p>
          <a:p>
            <a:endParaRPr lang="en-GB" dirty="0"/>
          </a:p>
          <a:p>
            <a:pPr algn="just"/>
            <a:r>
              <a:rPr lang="en-GB" dirty="0"/>
              <a:t>However, it is recognised that some pupils do require such devices for their journeys to and from school. Therefore, a letter with further information will be sent to all families shortly. </a:t>
            </a:r>
          </a:p>
          <a:p>
            <a:endParaRPr lang="en-GB" dirty="0"/>
          </a:p>
          <a:p>
            <a:pPr algn="just"/>
            <a:r>
              <a:rPr lang="en-GB" dirty="0"/>
              <a:t>If you give permission for your child to bring their phone or Smartphone watch into school - once you have read the terms of agreement – you will need to inform Miss Davies via the Y3 email address: </a:t>
            </a:r>
            <a:r>
              <a:rPr lang="en-GB" dirty="0">
                <a:solidFill>
                  <a:srgbClr val="00B050"/>
                </a:solidFill>
                <a:hlinkClick r:id="rId2">
                  <a:extLst>
                    <a:ext uri="{A12FA001-AC4F-418D-AE19-62706E023703}">
                      <ahyp:hlinkClr xmlns:ahyp="http://schemas.microsoft.com/office/drawing/2018/hyperlinkcolor" val="tx"/>
                    </a:ext>
                  </a:extLst>
                </a:hlinkClick>
              </a:rPr>
              <a:t>y3@tsp.sefton.school</a:t>
            </a:r>
            <a:r>
              <a:rPr lang="en-GB" dirty="0">
                <a:solidFill>
                  <a:srgbClr val="00B050"/>
                </a:solidFill>
              </a:rPr>
              <a:t> </a:t>
            </a:r>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22519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Whittakers, Southport. This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FD29FF"/>
                </a:solidFill>
                <a:hlinkClick r:id="rId2"/>
              </a:rPr>
              <a:t>please read this policy</a:t>
            </a:r>
            <a:endParaRPr lang="en-GB" b="1" dirty="0">
              <a:solidFill>
                <a:srgbClr val="FD29FF"/>
              </a:solidFill>
            </a:endParaRPr>
          </a:p>
          <a:p>
            <a:pPr algn="just"/>
            <a:r>
              <a:rPr lang="en-GB" b="1" dirty="0"/>
              <a:t>.</a:t>
            </a:r>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3280</TotalTime>
  <Words>2202</Words>
  <Application>Microsoft Office PowerPoint</Application>
  <PresentationFormat>On-screen Show (4:3)</PresentationFormat>
  <Paragraphs>319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MCCABEJ</cp:lastModifiedBy>
  <cp:revision>176</cp:revision>
  <dcterms:created xsi:type="dcterms:W3CDTF">2012-08-30T17:25:21Z</dcterms:created>
  <dcterms:modified xsi:type="dcterms:W3CDTF">2023-07-12T10:34:46Z</dcterms:modified>
</cp:coreProperties>
</file>