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handoutMasterIdLst>
    <p:handoutMasterId r:id="rId17"/>
  </p:handoutMasterIdLst>
  <p:sldIdLst>
    <p:sldId id="256" r:id="rId2"/>
    <p:sldId id="257" r:id="rId3"/>
    <p:sldId id="258" r:id="rId4"/>
    <p:sldId id="261" r:id="rId5"/>
    <p:sldId id="264" r:id="rId6"/>
    <p:sldId id="262" r:id="rId7"/>
    <p:sldId id="266" r:id="rId8"/>
    <p:sldId id="267" r:id="rId9"/>
    <p:sldId id="268" r:id="rId10"/>
    <p:sldId id="273" r:id="rId11"/>
    <p:sldId id="259" r:id="rId12"/>
    <p:sldId id="265" r:id="rId13"/>
    <p:sldId id="260" r:id="rId14"/>
    <p:sldId id="263"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59379" autoAdjust="0"/>
  </p:normalViewPr>
  <p:slideViewPr>
    <p:cSldViewPr snapToGrid="0">
      <p:cViewPr varScale="1">
        <p:scale>
          <a:sx n="70" d="100"/>
          <a:sy n="70" d="100"/>
        </p:scale>
        <p:origin x="536" y="6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3E2126C-ADC2-4955-AB93-5FB96583372E}" type="datetimeFigureOut">
              <a:rPr lang="en-GB" smtClean="0"/>
              <a:t>20/06/2022</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1E48B6D-B232-4BF7-89B5-57FD5549CE12}" type="slidenum">
              <a:rPr lang="en-GB" smtClean="0"/>
              <a:t>‹#›</a:t>
            </a:fld>
            <a:endParaRPr lang="en-GB"/>
          </a:p>
        </p:txBody>
      </p:sp>
    </p:spTree>
    <p:extLst>
      <p:ext uri="{BB962C8B-B14F-4D97-AF65-F5344CB8AC3E}">
        <p14:creationId xmlns:p14="http://schemas.microsoft.com/office/powerpoint/2010/main" val="2864544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29387F7-D4B3-4818-9A1A-91E48FE562F4}" type="datetimeFigureOut">
              <a:rPr lang="en-GB" smtClean="0"/>
              <a:t>20/06/2022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BEAE728-3655-4708-8306-BBC27A961C86}" type="slidenum">
              <a:rPr lang="en-GB" smtClean="0"/>
              <a:t>‹#›</a:t>
            </a:fld>
            <a:endParaRPr lang="en-GB"/>
          </a:p>
        </p:txBody>
      </p:sp>
    </p:spTree>
    <p:extLst>
      <p:ext uri="{BB962C8B-B14F-4D97-AF65-F5344CB8AC3E}">
        <p14:creationId xmlns:p14="http://schemas.microsoft.com/office/powerpoint/2010/main" val="355610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EAE728-3655-4708-8306-BBC27A961C86}" type="slidenum">
              <a:rPr lang="en-GB" smtClean="0"/>
              <a:t>1</a:t>
            </a:fld>
            <a:endParaRPr lang="en-GB"/>
          </a:p>
        </p:txBody>
      </p:sp>
    </p:spTree>
    <p:extLst>
      <p:ext uri="{BB962C8B-B14F-4D97-AF65-F5344CB8AC3E}">
        <p14:creationId xmlns:p14="http://schemas.microsoft.com/office/powerpoint/2010/main" val="52665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EAE728-3655-4708-8306-BBC27A961C86}" type="slidenum">
              <a:rPr lang="en-GB" smtClean="0"/>
              <a:t>11</a:t>
            </a:fld>
            <a:endParaRPr lang="en-GB"/>
          </a:p>
        </p:txBody>
      </p:sp>
    </p:spTree>
    <p:extLst>
      <p:ext uri="{BB962C8B-B14F-4D97-AF65-F5344CB8AC3E}">
        <p14:creationId xmlns:p14="http://schemas.microsoft.com/office/powerpoint/2010/main" val="3827213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F6E0E8E6-B6EB-498A-BC29-48D81AAAA5B6}" type="datetimeFigureOut">
              <a:rPr lang="en-US" dirty="0"/>
              <a:t>6/20/2022</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4A8B59-FD8C-464E-A2E0-D2DB42977C43}" type="datetimeFigureOut">
              <a:rPr lang="en-US" dirty="0"/>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D0685-9E9F-46AF-8733-3458A4A5B67E}" type="datetimeFigureOut">
              <a:rPr lang="en-US" dirty="0"/>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9578A0-4252-4A4F-8A4C-4F80F1AD91FF}" type="datetimeFigureOut">
              <a:rPr lang="en-US" dirty="0"/>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DF071-3364-4AF2-8784-696D9E530376}" type="datetimeFigureOut">
              <a:rPr lang="en-US" dirty="0"/>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2E0C83B-2A0D-4895-8D19-F0DA28872F64}" type="datetimeFigureOut">
              <a:rPr lang="en-US" dirty="0"/>
              <a:t>6/20/2022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dirty="0"/>
              <a:t>6/20/2022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dirty="0"/>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dirty="0"/>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dirty="0"/>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45397E-FD2D-4D0A-B33C-2E5AEFAED143}" type="datetimeFigureOut">
              <a:rPr lang="en-US" dirty="0"/>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dirty="0"/>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dirty="0"/>
              <a:t>6/20/2022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dirty="0"/>
              <a:t>6/20/2022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dirty="0"/>
              <a:t>6/20/2022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5F70E-5DFF-42EC-93B3-07D70D7ED1BD}" type="datetimeFigureOut">
              <a:rPr lang="en-US" dirty="0"/>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520B5-A0C9-4D15-A71B-70A075D52D64}" type="datetimeFigureOut">
              <a:rPr lang="en-US" dirty="0"/>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61EAF71F-1A43-41B7-B605-0710A83174B7}" type="datetimeFigureOut">
              <a:rPr lang="en-US" dirty="0"/>
              <a:t>6/20/2022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uidance/equality-act-2010-guidance" TargetMode="External"/><Relationship Id="rId2" Type="http://schemas.openxmlformats.org/officeDocument/2006/relationships/hyperlink" Target="https://www.gov.uk/government/publications/relationships-education-rse-and-pshe" TargetMode="Externa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s://no-outsiders.com/" TargetMode="External"/><Relationship Id="rId4" Type="http://schemas.openxmlformats.org/officeDocument/2006/relationships/hyperlink" Target="https://www.gov.uk/government/publications/keeping-children-safe-in-education--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9509" y="2135038"/>
            <a:ext cx="10396538" cy="1152525"/>
          </a:xfrm>
        </p:spPr>
        <p:txBody>
          <a:bodyPr>
            <a:normAutofit fontScale="90000"/>
          </a:bodyPr>
          <a:lstStyle/>
          <a:p>
            <a:pPr algn="ctr"/>
            <a:r>
              <a:rPr lang="en-GB" sz="6600" dirty="0" err="1" smtClean="0"/>
              <a:t>DiveRsity</a:t>
            </a:r>
            <a:r>
              <a:rPr lang="en-GB" sz="6600" dirty="0" smtClean="0"/>
              <a:t>, PSHE &amp; RSE Workshop For parents and carers</a:t>
            </a:r>
            <a:endParaRPr lang="en-GB" sz="6600" dirty="0"/>
          </a:p>
        </p:txBody>
      </p:sp>
      <p:sp>
        <p:nvSpPr>
          <p:cNvPr id="3" name="Subtitle 2"/>
          <p:cNvSpPr>
            <a:spLocks noGrp="1"/>
          </p:cNvSpPr>
          <p:nvPr>
            <p:ph sz="quarter" idx="4294967295"/>
          </p:nvPr>
        </p:nvSpPr>
        <p:spPr>
          <a:xfrm>
            <a:off x="741872" y="2917765"/>
            <a:ext cx="10394950" cy="3311525"/>
          </a:xfrm>
        </p:spPr>
        <p:txBody>
          <a:bodyPr>
            <a:normAutofit/>
          </a:bodyPr>
          <a:lstStyle/>
          <a:p>
            <a:pPr marL="0" indent="0" algn="ctr">
              <a:buNone/>
            </a:pPr>
            <a:r>
              <a:rPr lang="en-GB" sz="2800" dirty="0" smtClean="0"/>
              <a:t>Prospect Vale Primary School </a:t>
            </a:r>
          </a:p>
          <a:p>
            <a:pPr marL="0" indent="0" algn="ctr">
              <a:buNone/>
            </a:pPr>
            <a:r>
              <a:rPr lang="en-GB" sz="2800" dirty="0" smtClean="0"/>
              <a:t>Wednesday 25.05.2022 &amp; Wednesday 20.06.2022</a:t>
            </a:r>
          </a:p>
          <a:p>
            <a:pPr marL="0" indent="0" algn="ctr">
              <a:buNone/>
            </a:pPr>
            <a:r>
              <a:rPr lang="en-GB" sz="2800" dirty="0" smtClean="0"/>
              <a:t>3:30pm</a:t>
            </a:r>
            <a:endParaRPr lang="en-GB"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106" y="191161"/>
            <a:ext cx="4157932" cy="1447858"/>
          </a:xfrm>
          <a:prstGeom prst="rect">
            <a:avLst/>
          </a:prstGeom>
        </p:spPr>
      </p:pic>
    </p:spTree>
    <p:extLst>
      <p:ext uri="{BB962C8B-B14F-4D97-AF65-F5344CB8AC3E}">
        <p14:creationId xmlns:p14="http://schemas.microsoft.com/office/powerpoint/2010/main" val="1905127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894576"/>
            <a:ext cx="7956311" cy="3785652"/>
          </a:xfrm>
          <a:prstGeom prst="rect">
            <a:avLst/>
          </a:prstGeom>
        </p:spPr>
        <p:txBody>
          <a:bodyPr wrap="square">
            <a:spAutoFit/>
          </a:bodyPr>
          <a:lstStyle/>
          <a:p>
            <a:pPr marL="285750" indent="-285750">
              <a:buFont typeface="Arial" panose="020B0604020202020204" pitchFamily="34" charset="0"/>
              <a:buChar char="•"/>
            </a:pPr>
            <a:r>
              <a:rPr lang="en-GB" sz="2000" dirty="0"/>
              <a:t>According to the Equality Act, schools and colleges must not unlawfully discriminate against pupils because of their sex, race, disability, religion or belief, gender reassignment, pregnancy and maternity, or sexual orientation (protected </a:t>
            </a:r>
            <a:r>
              <a:rPr lang="en-GB" sz="2000" dirty="0" smtClean="0"/>
              <a:t>characteristics)</a:t>
            </a:r>
          </a:p>
          <a:p>
            <a:endParaRPr lang="en-GB" sz="2000" dirty="0" smtClean="0"/>
          </a:p>
          <a:p>
            <a:pPr marL="285750" indent="-285750">
              <a:buFont typeface="Arial" panose="020B0604020202020204" pitchFamily="34" charset="0"/>
              <a:buChar char="•"/>
            </a:pPr>
            <a:r>
              <a:rPr lang="en-GB" sz="2000" dirty="0" smtClean="0"/>
              <a:t>Whilst </a:t>
            </a:r>
            <a:r>
              <a:rPr lang="en-GB" sz="2000" dirty="0"/>
              <a:t>all of the above protections are important, in the context of safeguarding, this guidance, and the legal duties placed on schools and colleges in relation to safeguarding and promoting the welfare of children, governing bodies and proprietors should carefully consider how they are supporting their pupils and students with regard to particular protected characteristics - including disability, sex, sexual orientation, gender reassignment and race.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6" y="65659"/>
            <a:ext cx="2239771" cy="949421"/>
          </a:xfrm>
          <a:prstGeom prst="rect">
            <a:avLst/>
          </a:prstGeom>
        </p:spPr>
      </p:pic>
      <p:sp>
        <p:nvSpPr>
          <p:cNvPr id="4" name="Rectangle 3"/>
          <p:cNvSpPr/>
          <p:nvPr/>
        </p:nvSpPr>
        <p:spPr>
          <a:xfrm>
            <a:off x="585216" y="217203"/>
            <a:ext cx="10936224" cy="1754326"/>
          </a:xfrm>
          <a:prstGeom prst="rect">
            <a:avLst/>
          </a:prstGeom>
        </p:spPr>
        <p:txBody>
          <a:bodyPr wrap="square">
            <a:spAutoFit/>
          </a:bodyPr>
          <a:lstStyle/>
          <a:p>
            <a:pPr algn="ctr"/>
            <a:r>
              <a:rPr lang="en-GB" sz="5400" dirty="0">
                <a:solidFill>
                  <a:schemeClr val="accent1"/>
                </a:solidFill>
              </a:rPr>
              <a:t>Diversity, PSHE and RSE</a:t>
            </a:r>
          </a:p>
          <a:p>
            <a:pPr algn="ctr"/>
            <a:r>
              <a:rPr lang="en-GB" sz="5400" dirty="0">
                <a:solidFill>
                  <a:schemeClr val="accent1"/>
                </a:solidFill>
              </a:rPr>
              <a:t> – </a:t>
            </a:r>
            <a:r>
              <a:rPr lang="en-GB" sz="5400" dirty="0" smtClean="0">
                <a:solidFill>
                  <a:schemeClr val="accent1"/>
                </a:solidFill>
              </a:rPr>
              <a:t>safeguarding updates for Sep 2022</a:t>
            </a:r>
            <a:endParaRPr lang="en-GB" sz="5400" dirty="0">
              <a:solidFill>
                <a:schemeClr val="accent1"/>
              </a:solidFill>
            </a:endParaRPr>
          </a:p>
        </p:txBody>
      </p:sp>
      <p:pic>
        <p:nvPicPr>
          <p:cNvPr id="5" name="Picture 4"/>
          <p:cNvPicPr>
            <a:picLocks noChangeAspect="1"/>
          </p:cNvPicPr>
          <p:nvPr/>
        </p:nvPicPr>
        <p:blipFill rotWithShape="1">
          <a:blip r:embed="rId3"/>
          <a:srcRect l="46142" t="23317" r="23650" b="6001"/>
          <a:stretch/>
        </p:blipFill>
        <p:spPr>
          <a:xfrm>
            <a:off x="8494776" y="1971528"/>
            <a:ext cx="3026664" cy="4282967"/>
          </a:xfrm>
          <a:prstGeom prst="rect">
            <a:avLst/>
          </a:prstGeom>
        </p:spPr>
      </p:pic>
    </p:spTree>
    <p:extLst>
      <p:ext uri="{BB962C8B-B14F-4D97-AF65-F5344CB8AC3E}">
        <p14:creationId xmlns:p14="http://schemas.microsoft.com/office/powerpoint/2010/main" val="18156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ulian Is a Mermaid : Love, Jessica, Love, Jessica: Amazon.co.uk: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62877">
            <a:off x="6938907" y="594909"/>
            <a:ext cx="2383409" cy="2377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51918" y="-814594"/>
            <a:ext cx="6345302" cy="2023252"/>
          </a:xfrm>
        </p:spPr>
        <p:txBody>
          <a:bodyPr>
            <a:normAutofit fontScale="90000"/>
          </a:bodyPr>
          <a:lstStyle/>
          <a:p>
            <a:r>
              <a:rPr lang="en-GB" sz="6000" dirty="0" smtClean="0"/>
              <a:t>IT’s all </a:t>
            </a:r>
            <a:br>
              <a:rPr lang="en-GB" sz="6000" dirty="0" smtClean="0"/>
            </a:br>
            <a:r>
              <a:rPr lang="en-GB" sz="6000" dirty="0" smtClean="0"/>
              <a:t>about conversation!</a:t>
            </a:r>
            <a:endParaRPr lang="en-GB" sz="6000" dirty="0"/>
          </a:p>
        </p:txBody>
      </p:sp>
      <p:sp>
        <p:nvSpPr>
          <p:cNvPr id="4" name="Text Placeholder 3"/>
          <p:cNvSpPr>
            <a:spLocks noGrp="1"/>
          </p:cNvSpPr>
          <p:nvPr>
            <p:ph type="body" sz="half" idx="2"/>
          </p:nvPr>
        </p:nvSpPr>
        <p:spPr>
          <a:xfrm>
            <a:off x="435195" y="65659"/>
            <a:ext cx="6345301" cy="5675719"/>
          </a:xfrm>
        </p:spPr>
        <p:txBody>
          <a:bodyPr>
            <a:normAutofit fontScale="92500" lnSpcReduction="20000"/>
          </a:bodyPr>
          <a:lstStyle/>
          <a:p>
            <a:endParaRPr lang="en-GB" dirty="0" smtClean="0">
              <a:solidFill>
                <a:schemeClr val="accent1">
                  <a:lumMod val="50000"/>
                </a:schemeClr>
              </a:solidFill>
            </a:endParaRPr>
          </a:p>
          <a:p>
            <a:r>
              <a:rPr lang="en-GB" sz="5200" dirty="0" smtClean="0">
                <a:solidFill>
                  <a:schemeClr val="accent1">
                    <a:lumMod val="75000"/>
                  </a:schemeClr>
                </a:solidFill>
              </a:rPr>
              <a:t>It’s all </a:t>
            </a:r>
          </a:p>
          <a:p>
            <a:r>
              <a:rPr lang="en-GB" sz="5200" dirty="0" smtClean="0">
                <a:solidFill>
                  <a:schemeClr val="accent1">
                    <a:lumMod val="75000"/>
                  </a:schemeClr>
                </a:solidFill>
              </a:rPr>
              <a:t>about conversation!</a:t>
            </a:r>
            <a:endParaRPr lang="en-GB" sz="5200" dirty="0">
              <a:solidFill>
                <a:schemeClr val="accent1">
                  <a:lumMod val="75000"/>
                </a:schemeClr>
              </a:solidFill>
            </a:endParaRPr>
          </a:p>
          <a:p>
            <a:r>
              <a:rPr lang="en-GB" dirty="0" smtClean="0">
                <a:solidFill>
                  <a:schemeClr val="accent1">
                    <a:lumMod val="50000"/>
                  </a:schemeClr>
                </a:solidFill>
              </a:rPr>
              <a:t>We talk. We encourage the children to talk. </a:t>
            </a:r>
          </a:p>
          <a:p>
            <a:r>
              <a:rPr lang="en-GB" dirty="0" smtClean="0">
                <a:solidFill>
                  <a:schemeClr val="accent1">
                    <a:lumMod val="50000"/>
                  </a:schemeClr>
                </a:solidFill>
              </a:rPr>
              <a:t>We ask questions. We answer questions. </a:t>
            </a:r>
          </a:p>
          <a:p>
            <a:r>
              <a:rPr lang="en-GB" dirty="0" smtClean="0">
                <a:solidFill>
                  <a:schemeClr val="accent1">
                    <a:lumMod val="50000"/>
                  </a:schemeClr>
                </a:solidFill>
              </a:rPr>
              <a:t>We encourage the children to do the same.</a:t>
            </a:r>
          </a:p>
          <a:p>
            <a:pPr marL="285750" indent="-285750">
              <a:buFont typeface="Arial" panose="020B0604020202020204" pitchFamily="34" charset="0"/>
              <a:buChar char="•"/>
            </a:pPr>
            <a:r>
              <a:rPr lang="en-GB" dirty="0" smtClean="0"/>
              <a:t>Interact</a:t>
            </a:r>
          </a:p>
          <a:p>
            <a:pPr marL="285750" indent="-285750">
              <a:buFont typeface="Arial" panose="020B0604020202020204" pitchFamily="34" charset="0"/>
              <a:buChar char="•"/>
            </a:pPr>
            <a:r>
              <a:rPr lang="en-GB" dirty="0" smtClean="0"/>
              <a:t>Learn about difference – through fiction and real life</a:t>
            </a:r>
          </a:p>
          <a:p>
            <a:pPr marL="285750" indent="-285750">
              <a:buFont typeface="Arial" panose="020B0604020202020204" pitchFamily="34" charset="0"/>
              <a:buChar char="•"/>
            </a:pPr>
            <a:r>
              <a:rPr lang="en-GB" dirty="0" smtClean="0"/>
              <a:t>Challenge stereotypes</a:t>
            </a:r>
          </a:p>
          <a:p>
            <a:pPr marL="285750" indent="-285750">
              <a:buFont typeface="Arial" panose="020B0604020202020204" pitchFamily="34" charset="0"/>
              <a:buChar char="•"/>
            </a:pPr>
            <a:r>
              <a:rPr lang="en-GB" dirty="0" smtClean="0"/>
              <a:t>Empathise</a:t>
            </a:r>
            <a:endParaRPr lang="en-GB" dirty="0"/>
          </a:p>
          <a:p>
            <a:pPr marL="285750" indent="-285750">
              <a:buFont typeface="Arial" panose="020B0604020202020204" pitchFamily="34" charset="0"/>
              <a:buChar char="•"/>
            </a:pPr>
            <a:r>
              <a:rPr lang="en-GB" dirty="0" smtClean="0"/>
              <a:t>Celebrate</a:t>
            </a:r>
          </a:p>
          <a:p>
            <a:pPr marL="285750" indent="-285750">
              <a:buFont typeface="Arial" panose="020B0604020202020204" pitchFamily="34" charset="0"/>
              <a:buChar char="•"/>
            </a:pPr>
            <a:r>
              <a:rPr lang="en-GB" dirty="0" smtClean="0"/>
              <a:t>BE KIND!</a:t>
            </a:r>
          </a:p>
          <a:p>
            <a:endParaRPr lang="en-GB" dirty="0" smtClean="0"/>
          </a:p>
          <a:p>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6" y="65659"/>
            <a:ext cx="2239771" cy="949421"/>
          </a:xfrm>
          <a:prstGeom prst="rect">
            <a:avLst/>
          </a:prstGeom>
        </p:spPr>
      </p:pic>
      <p:pic>
        <p:nvPicPr>
          <p:cNvPr id="15" name="Picture 14" descr="Image result for Giraffes can't dance"/>
          <p:cNvPicPr/>
          <p:nvPr/>
        </p:nvPicPr>
        <p:blipFill>
          <a:blip r:embed="rId5">
            <a:extLst>
              <a:ext uri="{28A0092B-C50C-407E-A947-70E740481C1C}">
                <a14:useLocalDpi xmlns:a14="http://schemas.microsoft.com/office/drawing/2010/main" val="0"/>
              </a:ext>
            </a:extLst>
          </a:blip>
          <a:srcRect/>
          <a:stretch>
            <a:fillRect/>
          </a:stretch>
        </p:blipFill>
        <p:spPr bwMode="auto">
          <a:xfrm rot="503553">
            <a:off x="9228956" y="521359"/>
            <a:ext cx="1913890" cy="2524125"/>
          </a:xfrm>
          <a:prstGeom prst="rect">
            <a:avLst/>
          </a:prstGeom>
          <a:noFill/>
          <a:ln>
            <a:noFill/>
          </a:ln>
        </p:spPr>
      </p:pic>
      <p:pic>
        <p:nvPicPr>
          <p:cNvPr id="11" name="Picture 10" descr="Image result for alien nation book matty donaldson"/>
          <p:cNvPicPr/>
          <p:nvPr/>
        </p:nvPicPr>
        <p:blipFill rotWithShape="1">
          <a:blip r:embed="rId6">
            <a:extLst>
              <a:ext uri="{28A0092B-C50C-407E-A947-70E740481C1C}">
                <a14:useLocalDpi xmlns:a14="http://schemas.microsoft.com/office/drawing/2010/main" val="0"/>
              </a:ext>
            </a:extLst>
          </a:blip>
          <a:srcRect l="26904" r="27072" b="10476"/>
          <a:stretch/>
        </p:blipFill>
        <p:spPr bwMode="auto">
          <a:xfrm>
            <a:off x="8080253" y="2737268"/>
            <a:ext cx="1792307" cy="2312247"/>
          </a:xfrm>
          <a:prstGeom prst="rect">
            <a:avLst/>
          </a:prstGeom>
          <a:noFill/>
          <a:ln>
            <a:noFill/>
          </a:ln>
          <a:extLst>
            <a:ext uri="{53640926-AAD7-44D8-BBD7-CCE9431645EC}">
              <a14:shadowObscured xmlns:a14="http://schemas.microsoft.com/office/drawing/2010/main"/>
            </a:ext>
          </a:extLst>
        </p:spPr>
      </p:pic>
      <p:pic>
        <p:nvPicPr>
          <p:cNvPr id="3074" name="Picture 2" descr="Introducing Teddy: A Gentle Story about Gender and Friendship : Walton,  Jess, MacPherson, Dougal: Amazon.co.uk: Book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98016">
            <a:off x="6522059" y="2488035"/>
            <a:ext cx="1792307" cy="2315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d Tango Makes Three - Wikipe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73792">
            <a:off x="9662040" y="2915843"/>
            <a:ext cx="1821515" cy="233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3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84" y="126044"/>
            <a:ext cx="2239771" cy="949421"/>
          </a:xfrm>
          <a:prstGeom prst="rect">
            <a:avLst/>
          </a:prstGeom>
        </p:spPr>
      </p:pic>
      <p:pic>
        <p:nvPicPr>
          <p:cNvPr id="3" name="Picture 2"/>
          <p:cNvPicPr>
            <a:picLocks noChangeAspect="1"/>
          </p:cNvPicPr>
          <p:nvPr/>
        </p:nvPicPr>
        <p:blipFill rotWithShape="1">
          <a:blip r:embed="rId3"/>
          <a:srcRect l="26108" t="16353" r="27477" b="7043"/>
          <a:stretch/>
        </p:blipFill>
        <p:spPr>
          <a:xfrm>
            <a:off x="207034" y="1362973"/>
            <a:ext cx="3639195" cy="4011284"/>
          </a:xfrm>
          <a:prstGeom prst="rect">
            <a:avLst/>
          </a:prstGeom>
        </p:spPr>
      </p:pic>
      <p:sp>
        <p:nvSpPr>
          <p:cNvPr id="4" name="Rectangle 3"/>
          <p:cNvSpPr/>
          <p:nvPr/>
        </p:nvSpPr>
        <p:spPr>
          <a:xfrm>
            <a:off x="2104640" y="0"/>
            <a:ext cx="9282228" cy="1754326"/>
          </a:xfrm>
          <a:prstGeom prst="rect">
            <a:avLst/>
          </a:prstGeom>
        </p:spPr>
        <p:txBody>
          <a:bodyPr wrap="square">
            <a:spAutoFit/>
          </a:bodyPr>
          <a:lstStyle/>
          <a:p>
            <a:pPr algn="ctr"/>
            <a:r>
              <a:rPr lang="en-GB" sz="5400" dirty="0" smtClean="0">
                <a:solidFill>
                  <a:schemeClr val="accent1"/>
                </a:solidFill>
              </a:rPr>
              <a:t>Be ‘</a:t>
            </a:r>
            <a:r>
              <a:rPr lang="en-GB" sz="5400" dirty="0" err="1" smtClean="0">
                <a:solidFill>
                  <a:schemeClr val="accent1"/>
                </a:solidFill>
              </a:rPr>
              <a:t>Mer’mazing</a:t>
            </a:r>
            <a:r>
              <a:rPr lang="en-GB" sz="5400" dirty="0" smtClean="0">
                <a:solidFill>
                  <a:schemeClr val="accent1"/>
                </a:solidFill>
              </a:rPr>
              <a:t>! </a:t>
            </a:r>
          </a:p>
          <a:p>
            <a:pPr algn="ctr"/>
            <a:r>
              <a:rPr lang="en-GB" sz="5400" dirty="0" smtClean="0">
                <a:solidFill>
                  <a:schemeClr val="accent1"/>
                </a:solidFill>
              </a:rPr>
              <a:t>Friday 27.05.2022</a:t>
            </a:r>
            <a:endParaRPr lang="en-GB" sz="5400" dirty="0">
              <a:solidFill>
                <a:schemeClr val="accent1"/>
              </a:solidFill>
            </a:endParaRPr>
          </a:p>
        </p:txBody>
      </p:sp>
      <p:sp>
        <p:nvSpPr>
          <p:cNvPr id="5" name="Rectangle 4"/>
          <p:cNvSpPr/>
          <p:nvPr/>
        </p:nvSpPr>
        <p:spPr>
          <a:xfrm>
            <a:off x="4116705" y="1679117"/>
            <a:ext cx="6999686" cy="3970318"/>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0B0C0C"/>
                </a:solidFill>
                <a:latin typeface="Impact" panose="020B0806030902050204" pitchFamily="34" charset="0"/>
              </a:rPr>
              <a:t>Celebrated the individuality of all children in school</a:t>
            </a:r>
          </a:p>
          <a:p>
            <a:pPr marL="285750" indent="-285750">
              <a:buFont typeface="Arial" panose="020B0604020202020204" pitchFamily="34" charset="0"/>
              <a:buChar char="•"/>
            </a:pPr>
            <a:r>
              <a:rPr lang="en-GB" b="0" i="0" dirty="0" smtClean="0">
                <a:solidFill>
                  <a:srgbClr val="0B0C0C"/>
                </a:solidFill>
                <a:effectLst/>
                <a:latin typeface="Impact" panose="020B0806030902050204" pitchFamily="34" charset="0"/>
              </a:rPr>
              <a:t>Reinforced our school ethos – It’s GREAT to be unique, it’s GREAT to be YOU!</a:t>
            </a:r>
          </a:p>
          <a:p>
            <a:pPr marL="285750" indent="-285750">
              <a:buFont typeface="Arial" panose="020B0604020202020204" pitchFamily="34" charset="0"/>
              <a:buChar char="•"/>
            </a:pPr>
            <a:r>
              <a:rPr lang="en-GB" dirty="0" smtClean="0">
                <a:solidFill>
                  <a:srgbClr val="0B0C0C"/>
                </a:solidFill>
                <a:latin typeface="Impact" panose="020B0806030902050204" pitchFamily="34" charset="0"/>
              </a:rPr>
              <a:t>Text used as a stimulus for addressing the use of pronouns and using more gender neutral language</a:t>
            </a:r>
          </a:p>
          <a:p>
            <a:pPr marL="285750" indent="-285750">
              <a:buFont typeface="Arial" panose="020B0604020202020204" pitchFamily="34" charset="0"/>
              <a:buChar char="•"/>
            </a:pPr>
            <a:r>
              <a:rPr lang="en-GB" dirty="0" smtClean="0">
                <a:solidFill>
                  <a:srgbClr val="0B0C0C"/>
                </a:solidFill>
                <a:latin typeface="Impact" panose="020B0806030902050204" pitchFamily="34" charset="0"/>
              </a:rPr>
              <a:t>Assemblies prior to the day (Y1-Y6) raised discussions in all age groups around gender stereotypes – colours, toys, games, sports &amp; professions</a:t>
            </a:r>
          </a:p>
          <a:p>
            <a:pPr marL="285750" indent="-285750">
              <a:buFont typeface="Arial" panose="020B0604020202020204" pitchFamily="34" charset="0"/>
              <a:buChar char="•"/>
            </a:pPr>
            <a:r>
              <a:rPr lang="en-GB" dirty="0" smtClean="0">
                <a:solidFill>
                  <a:srgbClr val="0B0C0C"/>
                </a:solidFill>
                <a:latin typeface="Impact" panose="020B0806030902050204" pitchFamily="34" charset="0"/>
              </a:rPr>
              <a:t>Reasoning behind it - Keeping Children Safe in Education document  (Revised in May 2022) highlights the rise in cases of child on child abuse. This can lead to reluctant attendance in schools amongst other issues – we would be NEGLECTFUL if we didn't address these issues in school and would not be fulfilling our statutory duty of care to all children.</a:t>
            </a:r>
          </a:p>
        </p:txBody>
      </p:sp>
    </p:spTree>
    <p:extLst>
      <p:ext uri="{BB962C8B-B14F-4D97-AF65-F5344CB8AC3E}">
        <p14:creationId xmlns:p14="http://schemas.microsoft.com/office/powerpoint/2010/main" val="757369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857" y="0"/>
            <a:ext cx="6345302" cy="2320428"/>
          </a:xfrm>
        </p:spPr>
        <p:txBody>
          <a:bodyPr>
            <a:normAutofit/>
          </a:bodyPr>
          <a:lstStyle/>
          <a:p>
            <a:r>
              <a:rPr lang="en-GB" sz="4400" dirty="0" smtClean="0"/>
              <a:t>Diversity, PSHE, </a:t>
            </a:r>
            <a:br>
              <a:rPr lang="en-GB" sz="4400" dirty="0" smtClean="0"/>
            </a:br>
            <a:r>
              <a:rPr lang="en-GB" sz="4400" dirty="0" smtClean="0"/>
              <a:t>RSE  and inclusion </a:t>
            </a:r>
            <a:br>
              <a:rPr lang="en-GB" sz="4400" dirty="0" smtClean="0"/>
            </a:br>
            <a:r>
              <a:rPr lang="en-GB" sz="4400" dirty="0" smtClean="0"/>
              <a:t>go hand in hand!</a:t>
            </a:r>
            <a:endParaRPr lang="en-GB" sz="4400" dirty="0"/>
          </a:p>
        </p:txBody>
      </p:sp>
      <p:sp>
        <p:nvSpPr>
          <p:cNvPr id="4" name="Text Placeholder 3"/>
          <p:cNvSpPr>
            <a:spLocks noGrp="1"/>
          </p:cNvSpPr>
          <p:nvPr>
            <p:ph type="body" sz="half" idx="2"/>
          </p:nvPr>
        </p:nvSpPr>
        <p:spPr>
          <a:xfrm>
            <a:off x="155575" y="2320428"/>
            <a:ext cx="6887844" cy="3042405"/>
          </a:xfrm>
        </p:spPr>
        <p:txBody>
          <a:bodyPr>
            <a:normAutofit fontScale="40000" lnSpcReduction="20000"/>
          </a:bodyPr>
          <a:lstStyle/>
          <a:p>
            <a:r>
              <a:rPr lang="en-GB" sz="2900" dirty="0"/>
              <a:t> </a:t>
            </a:r>
            <a:r>
              <a:rPr lang="en-GB" sz="3500" dirty="0"/>
              <a:t>a </a:t>
            </a:r>
            <a:r>
              <a:rPr lang="en-GB" sz="3500" b="1" dirty="0" smtClean="0"/>
              <a:t>diverse</a:t>
            </a:r>
            <a:r>
              <a:rPr lang="en-GB" sz="3500" dirty="0"/>
              <a:t> </a:t>
            </a:r>
            <a:r>
              <a:rPr lang="en-GB" sz="3500" dirty="0" smtClean="0"/>
              <a:t>school </a:t>
            </a:r>
            <a:r>
              <a:rPr lang="en-GB" sz="3500" dirty="0"/>
              <a:t>is one in which a variety of people from numerous different backgrounds </a:t>
            </a:r>
            <a:r>
              <a:rPr lang="en-GB" sz="3500" dirty="0" smtClean="0"/>
              <a:t>work and learn. </a:t>
            </a:r>
          </a:p>
          <a:p>
            <a:r>
              <a:rPr lang="en-GB" sz="3500" dirty="0" smtClean="0"/>
              <a:t>An</a:t>
            </a:r>
            <a:r>
              <a:rPr lang="en-GB" sz="3500" dirty="0"/>
              <a:t> </a:t>
            </a:r>
            <a:r>
              <a:rPr lang="en-GB" sz="3500" b="1" dirty="0"/>
              <a:t>inclusive</a:t>
            </a:r>
            <a:r>
              <a:rPr lang="en-GB" sz="3500" dirty="0"/>
              <a:t> </a:t>
            </a:r>
            <a:r>
              <a:rPr lang="en-GB" sz="3500" dirty="0" smtClean="0"/>
              <a:t>school </a:t>
            </a:r>
            <a:r>
              <a:rPr lang="en-GB" sz="3500" dirty="0"/>
              <a:t>is one in which </a:t>
            </a:r>
            <a:r>
              <a:rPr lang="en-GB" sz="3500" dirty="0" smtClean="0"/>
              <a:t>policies and behaviours recognise </a:t>
            </a:r>
            <a:r>
              <a:rPr lang="en-GB" sz="3500" dirty="0"/>
              <a:t>and celebrate those differences, with everyone having the same access </a:t>
            </a:r>
            <a:r>
              <a:rPr lang="en-GB" sz="3500" b="1" dirty="0"/>
              <a:t>to</a:t>
            </a:r>
            <a:r>
              <a:rPr lang="en-GB" sz="3500" dirty="0"/>
              <a:t> opportunities</a:t>
            </a:r>
            <a:r>
              <a:rPr lang="en-GB" sz="3500" dirty="0" smtClean="0"/>
              <a:t>.</a:t>
            </a:r>
          </a:p>
          <a:p>
            <a:r>
              <a:rPr lang="en-GB" sz="3500" dirty="0" smtClean="0">
                <a:solidFill>
                  <a:schemeClr val="accent1"/>
                </a:solidFill>
              </a:rPr>
              <a:t>“To </a:t>
            </a:r>
            <a:r>
              <a:rPr lang="en-GB" sz="3500" dirty="0">
                <a:solidFill>
                  <a:schemeClr val="accent1"/>
                </a:solidFill>
              </a:rPr>
              <a:t>embrace the challenges of creating a happy and successful adult life, children and young people need knowledge that will help them make informed decisions about their own well-being, health and relationships. This knowledge can be put into practice when making decisions around facing risk, challenges and complexities within modern society. </a:t>
            </a:r>
            <a:r>
              <a:rPr lang="en-GB" sz="3500" dirty="0" smtClean="0">
                <a:solidFill>
                  <a:schemeClr val="accent1"/>
                </a:solidFill>
              </a:rPr>
              <a:t>” (PV PSHE &amp; RSE POLICY, 2021)</a:t>
            </a:r>
            <a:endParaRPr lang="en-GB" sz="3500" dirty="0">
              <a:solidFill>
                <a:schemeClr val="accent1"/>
              </a:solidFill>
            </a:endParaRPr>
          </a:p>
          <a:p>
            <a:r>
              <a:rPr lang="en-GB" sz="3500" dirty="0" smtClean="0"/>
              <a:t>We give our pupils the opportunity to access age-appropriate information, supported by a nationally acknowledged and approved scheme of work for PSHE and RSE, all outlined in our policy.</a:t>
            </a:r>
          </a:p>
          <a:p>
            <a:endParaRPr lang="en-GB" sz="2400" dirty="0" smtClean="0"/>
          </a:p>
          <a:p>
            <a:endParaRPr lang="en-GB" sz="2400" dirty="0" smtClean="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6" y="65659"/>
            <a:ext cx="2239771" cy="949421"/>
          </a:xfrm>
          <a:prstGeom prst="rect">
            <a:avLst/>
          </a:prstGeom>
        </p:spPr>
      </p:pic>
      <p:sp>
        <p:nvSpPr>
          <p:cNvPr id="6" name="AutoShape 2" descr="Image result for diversity and inclu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descr="Image result for diversity and inc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407" y="2797756"/>
            <a:ext cx="4189799" cy="26772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Jigsaw PSHE a Twitteren: &amp;quot;Enjoyed the #UKSingalong? Need some more singing  in your life? We&amp;#39;re having our own #JigsawBigSing! https://t.co/mBWSf9tthm  The closing date for submissions is 3pm, Friday 10th April 2020…  https://t.co/7pHlBHbiiO&amp;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407" y="160338"/>
            <a:ext cx="4189799" cy="254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49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44" y="151923"/>
            <a:ext cx="2239771" cy="949421"/>
          </a:xfrm>
          <a:prstGeom prst="rect">
            <a:avLst/>
          </a:prstGeom>
        </p:spPr>
      </p:pic>
      <p:sp>
        <p:nvSpPr>
          <p:cNvPr id="3" name="Rectangle 2"/>
          <p:cNvSpPr/>
          <p:nvPr/>
        </p:nvSpPr>
        <p:spPr>
          <a:xfrm>
            <a:off x="391063" y="1185396"/>
            <a:ext cx="10883661" cy="923330"/>
          </a:xfrm>
          <a:prstGeom prst="rect">
            <a:avLst/>
          </a:prstGeom>
        </p:spPr>
        <p:txBody>
          <a:bodyPr wrap="square">
            <a:spAutoFit/>
          </a:bodyPr>
          <a:lstStyle/>
          <a:p>
            <a:r>
              <a:rPr lang="en-GB" sz="5400" dirty="0" smtClean="0">
                <a:solidFill>
                  <a:schemeClr val="accent1"/>
                </a:solidFill>
              </a:rPr>
              <a:t>Questions, concerns and ideas …</a:t>
            </a:r>
            <a:endParaRPr lang="en-GB" sz="5400" dirty="0">
              <a:solidFill>
                <a:schemeClr val="accent1"/>
              </a:solidFill>
            </a:endParaRPr>
          </a:p>
        </p:txBody>
      </p:sp>
      <p:sp>
        <p:nvSpPr>
          <p:cNvPr id="4" name="Rectangle 3"/>
          <p:cNvSpPr/>
          <p:nvPr/>
        </p:nvSpPr>
        <p:spPr>
          <a:xfrm>
            <a:off x="451448" y="2400421"/>
            <a:ext cx="6096000" cy="338554"/>
          </a:xfrm>
          <a:prstGeom prst="rect">
            <a:avLst/>
          </a:prstGeom>
        </p:spPr>
        <p:txBody>
          <a:bodyPr>
            <a:spAutoFit/>
          </a:bodyPr>
          <a:lstStyle/>
          <a:p>
            <a:r>
              <a:rPr lang="en-GB" sz="1600" dirty="0"/>
              <a:t> </a:t>
            </a:r>
            <a:endParaRPr lang="en-GB" dirty="0"/>
          </a:p>
        </p:txBody>
      </p:sp>
      <p:sp>
        <p:nvSpPr>
          <p:cNvPr id="5" name="Rectangle 4"/>
          <p:cNvSpPr/>
          <p:nvPr/>
        </p:nvSpPr>
        <p:spPr>
          <a:xfrm>
            <a:off x="391063" y="2063252"/>
            <a:ext cx="9857118" cy="338554"/>
          </a:xfrm>
          <a:prstGeom prst="rect">
            <a:avLst/>
          </a:prstGeom>
        </p:spPr>
        <p:txBody>
          <a:bodyPr wrap="square">
            <a:spAutoFit/>
          </a:bodyPr>
          <a:lstStyle/>
          <a:p>
            <a:r>
              <a:rPr lang="en-GB" sz="1600" dirty="0"/>
              <a:t> </a:t>
            </a:r>
            <a:endParaRPr lang="en-GB" dirty="0"/>
          </a:p>
        </p:txBody>
      </p:sp>
      <p:sp>
        <p:nvSpPr>
          <p:cNvPr id="6" name="Rectangle 5"/>
          <p:cNvSpPr/>
          <p:nvPr/>
        </p:nvSpPr>
        <p:spPr>
          <a:xfrm>
            <a:off x="391063" y="2118891"/>
            <a:ext cx="6096000" cy="3816429"/>
          </a:xfrm>
          <a:prstGeom prst="rect">
            <a:avLst/>
          </a:prstGeom>
        </p:spPr>
        <p:txBody>
          <a:bodyPr>
            <a:spAutoFit/>
          </a:bodyPr>
          <a:lstStyle/>
          <a:p>
            <a:pPr algn="ctr"/>
            <a:r>
              <a:rPr lang="en-GB" sz="1600" dirty="0"/>
              <a:t> </a:t>
            </a:r>
            <a:r>
              <a:rPr lang="en-GB" sz="3200" u="sng" dirty="0" smtClean="0"/>
              <a:t>It’s over to you!</a:t>
            </a:r>
          </a:p>
          <a:p>
            <a:endParaRPr lang="en-GB" sz="3200" dirty="0" smtClean="0"/>
          </a:p>
          <a:p>
            <a:r>
              <a:rPr lang="en-GB" sz="3200" dirty="0" smtClean="0"/>
              <a:t>If there is anything you’d like us to consider while supporting your children on their pastoral and emotional journey at Prospect Vale, please do let us know. Thank you.</a:t>
            </a:r>
          </a:p>
          <a:p>
            <a:endParaRPr lang="en-GB" dirty="0"/>
          </a:p>
        </p:txBody>
      </p:sp>
      <p:pic>
        <p:nvPicPr>
          <p:cNvPr id="5122" name="Picture 2" descr="40 Favorite Interview Questions from Some of the Sharpest Folks We Know |  First Round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603" y="2191263"/>
            <a:ext cx="4770407" cy="3293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21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7200" dirty="0" smtClean="0"/>
              <a:t>What is Diversity?</a:t>
            </a:r>
            <a:endParaRPr lang="en-GB" sz="7200" dirty="0"/>
          </a:p>
        </p:txBody>
      </p:sp>
      <p:sp>
        <p:nvSpPr>
          <p:cNvPr id="4" name="Text Placeholder 3"/>
          <p:cNvSpPr>
            <a:spLocks noGrp="1"/>
          </p:cNvSpPr>
          <p:nvPr>
            <p:ph type="body" sz="half" idx="2"/>
          </p:nvPr>
        </p:nvSpPr>
        <p:spPr>
          <a:xfrm>
            <a:off x="401129" y="2692157"/>
            <a:ext cx="6345301" cy="2362481"/>
          </a:xfrm>
        </p:spPr>
        <p:txBody>
          <a:bodyPr>
            <a:normAutofit/>
          </a:bodyPr>
          <a:lstStyle/>
          <a:p>
            <a:r>
              <a:rPr lang="en-GB" sz="2000" u="sng" dirty="0" smtClean="0">
                <a:solidFill>
                  <a:schemeClr val="accent1">
                    <a:lumMod val="50000"/>
                  </a:schemeClr>
                </a:solidFill>
              </a:rPr>
              <a:t>Celebrating diversity is a fundamental factor in the ethos at prospect Vale</a:t>
            </a:r>
          </a:p>
          <a:p>
            <a:pPr marL="285750" indent="-285750">
              <a:buFont typeface="Arial" panose="020B0604020202020204" pitchFamily="34" charset="0"/>
              <a:buChar char="•"/>
            </a:pPr>
            <a:r>
              <a:rPr lang="en-GB" sz="2000" dirty="0" smtClean="0"/>
              <a:t>What your children know about diversity</a:t>
            </a:r>
          </a:p>
          <a:p>
            <a:pPr marL="285750" indent="-285750">
              <a:buFont typeface="Arial" panose="020B0604020202020204" pitchFamily="34" charset="0"/>
              <a:buChar char="•"/>
            </a:pPr>
            <a:r>
              <a:rPr lang="en-GB" sz="2000" dirty="0" smtClean="0"/>
              <a:t>how Diversity is taught at Prospect Vale</a:t>
            </a:r>
          </a:p>
          <a:p>
            <a:pPr marL="285750" indent="-285750">
              <a:buFont typeface="Arial" panose="020B0604020202020204" pitchFamily="34" charset="0"/>
              <a:buChar char="•"/>
            </a:pPr>
            <a:r>
              <a:rPr lang="en-GB" sz="2000" dirty="0" err="1" smtClean="0"/>
              <a:t>THe</a:t>
            </a:r>
            <a:r>
              <a:rPr lang="en-GB" sz="2000" dirty="0" smtClean="0"/>
              <a:t> impact Diversity has on our curriculum</a:t>
            </a:r>
          </a:p>
          <a:p>
            <a:endParaRPr lang="en-GB"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2" y="98610"/>
            <a:ext cx="2239771" cy="94942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294" t="11601" r="7834" b="1645"/>
          <a:stretch/>
        </p:blipFill>
        <p:spPr>
          <a:xfrm>
            <a:off x="7031102" y="475013"/>
            <a:ext cx="4547340" cy="4999512"/>
          </a:xfrm>
          <a:prstGeom prst="rect">
            <a:avLst/>
          </a:prstGeom>
        </p:spPr>
      </p:pic>
    </p:spTree>
    <p:extLst>
      <p:ext uri="{BB962C8B-B14F-4D97-AF65-F5344CB8AC3E}">
        <p14:creationId xmlns:p14="http://schemas.microsoft.com/office/powerpoint/2010/main" val="1765072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5400" dirty="0" smtClean="0"/>
              <a:t>DIVERSITY:</a:t>
            </a:r>
            <a:br>
              <a:rPr lang="en-GB" sz="5400" dirty="0" smtClean="0"/>
            </a:br>
            <a:r>
              <a:rPr lang="en-GB" sz="5400" dirty="0" smtClean="0"/>
              <a:t>“ A range of different things”</a:t>
            </a:r>
            <a:endParaRPr lang="en-GB" sz="5400" dirty="0"/>
          </a:p>
        </p:txBody>
      </p:sp>
      <p:sp>
        <p:nvSpPr>
          <p:cNvPr id="4" name="Text Placeholder 3"/>
          <p:cNvSpPr>
            <a:spLocks noGrp="1"/>
          </p:cNvSpPr>
          <p:nvPr>
            <p:ph type="body" sz="half" idx="2"/>
          </p:nvPr>
        </p:nvSpPr>
        <p:spPr>
          <a:xfrm>
            <a:off x="346683" y="2836233"/>
            <a:ext cx="6345301" cy="2325278"/>
          </a:xfrm>
        </p:spPr>
        <p:txBody>
          <a:bodyPr>
            <a:normAutofit fontScale="92500"/>
          </a:bodyPr>
          <a:lstStyle/>
          <a:p>
            <a:r>
              <a:rPr lang="en-GB" u="sng" dirty="0" smtClean="0">
                <a:solidFill>
                  <a:schemeClr val="accent1">
                    <a:lumMod val="50000"/>
                  </a:schemeClr>
                </a:solidFill>
              </a:rPr>
              <a:t>Simplest form – differences, encompassing a range of topics</a:t>
            </a:r>
          </a:p>
          <a:p>
            <a:pPr marL="285750" indent="-285750">
              <a:buFont typeface="Arial" panose="020B0604020202020204" pitchFamily="34" charset="0"/>
              <a:buChar char="•"/>
            </a:pPr>
            <a:r>
              <a:rPr lang="en-GB" dirty="0" smtClean="0"/>
              <a:t>How do we celebrate </a:t>
            </a:r>
            <a:r>
              <a:rPr lang="en-GB" dirty="0"/>
              <a:t>Diversity </a:t>
            </a:r>
            <a:r>
              <a:rPr lang="en-GB" dirty="0" smtClean="0"/>
              <a:t>here at PV?</a:t>
            </a:r>
            <a:endParaRPr lang="en-GB" dirty="0"/>
          </a:p>
          <a:p>
            <a:pPr marL="285750" indent="-285750">
              <a:buFont typeface="Arial" panose="020B0604020202020204" pitchFamily="34" charset="0"/>
              <a:buChar char="•"/>
            </a:pPr>
            <a:r>
              <a:rPr lang="en-GB" dirty="0" smtClean="0"/>
              <a:t>how does learning </a:t>
            </a:r>
            <a:r>
              <a:rPr lang="en-GB" dirty="0"/>
              <a:t>about Diversity </a:t>
            </a:r>
            <a:r>
              <a:rPr lang="en-GB" dirty="0" smtClean="0"/>
              <a:t>enrich </a:t>
            </a:r>
            <a:r>
              <a:rPr lang="en-GB" dirty="0"/>
              <a:t>our </a:t>
            </a:r>
            <a:r>
              <a:rPr lang="en-GB" dirty="0" smtClean="0"/>
              <a:t>curriculum? </a:t>
            </a:r>
          </a:p>
          <a:p>
            <a:pPr marL="285750" indent="-285750">
              <a:buFont typeface="Arial" panose="020B0604020202020204" pitchFamily="34" charset="0"/>
              <a:buChar char="•"/>
            </a:pPr>
            <a:r>
              <a:rPr lang="en-GB" dirty="0" smtClean="0"/>
              <a:t>How DOES diversity challenge </a:t>
            </a:r>
            <a:r>
              <a:rPr lang="en-GB" dirty="0"/>
              <a:t>our thinking every </a:t>
            </a:r>
            <a:r>
              <a:rPr lang="en-GB" dirty="0" smtClean="0"/>
              <a:t>day?</a:t>
            </a:r>
          </a:p>
          <a:p>
            <a:pPr marL="285750" indent="-285750">
              <a:buFont typeface="Arial" panose="020B0604020202020204" pitchFamily="34" charset="0"/>
              <a:buChar char="•"/>
            </a:pPr>
            <a:r>
              <a:rPr lang="en-GB" dirty="0" smtClean="0"/>
              <a:t>How does diversity link in to our PSHE curriculum and RSE?</a:t>
            </a:r>
          </a:p>
          <a:p>
            <a:pPr marL="285750" indent="-285750">
              <a:buFont typeface="Arial" panose="020B0604020202020204" pitchFamily="34" charset="0"/>
              <a:buChar char="•"/>
            </a:pPr>
            <a:endParaRPr lang="en-GB" dirty="0"/>
          </a:p>
          <a:p>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8" y="65659"/>
            <a:ext cx="2239771" cy="949421"/>
          </a:xfrm>
          <a:prstGeom prst="rect">
            <a:avLst/>
          </a:prstGeom>
        </p:spPr>
      </p:pic>
      <p:pic>
        <p:nvPicPr>
          <p:cNvPr id="1028" name="Picture 4" descr="Equality, Inclusion and Human Rights - Birmingham and Solihull Mental  Health NHS Foundation 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754" y="276044"/>
            <a:ext cx="4735619" cy="526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10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69" y="134670"/>
            <a:ext cx="2239771" cy="949421"/>
          </a:xfrm>
          <a:prstGeom prst="rect">
            <a:avLst/>
          </a:prstGeom>
        </p:spPr>
      </p:pic>
      <p:sp>
        <p:nvSpPr>
          <p:cNvPr id="3" name="Rectangle 2"/>
          <p:cNvSpPr/>
          <p:nvPr/>
        </p:nvSpPr>
        <p:spPr>
          <a:xfrm>
            <a:off x="177269" y="250491"/>
            <a:ext cx="7232821" cy="2585323"/>
          </a:xfrm>
          <a:prstGeom prst="rect">
            <a:avLst/>
          </a:prstGeom>
        </p:spPr>
        <p:txBody>
          <a:bodyPr wrap="square">
            <a:spAutoFit/>
          </a:bodyPr>
          <a:lstStyle/>
          <a:p>
            <a:pPr algn="ctr"/>
            <a:r>
              <a:rPr lang="en-GB" sz="5400" dirty="0">
                <a:solidFill>
                  <a:schemeClr val="accent1"/>
                </a:solidFill>
              </a:rPr>
              <a:t>Diversity</a:t>
            </a:r>
            <a:r>
              <a:rPr lang="en-GB" sz="5400" dirty="0" smtClean="0">
                <a:solidFill>
                  <a:schemeClr val="accent1"/>
                </a:solidFill>
              </a:rPr>
              <a:t>: </a:t>
            </a:r>
          </a:p>
          <a:p>
            <a:pPr algn="ctr"/>
            <a:r>
              <a:rPr lang="en-GB" sz="5400" dirty="0" smtClean="0">
                <a:solidFill>
                  <a:schemeClr val="accent1"/>
                </a:solidFill>
              </a:rPr>
              <a:t>Why is learning about diversity important?</a:t>
            </a:r>
            <a:endParaRPr lang="en-GB" sz="5400" dirty="0">
              <a:solidFill>
                <a:schemeClr val="accent1"/>
              </a:solidFill>
            </a:endParaRPr>
          </a:p>
        </p:txBody>
      </p:sp>
      <p:pic>
        <p:nvPicPr>
          <p:cNvPr id="1026" name="Picture 2" descr="The Equality Act 2010 and schools Adult Guid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822" y="134670"/>
            <a:ext cx="4274816" cy="18585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92505" y="1993209"/>
            <a:ext cx="4739321" cy="4154984"/>
          </a:xfrm>
          <a:prstGeom prst="rect">
            <a:avLst/>
          </a:prstGeom>
        </p:spPr>
        <p:txBody>
          <a:bodyPr wrap="square">
            <a:spAutoFit/>
          </a:bodyPr>
          <a:lstStyle/>
          <a:p>
            <a:pPr algn="ctr"/>
            <a:r>
              <a:rPr lang="en-GB" sz="2000" dirty="0" smtClean="0">
                <a:solidFill>
                  <a:schemeClr val="accent1">
                    <a:lumMod val="75000"/>
                  </a:schemeClr>
                </a:solidFill>
              </a:rPr>
              <a:t>In addition to our ethos and what we believe is right, </a:t>
            </a:r>
          </a:p>
          <a:p>
            <a:pPr algn="ctr"/>
            <a:r>
              <a:rPr lang="en-GB" sz="2000" dirty="0">
                <a:solidFill>
                  <a:schemeClr val="accent1">
                    <a:lumMod val="75000"/>
                  </a:schemeClr>
                </a:solidFill>
              </a:rPr>
              <a:t>w</a:t>
            </a:r>
            <a:r>
              <a:rPr lang="en-GB" sz="2000" dirty="0" smtClean="0">
                <a:solidFill>
                  <a:schemeClr val="accent1">
                    <a:lumMod val="75000"/>
                  </a:schemeClr>
                </a:solidFill>
              </a:rPr>
              <a:t>e are also </a:t>
            </a:r>
            <a:r>
              <a:rPr lang="en-GB" sz="2000" u="sng" dirty="0" smtClean="0">
                <a:solidFill>
                  <a:schemeClr val="accent1">
                    <a:lumMod val="75000"/>
                  </a:schemeClr>
                </a:solidFill>
              </a:rPr>
              <a:t>legally required </a:t>
            </a:r>
            <a:r>
              <a:rPr lang="en-GB" sz="2000" dirty="0" smtClean="0">
                <a:solidFill>
                  <a:schemeClr val="accent1">
                    <a:lumMod val="75000"/>
                  </a:schemeClr>
                </a:solidFill>
              </a:rPr>
              <a:t>to do so!</a:t>
            </a:r>
          </a:p>
          <a:p>
            <a:r>
              <a:rPr lang="en-GB" sz="1600" dirty="0" smtClean="0"/>
              <a:t>Ofsted guidance, when inspecting Protected Characteristics in school are looking for schools who:</a:t>
            </a:r>
          </a:p>
          <a:p>
            <a:pPr marL="285750" indent="-285750">
              <a:buFont typeface="Arial" panose="020B0604020202020204" pitchFamily="34" charset="0"/>
              <a:buChar char="•"/>
            </a:pPr>
            <a:r>
              <a:rPr lang="en-GB" sz="1600" dirty="0" smtClean="0"/>
              <a:t>eliminate </a:t>
            </a:r>
            <a:r>
              <a:rPr lang="en-GB" sz="1600" dirty="0"/>
              <a:t>discrimination, harassment, victimisation and any other conduct that is prohibited by or under the Equality Act </a:t>
            </a:r>
            <a:r>
              <a:rPr lang="en-GB" sz="1600" dirty="0" smtClean="0"/>
              <a:t>2010</a:t>
            </a:r>
          </a:p>
          <a:p>
            <a:pPr marL="285750" indent="-285750">
              <a:buFont typeface="Arial" panose="020B0604020202020204" pitchFamily="34" charset="0"/>
              <a:buChar char="•"/>
            </a:pPr>
            <a:r>
              <a:rPr lang="en-GB" sz="1600" dirty="0" smtClean="0"/>
              <a:t>advance </a:t>
            </a:r>
            <a:r>
              <a:rPr lang="en-GB" sz="1600" dirty="0"/>
              <a:t>equality of opportunity between persons who share a relevant protected characteristic and persons who do not share </a:t>
            </a:r>
            <a:r>
              <a:rPr lang="en-GB" sz="1600" dirty="0" smtClean="0"/>
              <a:t>it</a:t>
            </a:r>
          </a:p>
          <a:p>
            <a:pPr marL="285750" indent="-285750">
              <a:buFont typeface="Arial" panose="020B0604020202020204" pitchFamily="34" charset="0"/>
              <a:buChar char="•"/>
            </a:pPr>
            <a:r>
              <a:rPr lang="en-GB" sz="1600" dirty="0" smtClean="0"/>
              <a:t>foster </a:t>
            </a:r>
            <a:r>
              <a:rPr lang="en-GB" sz="1600" dirty="0"/>
              <a:t>good relations between persons who share a relevant protected characteristic and persons who do not share it</a:t>
            </a:r>
          </a:p>
          <a:p>
            <a:pPr algn="ctr"/>
            <a:endParaRPr lang="en-GB" sz="2800" dirty="0">
              <a:solidFill>
                <a:schemeClr val="accent1">
                  <a:lumMod val="75000"/>
                </a:schemeClr>
              </a:solidFill>
            </a:endParaRPr>
          </a:p>
        </p:txBody>
      </p:sp>
      <p:sp>
        <p:nvSpPr>
          <p:cNvPr id="5" name="Rectangle 4"/>
          <p:cNvSpPr/>
          <p:nvPr/>
        </p:nvSpPr>
        <p:spPr>
          <a:xfrm>
            <a:off x="177268" y="2705206"/>
            <a:ext cx="6715237" cy="2862322"/>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0B0C0C"/>
                </a:solidFill>
                <a:latin typeface="Impact" panose="020B0806030902050204" pitchFamily="34" charset="0"/>
              </a:rPr>
              <a:t>It is important to have a shared vision, with all </a:t>
            </a:r>
            <a:r>
              <a:rPr lang="en-GB" dirty="0">
                <a:solidFill>
                  <a:srgbClr val="0B0C0C"/>
                </a:solidFill>
                <a:latin typeface="Impact" panose="020B0806030902050204" pitchFamily="34" charset="0"/>
              </a:rPr>
              <a:t>parts of </a:t>
            </a:r>
            <a:r>
              <a:rPr lang="en-GB" dirty="0" smtClean="0">
                <a:solidFill>
                  <a:srgbClr val="0B0C0C"/>
                </a:solidFill>
                <a:latin typeface="Impact" panose="020B0806030902050204" pitchFamily="34" charset="0"/>
              </a:rPr>
              <a:t>society working together to </a:t>
            </a:r>
            <a:r>
              <a:rPr lang="en-GB" dirty="0">
                <a:solidFill>
                  <a:srgbClr val="0B0C0C"/>
                </a:solidFill>
                <a:latin typeface="Impact" panose="020B0806030902050204" pitchFamily="34" charset="0"/>
              </a:rPr>
              <a:t>support </a:t>
            </a:r>
            <a:r>
              <a:rPr lang="en-GB" dirty="0" smtClean="0">
                <a:solidFill>
                  <a:srgbClr val="0B0C0C"/>
                </a:solidFill>
                <a:latin typeface="Impact" panose="020B0806030902050204" pitchFamily="34" charset="0"/>
              </a:rPr>
              <a:t>our families and community by giving our pupils the best possible start.</a:t>
            </a:r>
          </a:p>
          <a:p>
            <a:pPr marL="285750" indent="-285750">
              <a:buFont typeface="Arial" panose="020B0604020202020204" pitchFamily="34" charset="0"/>
              <a:buChar char="•"/>
            </a:pPr>
            <a:r>
              <a:rPr lang="en-GB" dirty="0" smtClean="0">
                <a:solidFill>
                  <a:srgbClr val="0B0C0C"/>
                </a:solidFill>
                <a:latin typeface="Impact" panose="020B0806030902050204" pitchFamily="34" charset="0"/>
              </a:rPr>
              <a:t>In school we work </a:t>
            </a:r>
            <a:r>
              <a:rPr lang="en-GB" dirty="0">
                <a:solidFill>
                  <a:srgbClr val="0B0C0C"/>
                </a:solidFill>
                <a:latin typeface="Impact" panose="020B0806030902050204" pitchFamily="34" charset="0"/>
              </a:rPr>
              <a:t>towards a common goal of </a:t>
            </a:r>
            <a:r>
              <a:rPr lang="en-GB" dirty="0" smtClean="0">
                <a:solidFill>
                  <a:srgbClr val="0B0C0C"/>
                </a:solidFill>
                <a:latin typeface="Impact" panose="020B0806030902050204" pitchFamily="34" charset="0"/>
              </a:rPr>
              <a:t>the young </a:t>
            </a:r>
            <a:r>
              <a:rPr lang="en-GB" dirty="0">
                <a:solidFill>
                  <a:srgbClr val="0B0C0C"/>
                </a:solidFill>
                <a:latin typeface="Impact" panose="020B0806030902050204" pitchFamily="34" charset="0"/>
              </a:rPr>
              <a:t>people </a:t>
            </a:r>
            <a:r>
              <a:rPr lang="en-GB" dirty="0" smtClean="0">
                <a:solidFill>
                  <a:srgbClr val="0B0C0C"/>
                </a:solidFill>
                <a:latin typeface="Impact" panose="020B0806030902050204" pitchFamily="34" charset="0"/>
              </a:rPr>
              <a:t>in our care having </a:t>
            </a:r>
            <a:r>
              <a:rPr lang="en-GB" dirty="0">
                <a:solidFill>
                  <a:srgbClr val="0B0C0C"/>
                </a:solidFill>
                <a:latin typeface="Impact" panose="020B0806030902050204" pitchFamily="34" charset="0"/>
              </a:rPr>
              <a:t>a strong sense of belonging, and the supportive relationships, strong ambitions, and good opportunities they need to realise their potential</a:t>
            </a:r>
            <a:r>
              <a:rPr lang="en-GB" dirty="0" smtClean="0">
                <a:solidFill>
                  <a:srgbClr val="0B0C0C"/>
                </a:solidFill>
                <a:latin typeface="Impact" panose="020B0806030902050204" pitchFamily="34" charset="0"/>
              </a:rPr>
              <a:t>.</a:t>
            </a:r>
          </a:p>
          <a:p>
            <a:pPr marL="285750" indent="-285750">
              <a:buFont typeface="Arial" panose="020B0604020202020204" pitchFamily="34" charset="0"/>
              <a:buChar char="•"/>
            </a:pPr>
            <a:r>
              <a:rPr lang="en-GB" b="0" i="0" dirty="0" smtClean="0">
                <a:solidFill>
                  <a:srgbClr val="0B0C0C"/>
                </a:solidFill>
                <a:effectLst/>
                <a:latin typeface="Impact" panose="020B0806030902050204" pitchFamily="34" charset="0"/>
              </a:rPr>
              <a:t>We believe that our uniqueness is what makes each and every one of us special and that diversity in ALL its strands should be celebrated and valued.</a:t>
            </a:r>
            <a:endParaRPr lang="en-GB" b="0" i="0" dirty="0">
              <a:solidFill>
                <a:srgbClr val="0B0C0C"/>
              </a:solidFill>
              <a:effectLst/>
              <a:latin typeface="Impact" panose="020B0806030902050204" pitchFamily="34" charset="0"/>
            </a:endParaRPr>
          </a:p>
        </p:txBody>
      </p:sp>
    </p:spTree>
    <p:extLst>
      <p:ext uri="{BB962C8B-B14F-4D97-AF65-F5344CB8AC3E}">
        <p14:creationId xmlns:p14="http://schemas.microsoft.com/office/powerpoint/2010/main" val="3127162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356" y="315301"/>
            <a:ext cx="10399142" cy="855875"/>
          </a:xfrm>
        </p:spPr>
        <p:txBody>
          <a:bodyPr>
            <a:normAutofit fontScale="90000"/>
          </a:bodyPr>
          <a:lstStyle/>
          <a:p>
            <a:pPr algn="ctr"/>
            <a:r>
              <a:rPr lang="en-GB" dirty="0" smtClean="0"/>
              <a:t>            Helpful documents and  information:</a:t>
            </a:r>
            <a:endParaRPr lang="en-GB" dirty="0"/>
          </a:p>
        </p:txBody>
      </p:sp>
      <p:sp>
        <p:nvSpPr>
          <p:cNvPr id="3" name="Content Placeholder 2"/>
          <p:cNvSpPr>
            <a:spLocks noGrp="1"/>
          </p:cNvSpPr>
          <p:nvPr>
            <p:ph sz="quarter" idx="13"/>
          </p:nvPr>
        </p:nvSpPr>
        <p:spPr>
          <a:xfrm>
            <a:off x="703053" y="1294658"/>
            <a:ext cx="10394707" cy="4321138"/>
          </a:xfrm>
        </p:spPr>
        <p:txBody>
          <a:bodyPr>
            <a:normAutofit fontScale="70000" lnSpcReduction="20000"/>
          </a:bodyPr>
          <a:lstStyle/>
          <a:p>
            <a:r>
              <a:rPr lang="en-GB" dirty="0">
                <a:hlinkClick r:id="rId2"/>
              </a:rPr>
              <a:t>https://</a:t>
            </a:r>
            <a:r>
              <a:rPr lang="en-GB" dirty="0" smtClean="0">
                <a:hlinkClick r:id="rId2"/>
              </a:rPr>
              <a:t>www.gov.uk/government/publications/relationships-education-rse-and-pshe</a:t>
            </a:r>
            <a:endParaRPr lang="en-GB" dirty="0" smtClean="0"/>
          </a:p>
          <a:p>
            <a:pPr marL="0" indent="0">
              <a:buNone/>
            </a:pPr>
            <a:r>
              <a:rPr lang="en-GB" dirty="0" smtClean="0"/>
              <a:t>Relationships education, RSE &amp; PSHE (including guides for parents and FAQ document)</a:t>
            </a:r>
          </a:p>
          <a:p>
            <a:r>
              <a:rPr lang="en-GB" dirty="0">
                <a:hlinkClick r:id="rId3"/>
              </a:rPr>
              <a:t>https://</a:t>
            </a:r>
            <a:r>
              <a:rPr lang="en-GB" dirty="0" smtClean="0">
                <a:solidFill>
                  <a:schemeClr val="accent1"/>
                </a:solidFill>
                <a:hlinkClick r:id="rId3"/>
              </a:rPr>
              <a:t>www.gov.uk/guidance/equality-act-2010-guidance</a:t>
            </a:r>
            <a:endParaRPr lang="en-GB" dirty="0" smtClean="0">
              <a:solidFill>
                <a:schemeClr val="accent1"/>
              </a:solidFill>
            </a:endParaRPr>
          </a:p>
          <a:p>
            <a:pPr marL="0" indent="0">
              <a:buNone/>
            </a:pPr>
            <a:r>
              <a:rPr lang="en-GB" dirty="0" smtClean="0"/>
              <a:t>Equality act 2010 guidance</a:t>
            </a:r>
          </a:p>
          <a:p>
            <a:r>
              <a:rPr lang="en-GB" dirty="0">
                <a:hlinkClick r:id="rId4"/>
              </a:rPr>
              <a:t>https://www.gov.uk/government/publications/keeping-children-safe-in-education--</a:t>
            </a:r>
            <a:r>
              <a:rPr lang="en-GB" dirty="0" smtClean="0">
                <a:hlinkClick r:id="rId4"/>
              </a:rPr>
              <a:t>2</a:t>
            </a:r>
            <a:endParaRPr lang="en-GB" dirty="0" smtClean="0"/>
          </a:p>
          <a:p>
            <a:pPr marL="0" indent="0">
              <a:buNone/>
            </a:pPr>
            <a:r>
              <a:rPr lang="en-GB" dirty="0" smtClean="0"/>
              <a:t>Keeping children safe in education document – Updated guidance for September 2022</a:t>
            </a:r>
          </a:p>
          <a:p>
            <a:r>
              <a:rPr lang="en-GB" dirty="0">
                <a:hlinkClick r:id="rId5"/>
              </a:rPr>
              <a:t>https://no-outsiders.com</a:t>
            </a:r>
            <a:r>
              <a:rPr lang="en-GB" dirty="0" smtClean="0">
                <a:hlinkClick r:id="rId5"/>
              </a:rPr>
              <a:t>/</a:t>
            </a:r>
            <a:endParaRPr lang="en-GB" dirty="0" smtClean="0"/>
          </a:p>
          <a:p>
            <a:pPr marL="0" indent="0">
              <a:buNone/>
            </a:pPr>
            <a:r>
              <a:rPr lang="en-GB" dirty="0" smtClean="0"/>
              <a:t>School takes part in the ‘NO OUTSIDERS’ programme and Andrew </a:t>
            </a:r>
            <a:r>
              <a:rPr lang="en-GB" dirty="0" err="1" smtClean="0"/>
              <a:t>Moffat</a:t>
            </a:r>
            <a:r>
              <a:rPr lang="en-GB" dirty="0" smtClean="0"/>
              <a:t>, the founder of this charity, has visited our school and worked with the children from Reception to Y6, helping children celebrate diversity in all forms </a:t>
            </a:r>
          </a:p>
          <a:p>
            <a:r>
              <a:rPr lang="en-GB" dirty="0" smtClean="0">
                <a:solidFill>
                  <a:schemeClr val="accent1"/>
                </a:solidFill>
              </a:rPr>
              <a:t>Diversity strands and support for families </a:t>
            </a:r>
            <a:endParaRPr lang="en-GB" dirty="0" smtClean="0"/>
          </a:p>
          <a:p>
            <a:pPr marL="0" indent="0">
              <a:buNone/>
            </a:pPr>
            <a:r>
              <a:rPr lang="en-GB" dirty="0" smtClean="0"/>
              <a:t>document available on the school website. Go to the  ‘our curriculum’ tab, under </a:t>
            </a:r>
            <a:r>
              <a:rPr lang="en-GB" u="sng" dirty="0" smtClean="0"/>
              <a:t>diversity</a:t>
            </a:r>
          </a:p>
          <a:p>
            <a:pPr marL="0" indent="0" algn="ctr">
              <a:buNone/>
            </a:pPr>
            <a:r>
              <a:rPr lang="en-GB" dirty="0" smtClean="0">
                <a:solidFill>
                  <a:schemeClr val="accent1">
                    <a:lumMod val="75000"/>
                  </a:schemeClr>
                </a:solidFill>
              </a:rPr>
              <a:t>This document also highlights charities that school have previously supported, including </a:t>
            </a:r>
            <a:r>
              <a:rPr lang="en-GB" u="sng" dirty="0" smtClean="0">
                <a:solidFill>
                  <a:schemeClr val="accent1">
                    <a:lumMod val="75000"/>
                  </a:schemeClr>
                </a:solidFill>
              </a:rPr>
              <a:t>Mermaids</a:t>
            </a:r>
            <a:r>
              <a:rPr lang="en-GB" dirty="0" smtClean="0">
                <a:solidFill>
                  <a:schemeClr val="accent1">
                    <a:lumMod val="75000"/>
                  </a:schemeClr>
                </a:solidFill>
              </a:rPr>
              <a:t>, the charity we are raising funds for this half term</a:t>
            </a:r>
            <a:endParaRPr lang="en-GB" dirty="0">
              <a:solidFill>
                <a:schemeClr val="accent1">
                  <a:lumMod val="75000"/>
                </a:schemeClr>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31" y="98274"/>
            <a:ext cx="2239771" cy="949421"/>
          </a:xfrm>
          <a:prstGeom prst="rect">
            <a:avLst/>
          </a:prstGeom>
        </p:spPr>
      </p:pic>
    </p:spTree>
    <p:extLst>
      <p:ext uri="{BB962C8B-B14F-4D97-AF65-F5344CB8AC3E}">
        <p14:creationId xmlns:p14="http://schemas.microsoft.com/office/powerpoint/2010/main" val="292831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64" y="134670"/>
            <a:ext cx="2239771" cy="949421"/>
          </a:xfrm>
          <a:prstGeom prst="rect">
            <a:avLst/>
          </a:prstGeom>
        </p:spPr>
      </p:pic>
      <p:sp>
        <p:nvSpPr>
          <p:cNvPr id="3" name="Rectangle 2"/>
          <p:cNvSpPr/>
          <p:nvPr/>
        </p:nvSpPr>
        <p:spPr>
          <a:xfrm>
            <a:off x="2104640" y="0"/>
            <a:ext cx="6340619" cy="1754326"/>
          </a:xfrm>
          <a:prstGeom prst="rect">
            <a:avLst/>
          </a:prstGeom>
        </p:spPr>
        <p:txBody>
          <a:bodyPr wrap="square">
            <a:spAutoFit/>
          </a:bodyPr>
          <a:lstStyle/>
          <a:p>
            <a:pPr algn="ctr"/>
            <a:r>
              <a:rPr lang="en-GB" sz="5400" dirty="0" smtClean="0">
                <a:solidFill>
                  <a:schemeClr val="accent1"/>
                </a:solidFill>
              </a:rPr>
              <a:t>Diversity, PSHE and RSE – making the link</a:t>
            </a:r>
            <a:endParaRPr lang="en-GB" sz="5400" dirty="0">
              <a:solidFill>
                <a:schemeClr val="accent1"/>
              </a:solidFill>
            </a:endParaRPr>
          </a:p>
        </p:txBody>
      </p:sp>
      <p:pic>
        <p:nvPicPr>
          <p:cNvPr id="2050" name="Picture 2" descr="Jigsaw PSHE covers the Equality Act and Protected Characteristics | Jigsaw  PS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905" y="100669"/>
            <a:ext cx="3296393" cy="26148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2764" y="1883533"/>
            <a:ext cx="6999686" cy="3416320"/>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0B0C0C"/>
                </a:solidFill>
                <a:latin typeface="Impact" panose="020B0806030902050204" pitchFamily="34" charset="0"/>
              </a:rPr>
              <a:t>Protected characteristics from the Equality Act:</a:t>
            </a:r>
          </a:p>
          <a:p>
            <a:pPr algn="ctr"/>
            <a:r>
              <a:rPr lang="en-GB" dirty="0" smtClean="0">
                <a:solidFill>
                  <a:schemeClr val="accent1"/>
                </a:solidFill>
              </a:rPr>
              <a:t>Age, disability, gender, gender reassignment, marriage </a:t>
            </a:r>
            <a:r>
              <a:rPr lang="en-GB" dirty="0">
                <a:solidFill>
                  <a:schemeClr val="accent1"/>
                </a:solidFill>
              </a:rPr>
              <a:t>and civil </a:t>
            </a:r>
            <a:r>
              <a:rPr lang="en-GB" dirty="0" smtClean="0">
                <a:solidFill>
                  <a:schemeClr val="accent1"/>
                </a:solidFill>
              </a:rPr>
              <a:t>partnership, pregnancy </a:t>
            </a:r>
            <a:r>
              <a:rPr lang="en-GB" dirty="0">
                <a:solidFill>
                  <a:schemeClr val="accent1"/>
                </a:solidFill>
              </a:rPr>
              <a:t>and </a:t>
            </a:r>
            <a:r>
              <a:rPr lang="en-GB" dirty="0" smtClean="0">
                <a:solidFill>
                  <a:schemeClr val="accent1"/>
                </a:solidFill>
              </a:rPr>
              <a:t>maternity, race, religion </a:t>
            </a:r>
            <a:r>
              <a:rPr lang="en-GB" dirty="0">
                <a:solidFill>
                  <a:schemeClr val="accent1"/>
                </a:solidFill>
              </a:rPr>
              <a:t>or </a:t>
            </a:r>
            <a:r>
              <a:rPr lang="en-GB" dirty="0" smtClean="0">
                <a:solidFill>
                  <a:schemeClr val="accent1"/>
                </a:solidFill>
              </a:rPr>
              <a:t>belief and sexual </a:t>
            </a:r>
            <a:r>
              <a:rPr lang="en-GB" dirty="0">
                <a:solidFill>
                  <a:schemeClr val="accent1"/>
                </a:solidFill>
              </a:rPr>
              <a:t>orientation.</a:t>
            </a:r>
          </a:p>
          <a:p>
            <a:pPr marL="285750" indent="-285750">
              <a:buFont typeface="Arial" panose="020B0604020202020204" pitchFamily="34" charset="0"/>
              <a:buChar char="•"/>
            </a:pPr>
            <a:r>
              <a:rPr lang="en-GB" b="0" i="0" dirty="0" smtClean="0">
                <a:solidFill>
                  <a:srgbClr val="0B0C0C"/>
                </a:solidFill>
                <a:effectLst/>
                <a:latin typeface="Impact" panose="020B0806030902050204" pitchFamily="34" charset="0"/>
              </a:rPr>
              <a:t>All of the above protected characteristics are acknowledged, discussed and celebrated through everyday learning within our curriculum but can also be looked at more in depth through our Jigsaw PHSE scheme of work. </a:t>
            </a:r>
          </a:p>
          <a:p>
            <a:pPr marL="285750" indent="-285750">
              <a:buFont typeface="Arial" panose="020B0604020202020204" pitchFamily="34" charset="0"/>
              <a:buChar char="•"/>
            </a:pPr>
            <a:r>
              <a:rPr lang="en-GB" dirty="0" smtClean="0">
                <a:solidFill>
                  <a:srgbClr val="0B0C0C"/>
                </a:solidFill>
                <a:latin typeface="Impact" panose="020B0806030902050204" pitchFamily="34" charset="0"/>
              </a:rPr>
              <a:t>These protected characteristics are the strands of diversity we learn about and celebrate through many aspects of our curriculum</a:t>
            </a:r>
            <a:r>
              <a:rPr lang="en-GB" dirty="0">
                <a:solidFill>
                  <a:srgbClr val="0B0C0C"/>
                </a:solidFill>
                <a:latin typeface="Impact" panose="020B0806030902050204" pitchFamily="34" charset="0"/>
              </a:rPr>
              <a:t> </a:t>
            </a:r>
            <a:r>
              <a:rPr lang="en-GB" dirty="0" smtClean="0">
                <a:solidFill>
                  <a:srgbClr val="0B0C0C"/>
                </a:solidFill>
                <a:latin typeface="Impact" panose="020B0806030902050204" pitchFamily="34" charset="0"/>
              </a:rPr>
              <a:t>but particularly when focussing on relationships – </a:t>
            </a:r>
            <a:r>
              <a:rPr lang="en-GB" u="sng" dirty="0" smtClean="0">
                <a:solidFill>
                  <a:srgbClr val="0B0C0C"/>
                </a:solidFill>
                <a:latin typeface="Impact" panose="020B0806030902050204" pitchFamily="34" charset="0"/>
              </a:rPr>
              <a:t>the statutory part </a:t>
            </a:r>
            <a:r>
              <a:rPr lang="en-GB" dirty="0" smtClean="0">
                <a:solidFill>
                  <a:srgbClr val="0B0C0C"/>
                </a:solidFill>
                <a:latin typeface="Impact" panose="020B0806030902050204" pitchFamily="34" charset="0"/>
              </a:rPr>
              <a:t>of RSE in primary schools</a:t>
            </a:r>
            <a:endParaRPr lang="en-GB" b="0" i="0" dirty="0" smtClean="0">
              <a:solidFill>
                <a:srgbClr val="0B0C0C"/>
              </a:solidFill>
              <a:effectLst/>
              <a:latin typeface="Impact" panose="020B0806030902050204" pitchFamily="34" charset="0"/>
            </a:endParaRPr>
          </a:p>
        </p:txBody>
      </p:sp>
      <p:sp>
        <p:nvSpPr>
          <p:cNvPr id="6" name="Rectangle 5"/>
          <p:cNvSpPr/>
          <p:nvPr/>
        </p:nvSpPr>
        <p:spPr>
          <a:xfrm>
            <a:off x="7142450" y="2715478"/>
            <a:ext cx="4595004" cy="2862322"/>
          </a:xfrm>
          <a:prstGeom prst="rect">
            <a:avLst/>
          </a:prstGeom>
        </p:spPr>
        <p:txBody>
          <a:bodyPr wrap="square">
            <a:spAutoFit/>
          </a:bodyPr>
          <a:lstStyle/>
          <a:p>
            <a:pPr algn="ctr"/>
            <a:r>
              <a:rPr lang="en-GB" u="sng" dirty="0" smtClean="0">
                <a:solidFill>
                  <a:schemeClr val="accent1">
                    <a:lumMod val="50000"/>
                  </a:schemeClr>
                </a:solidFill>
              </a:rPr>
              <a:t>Prospect Vale are committed to safeguarding the mental health and well-being of our school community:</a:t>
            </a:r>
          </a:p>
          <a:p>
            <a:pPr algn="ctr"/>
            <a:r>
              <a:rPr lang="en-GB" dirty="0" smtClean="0">
                <a:solidFill>
                  <a:schemeClr val="accent1"/>
                </a:solidFill>
              </a:rPr>
              <a:t>Following Mental Health First Aid and Safeguarding training for staff, there is some startling data out there, making what we do more important than ever!</a:t>
            </a:r>
          </a:p>
          <a:p>
            <a:pPr algn="ctr"/>
            <a:r>
              <a:rPr lang="en-GB" dirty="0" smtClean="0">
                <a:solidFill>
                  <a:schemeClr val="accent1"/>
                </a:solidFill>
              </a:rPr>
              <a:t>Data for depression, anxiety, self harm and suicide are upwardly trending in young people, particularly in BAME and LGBT+ groups.</a:t>
            </a:r>
            <a:endParaRPr lang="en-GB" dirty="0">
              <a:solidFill>
                <a:schemeClr val="accent1"/>
              </a:solidFill>
            </a:endParaRPr>
          </a:p>
        </p:txBody>
      </p:sp>
    </p:spTree>
    <p:extLst>
      <p:ext uri="{BB962C8B-B14F-4D97-AF65-F5344CB8AC3E}">
        <p14:creationId xmlns:p14="http://schemas.microsoft.com/office/powerpoint/2010/main" val="3969109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6" y="65659"/>
            <a:ext cx="2239771" cy="949421"/>
          </a:xfrm>
          <a:prstGeom prst="rect">
            <a:avLst/>
          </a:prstGeom>
        </p:spPr>
      </p:pic>
      <p:pic>
        <p:nvPicPr>
          <p:cNvPr id="3" name="Picture 2"/>
          <p:cNvPicPr>
            <a:picLocks noChangeAspect="1"/>
          </p:cNvPicPr>
          <p:nvPr/>
        </p:nvPicPr>
        <p:blipFill rotWithShape="1">
          <a:blip r:embed="rId3"/>
          <a:srcRect l="26462" t="23522" r="26274" b="32956"/>
          <a:stretch/>
        </p:blipFill>
        <p:spPr>
          <a:xfrm>
            <a:off x="3384486" y="155720"/>
            <a:ext cx="8054658" cy="2984740"/>
          </a:xfrm>
          <a:prstGeom prst="rect">
            <a:avLst/>
          </a:prstGeom>
        </p:spPr>
      </p:pic>
      <p:pic>
        <p:nvPicPr>
          <p:cNvPr id="5" name="Picture 4"/>
          <p:cNvPicPr>
            <a:picLocks noChangeAspect="1"/>
          </p:cNvPicPr>
          <p:nvPr/>
        </p:nvPicPr>
        <p:blipFill rotWithShape="1">
          <a:blip r:embed="rId4"/>
          <a:srcRect l="26745" t="25283" r="26273" b="29182"/>
          <a:stretch/>
        </p:blipFill>
        <p:spPr>
          <a:xfrm>
            <a:off x="3384486" y="3301846"/>
            <a:ext cx="8054658" cy="2984740"/>
          </a:xfrm>
          <a:prstGeom prst="rect">
            <a:avLst/>
          </a:prstGeom>
        </p:spPr>
      </p:pic>
      <p:sp>
        <p:nvSpPr>
          <p:cNvPr id="6" name="TextBox 5"/>
          <p:cNvSpPr txBox="1"/>
          <p:nvPr/>
        </p:nvSpPr>
        <p:spPr>
          <a:xfrm>
            <a:off x="274320" y="1389888"/>
            <a:ext cx="2971800" cy="4247317"/>
          </a:xfrm>
          <a:prstGeom prst="rect">
            <a:avLst/>
          </a:prstGeom>
          <a:noFill/>
        </p:spPr>
        <p:txBody>
          <a:bodyPr wrap="square" rtlCol="0">
            <a:spAutoFit/>
          </a:bodyPr>
          <a:lstStyle/>
          <a:p>
            <a:r>
              <a:rPr lang="en-GB" sz="3600" dirty="0" smtClean="0"/>
              <a:t>Data shared with whole staff team at recent Safeguarding training from the LA:</a:t>
            </a:r>
          </a:p>
          <a:p>
            <a:endParaRPr lang="en-GB" dirty="0"/>
          </a:p>
        </p:txBody>
      </p:sp>
    </p:spTree>
    <p:extLst>
      <p:ext uri="{BB962C8B-B14F-4D97-AF65-F5344CB8AC3E}">
        <p14:creationId xmlns:p14="http://schemas.microsoft.com/office/powerpoint/2010/main" val="3775288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6" y="65659"/>
            <a:ext cx="2239771" cy="949421"/>
          </a:xfrm>
          <a:prstGeom prst="rect">
            <a:avLst/>
          </a:prstGeom>
        </p:spPr>
      </p:pic>
      <p:pic>
        <p:nvPicPr>
          <p:cNvPr id="3" name="Picture 2"/>
          <p:cNvPicPr>
            <a:picLocks noChangeAspect="1"/>
          </p:cNvPicPr>
          <p:nvPr/>
        </p:nvPicPr>
        <p:blipFill rotWithShape="1">
          <a:blip r:embed="rId3"/>
          <a:srcRect l="25331" t="34842" r="25849" b="35598"/>
          <a:stretch/>
        </p:blipFill>
        <p:spPr>
          <a:xfrm>
            <a:off x="3040813" y="143996"/>
            <a:ext cx="5633048" cy="3008960"/>
          </a:xfrm>
          <a:prstGeom prst="rect">
            <a:avLst/>
          </a:prstGeom>
        </p:spPr>
      </p:pic>
      <p:pic>
        <p:nvPicPr>
          <p:cNvPr id="4" name="Picture 3"/>
          <p:cNvPicPr>
            <a:picLocks noChangeAspect="1"/>
          </p:cNvPicPr>
          <p:nvPr/>
        </p:nvPicPr>
        <p:blipFill rotWithShape="1">
          <a:blip r:embed="rId4"/>
          <a:srcRect l="26038" t="14844" r="27091" b="41281"/>
          <a:stretch/>
        </p:blipFill>
        <p:spPr>
          <a:xfrm>
            <a:off x="142835" y="3243532"/>
            <a:ext cx="5714502" cy="3008960"/>
          </a:xfrm>
          <a:prstGeom prst="rect">
            <a:avLst/>
          </a:prstGeom>
        </p:spPr>
      </p:pic>
      <p:pic>
        <p:nvPicPr>
          <p:cNvPr id="5" name="Picture 4"/>
          <p:cNvPicPr>
            <a:picLocks noChangeAspect="1"/>
          </p:cNvPicPr>
          <p:nvPr/>
        </p:nvPicPr>
        <p:blipFill rotWithShape="1">
          <a:blip r:embed="rId5"/>
          <a:srcRect l="25967" t="31321" r="25566" b="30315"/>
          <a:stretch/>
        </p:blipFill>
        <p:spPr>
          <a:xfrm>
            <a:off x="5917722" y="3243532"/>
            <a:ext cx="5714502" cy="3008960"/>
          </a:xfrm>
          <a:prstGeom prst="rect">
            <a:avLst/>
          </a:prstGeom>
        </p:spPr>
      </p:pic>
    </p:spTree>
    <p:extLst>
      <p:ext uri="{BB962C8B-B14F-4D97-AF65-F5344CB8AC3E}">
        <p14:creationId xmlns:p14="http://schemas.microsoft.com/office/powerpoint/2010/main" val="550893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33" y="91539"/>
            <a:ext cx="2239771" cy="949421"/>
          </a:xfrm>
          <a:prstGeom prst="rect">
            <a:avLst/>
          </a:prstGeom>
        </p:spPr>
      </p:pic>
      <p:pic>
        <p:nvPicPr>
          <p:cNvPr id="3" name="Picture 2"/>
          <p:cNvPicPr>
            <a:picLocks noChangeAspect="1"/>
          </p:cNvPicPr>
          <p:nvPr/>
        </p:nvPicPr>
        <p:blipFill rotWithShape="1">
          <a:blip r:embed="rId3"/>
          <a:srcRect l="26179" t="20754" r="26628" b="36856"/>
          <a:stretch/>
        </p:blipFill>
        <p:spPr>
          <a:xfrm>
            <a:off x="71373" y="1731285"/>
            <a:ext cx="5753818" cy="2907102"/>
          </a:xfrm>
          <a:prstGeom prst="rect">
            <a:avLst/>
          </a:prstGeom>
        </p:spPr>
      </p:pic>
      <p:pic>
        <p:nvPicPr>
          <p:cNvPr id="4" name="Picture 3"/>
          <p:cNvPicPr>
            <a:picLocks noChangeAspect="1"/>
          </p:cNvPicPr>
          <p:nvPr/>
        </p:nvPicPr>
        <p:blipFill rotWithShape="1">
          <a:blip r:embed="rId4"/>
          <a:srcRect l="26321" t="24403" r="28042" b="30817"/>
          <a:stretch/>
        </p:blipFill>
        <p:spPr>
          <a:xfrm>
            <a:off x="5939287" y="1731285"/>
            <a:ext cx="5740879" cy="2907102"/>
          </a:xfrm>
          <a:prstGeom prst="rect">
            <a:avLst/>
          </a:prstGeom>
        </p:spPr>
      </p:pic>
      <p:sp>
        <p:nvSpPr>
          <p:cNvPr id="5" name="Rectangle 4"/>
          <p:cNvSpPr/>
          <p:nvPr/>
        </p:nvSpPr>
        <p:spPr>
          <a:xfrm>
            <a:off x="353683" y="-23041"/>
            <a:ext cx="11706045" cy="1754326"/>
          </a:xfrm>
          <a:prstGeom prst="rect">
            <a:avLst/>
          </a:prstGeom>
        </p:spPr>
        <p:txBody>
          <a:bodyPr wrap="square">
            <a:spAutoFit/>
          </a:bodyPr>
          <a:lstStyle/>
          <a:p>
            <a:pPr algn="ctr"/>
            <a:r>
              <a:rPr lang="en-GB" sz="5400" dirty="0" smtClean="0">
                <a:solidFill>
                  <a:schemeClr val="accent1"/>
                </a:solidFill>
              </a:rPr>
              <a:t>Diversity, PSHE and RSE</a:t>
            </a:r>
          </a:p>
          <a:p>
            <a:pPr algn="ctr"/>
            <a:r>
              <a:rPr lang="en-GB" sz="5400" dirty="0" smtClean="0">
                <a:solidFill>
                  <a:schemeClr val="accent1"/>
                </a:solidFill>
              </a:rPr>
              <a:t> – safeguarding</a:t>
            </a:r>
            <a:endParaRPr lang="en-GB" sz="5400" dirty="0">
              <a:solidFill>
                <a:schemeClr val="accent1"/>
              </a:solidFill>
            </a:endParaRPr>
          </a:p>
        </p:txBody>
      </p:sp>
    </p:spTree>
    <p:extLst>
      <p:ext uri="{BB962C8B-B14F-4D97-AF65-F5344CB8AC3E}">
        <p14:creationId xmlns:p14="http://schemas.microsoft.com/office/powerpoint/2010/main" val="185756604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1033</TotalTime>
  <Words>982</Words>
  <Application>Microsoft Office PowerPoint</Application>
  <PresentationFormat>Widescreen</PresentationFormat>
  <Paragraphs>91</Paragraphs>
  <Slides>14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Impact</vt:lpstr>
      <vt:lpstr>Main Event</vt:lpstr>
      <vt:lpstr>DiveRsity, PSHE &amp; RSE Workshop For parents and carers</vt:lpstr>
      <vt:lpstr>What is Diversity?</vt:lpstr>
      <vt:lpstr>DIVERSITY: “ A range of different things”</vt:lpstr>
      <vt:lpstr>PowerPoint Presentation</vt:lpstr>
      <vt:lpstr>            Helpful documents and  information:</vt:lpstr>
      <vt:lpstr>PowerPoint Presentation</vt:lpstr>
      <vt:lpstr>PowerPoint Presentation</vt:lpstr>
      <vt:lpstr>PowerPoint Presentation</vt:lpstr>
      <vt:lpstr>PowerPoint Presentation</vt:lpstr>
      <vt:lpstr>PowerPoint Presentation</vt:lpstr>
      <vt:lpstr>IT’s all  about conversation!</vt:lpstr>
      <vt:lpstr>PowerPoint Presentation</vt:lpstr>
      <vt:lpstr>Diversity, PSHE,  RSE  and inclusion  go hand in hand!</vt:lpstr>
      <vt:lpstr>PowerPoint Presentation</vt:lpstr>
    </vt:vector>
  </TitlesOfParts>
  <Company>RM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Workshop For parents</dc:title>
  <dc:creator>Mrs Gaulton</dc:creator>
  <cp:lastModifiedBy>Mrs Gaulton</cp:lastModifiedBy>
  <cp:revision>53</cp:revision>
  <cp:lastPrinted>2022-06-20T09:27:27Z</cp:lastPrinted>
  <dcterms:created xsi:type="dcterms:W3CDTF">2019-11-19T09:38:42Z</dcterms:created>
  <dcterms:modified xsi:type="dcterms:W3CDTF">2022-06-20T13:50:42Z</dcterms:modified>
</cp:coreProperties>
</file>