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76" r:id="rId2"/>
    <p:sldId id="274" r:id="rId3"/>
    <p:sldId id="263" r:id="rId4"/>
    <p:sldId id="278" r:id="rId5"/>
    <p:sldId id="280" r:id="rId6"/>
    <p:sldId id="279" r:id="rId7"/>
    <p:sldId id="281" r:id="rId8"/>
    <p:sldId id="282" r:id="rId9"/>
    <p:sldId id="284" r:id="rId10"/>
    <p:sldId id="287" r:id="rId11"/>
    <p:sldId id="288" r:id="rId12"/>
    <p:sldId id="289" r:id="rId13"/>
    <p:sldId id="283" r:id="rId14"/>
    <p:sldId id="290" r:id="rId15"/>
    <p:sldId id="291" r:id="rId16"/>
    <p:sldId id="267" r:id="rId17"/>
  </p:sldIdLst>
  <p:sldSz cx="9144000" cy="6858000" type="screen4x3"/>
  <p:notesSz cx="6858000" cy="9144000"/>
  <p:embeddedFontLst>
    <p:embeddedFont>
      <p:font typeface="Sassoon Infant Rg" panose="02000503030000020003" pitchFamily="50" charset="0"/>
      <p:regular r:id="rId20"/>
      <p:bold r:id="rId21"/>
    </p:embeddedFont>
    <p:embeddedFont>
      <p:font typeface="Tuffy" panose="020B0603060100000000" pitchFamily="34" charset="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Twinkl" pitchFamily="2" charset="0"/>
      <p:regular r:id="rId30"/>
      <p:bold r:id="rId31"/>
    </p:embeddedFont>
    <p:embeddedFont>
      <p:font typeface="Twinkl SemiBold" pitchFamily="2" charset="0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63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F6FD"/>
    <a:srgbClr val="C1E9FB"/>
    <a:srgbClr val="B3D682"/>
    <a:srgbClr val="CC5940"/>
    <a:srgbClr val="99C0E3"/>
    <a:srgbClr val="DFEECA"/>
    <a:srgbClr val="ADD377"/>
    <a:srgbClr val="9CDCF9"/>
    <a:srgbClr val="8BC143"/>
    <a:srgbClr val="3BB0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8" autoAdjust="0"/>
    <p:restoredTop sz="94660"/>
  </p:normalViewPr>
  <p:slideViewPr>
    <p:cSldViewPr snapToGrid="0" showGuides="1">
      <p:cViewPr varScale="1">
        <p:scale>
          <a:sx n="113" d="100"/>
          <a:sy n="113" d="100"/>
        </p:scale>
        <p:origin x="1476" y="102"/>
      </p:cViewPr>
      <p:guideLst>
        <p:guide orient="horz" pos="2160"/>
        <p:guide pos="2880"/>
        <p:guide pos="363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28/01/2019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28/01/2019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5219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 anchor="ctr" anchorCtr="1">
            <a:normAutofit/>
          </a:bodyPr>
          <a:lstStyle>
            <a:lvl1pPr algn="ctr">
              <a:defRPr sz="4000">
                <a:latin typeface="Twinkl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785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  <p:sldLayoutId id="2147483670" r:id="rId6"/>
    <p:sldLayoutId id="214748367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9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2" y="0"/>
            <a:ext cx="9112975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1076" y="6384006"/>
            <a:ext cx="499403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423"/>
            <a:ext cx="9144000" cy="612000"/>
          </a:xfrm>
          <a:prstGeom prst="rect">
            <a:avLst/>
          </a:prstGeom>
          <a:solidFill>
            <a:srgbClr val="EE7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winkl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423"/>
            <a:ext cx="926123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57089" y="6464797"/>
            <a:ext cx="3422002" cy="207749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GB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Computing</a:t>
            </a:r>
            <a:r>
              <a:rPr lang="en-GB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Year </a:t>
            </a:r>
            <a:r>
              <a:rPr lang="en-GB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GB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</a:t>
            </a:r>
            <a:r>
              <a:rPr lang="en-GB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 </a:t>
            </a:r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GB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Secure Websites | </a:t>
            </a:r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2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Online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Computing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823" y="982608"/>
            <a:ext cx="1614353" cy="107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1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3"/>
          <a:stretch/>
        </p:blipFill>
        <p:spPr>
          <a:xfrm>
            <a:off x="1175168" y="1709925"/>
            <a:ext cx="6758098" cy="470815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198" y="631300"/>
            <a:ext cx="8220075" cy="994306"/>
          </a:xfrm>
        </p:spPr>
        <p:txBody>
          <a:bodyPr/>
          <a:lstStyle/>
          <a:p>
            <a:pPr algn="ctr"/>
            <a:r>
              <a:rPr lang="en-GB" dirty="0"/>
              <a:t>How Can You Tell a Site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Is </a:t>
            </a:r>
            <a:r>
              <a:rPr lang="en-GB" dirty="0"/>
              <a:t>Secure?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25599" y="2153164"/>
            <a:ext cx="55795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There are also many logos used to show that a site is secure, ask an adult if you’re not sure which logos are real.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599" y="3399269"/>
            <a:ext cx="5452533" cy="114601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25598" y="4909235"/>
            <a:ext cx="57912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But remember, anyone can copy and paste a logo to make it look like the real thing!</a:t>
            </a:r>
          </a:p>
        </p:txBody>
      </p:sp>
    </p:spTree>
    <p:extLst>
      <p:ext uri="{BB962C8B-B14F-4D97-AF65-F5344CB8AC3E}">
        <p14:creationId xmlns:p14="http://schemas.microsoft.com/office/powerpoint/2010/main" val="173036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7" grpId="0"/>
      <p:bldP spid="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3"/>
          <a:stretch/>
        </p:blipFill>
        <p:spPr>
          <a:xfrm>
            <a:off x="1175168" y="1709925"/>
            <a:ext cx="6758098" cy="470815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198" y="631300"/>
            <a:ext cx="8220075" cy="994306"/>
          </a:xfrm>
        </p:spPr>
        <p:txBody>
          <a:bodyPr/>
          <a:lstStyle/>
          <a:p>
            <a:pPr algn="ctr"/>
            <a:r>
              <a:rPr lang="en-GB" dirty="0"/>
              <a:t>How Can You Tell a Site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Is </a:t>
            </a:r>
            <a:r>
              <a:rPr lang="en-GB" dirty="0"/>
              <a:t>Secure?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25599" y="2102362"/>
            <a:ext cx="58928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Lots of websites will have a </a:t>
            </a:r>
            <a:r>
              <a:rPr lang="en-GB" b="1" dirty="0"/>
              <a:t>privacy policy</a:t>
            </a:r>
            <a:r>
              <a:rPr lang="en-GB" b="1" dirty="0" smtClean="0"/>
              <a:t>.</a:t>
            </a:r>
          </a:p>
          <a:p>
            <a:r>
              <a:rPr lang="en-GB" dirty="0" smtClean="0"/>
              <a:t>You </a:t>
            </a:r>
            <a:r>
              <a:rPr lang="en-GB" dirty="0"/>
              <a:t>will usually find these at the bottom of a website, they are legal documents which tell you exactly how your information is used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1625598" y="4914671"/>
            <a:ext cx="57912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If you are ever worried about that a site might not be secure, an adult could help you find out by looking at this document.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30" y="3433006"/>
            <a:ext cx="4705673" cy="134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532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3" grpId="0"/>
      <p:bldP spid="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3"/>
          <a:stretch/>
        </p:blipFill>
        <p:spPr>
          <a:xfrm>
            <a:off x="1175168" y="1709925"/>
            <a:ext cx="6758098" cy="470815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198" y="631300"/>
            <a:ext cx="8220075" cy="994306"/>
          </a:xfrm>
        </p:spPr>
        <p:txBody>
          <a:bodyPr/>
          <a:lstStyle/>
          <a:p>
            <a:pPr algn="ctr"/>
            <a:r>
              <a:rPr lang="en-GB" dirty="0"/>
              <a:t>How Can You Tell a Site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Is </a:t>
            </a:r>
            <a:r>
              <a:rPr lang="en-GB" dirty="0"/>
              <a:t>Secure?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25599" y="2102362"/>
            <a:ext cx="58928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What are the clues on this webpage, that tell you it is safe to put your details in?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378199" y="2896513"/>
            <a:ext cx="4133851" cy="2647038"/>
            <a:chOff x="1625599" y="2833013"/>
            <a:chExt cx="4133851" cy="2647038"/>
          </a:xfrm>
        </p:grpSpPr>
        <p:sp>
          <p:nvSpPr>
            <p:cNvPr id="8" name="Rectangle 7"/>
            <p:cNvSpPr/>
            <p:nvPr/>
          </p:nvSpPr>
          <p:spPr>
            <a:xfrm>
              <a:off x="1625599" y="2833013"/>
              <a:ext cx="4133851" cy="2647038"/>
            </a:xfrm>
            <a:prstGeom prst="rect">
              <a:avLst/>
            </a:prstGeom>
            <a:solidFill>
              <a:srgbClr val="99C0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" t="4838" r="17900"/>
            <a:stretch/>
          </p:blipFill>
          <p:spPr>
            <a:xfrm>
              <a:off x="1662113" y="2900363"/>
              <a:ext cx="4002087" cy="132453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39795" r="40912"/>
            <a:stretch/>
          </p:blipFill>
          <p:spPr>
            <a:xfrm>
              <a:off x="1665815" y="4210076"/>
              <a:ext cx="3998385" cy="116609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099"/>
            <a:stretch/>
          </p:blipFill>
          <p:spPr>
            <a:xfrm>
              <a:off x="1786468" y="4822238"/>
              <a:ext cx="736599" cy="501020"/>
            </a:xfrm>
            <a:prstGeom prst="rect">
              <a:avLst/>
            </a:prstGeom>
          </p:spPr>
        </p:pic>
      </p:grpSp>
      <p:cxnSp>
        <p:nvCxnSpPr>
          <p:cNvPr id="12" name="Straight Arrow Connector 11"/>
          <p:cNvCxnSpPr/>
          <p:nvPr/>
        </p:nvCxnSpPr>
        <p:spPr>
          <a:xfrm>
            <a:off x="2920350" y="3378202"/>
            <a:ext cx="1355317" cy="0"/>
          </a:xfrm>
          <a:prstGeom prst="straightConnector1">
            <a:avLst/>
          </a:prstGeom>
          <a:ln w="57150">
            <a:solidFill>
              <a:srgbClr val="CC59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2920350" y="3495678"/>
            <a:ext cx="2723213" cy="792715"/>
          </a:xfrm>
          <a:prstGeom prst="straightConnector1">
            <a:avLst/>
          </a:prstGeom>
          <a:ln w="57150">
            <a:solidFill>
              <a:srgbClr val="CC59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920350" y="5158239"/>
            <a:ext cx="606018" cy="0"/>
          </a:xfrm>
          <a:prstGeom prst="straightConnector1">
            <a:avLst/>
          </a:prstGeom>
          <a:ln w="57150">
            <a:solidFill>
              <a:srgbClr val="CC59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>
            <a:off x="1562100" y="3187633"/>
            <a:ext cx="1483004" cy="369332"/>
            <a:chOff x="1562100" y="3187633"/>
            <a:chExt cx="1483004" cy="369332"/>
          </a:xfrm>
        </p:grpSpPr>
        <p:sp>
          <p:nvSpPr>
            <p:cNvPr id="26" name="Rectangle 25"/>
            <p:cNvSpPr/>
            <p:nvPr/>
          </p:nvSpPr>
          <p:spPr>
            <a:xfrm>
              <a:off x="1562100" y="3197225"/>
              <a:ext cx="1476654" cy="338138"/>
            </a:xfrm>
            <a:prstGeom prst="rect">
              <a:avLst/>
            </a:prstGeom>
            <a:solidFill>
              <a:srgbClr val="B3D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571624" y="3187633"/>
              <a:ext cx="147348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Padlock icon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546224" y="4068884"/>
            <a:ext cx="1544012" cy="369332"/>
            <a:chOff x="1546224" y="4068884"/>
            <a:chExt cx="1544012" cy="369332"/>
          </a:xfrm>
        </p:grpSpPr>
        <p:sp>
          <p:nvSpPr>
            <p:cNvPr id="31" name="Rectangle 30"/>
            <p:cNvSpPr/>
            <p:nvPr/>
          </p:nvSpPr>
          <p:spPr>
            <a:xfrm>
              <a:off x="1562100" y="4086847"/>
              <a:ext cx="1476654" cy="338138"/>
            </a:xfrm>
            <a:prstGeom prst="rect">
              <a:avLst/>
            </a:prstGeom>
            <a:solidFill>
              <a:srgbClr val="B3D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546224" y="4068884"/>
              <a:ext cx="15440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http</a:t>
              </a:r>
              <a:r>
                <a:rPr lang="en-GB" b="1" dirty="0"/>
                <a:t>s </a:t>
              </a:r>
              <a:r>
                <a:rPr lang="en-GB" dirty="0"/>
                <a:t>address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562380" y="4960527"/>
            <a:ext cx="1476654" cy="369332"/>
            <a:chOff x="1562380" y="4960527"/>
            <a:chExt cx="1476654" cy="369332"/>
          </a:xfrm>
        </p:grpSpPr>
        <p:sp>
          <p:nvSpPr>
            <p:cNvPr id="33" name="Rectangle 32"/>
            <p:cNvSpPr/>
            <p:nvPr/>
          </p:nvSpPr>
          <p:spPr>
            <a:xfrm>
              <a:off x="1562380" y="4976469"/>
              <a:ext cx="1476654" cy="338138"/>
            </a:xfrm>
            <a:prstGeom prst="rect">
              <a:avLst/>
            </a:prstGeom>
            <a:solidFill>
              <a:srgbClr val="B3D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571904" y="4960527"/>
              <a:ext cx="13484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 smtClean="0"/>
                <a:t>Secure logo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88461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" r="8333" b="28002"/>
          <a:stretch/>
        </p:blipFill>
        <p:spPr>
          <a:xfrm>
            <a:off x="448733" y="1283614"/>
            <a:ext cx="8246534" cy="46553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1" t="69355" r="2065" b="6540"/>
          <a:stretch/>
        </p:blipFill>
        <p:spPr>
          <a:xfrm>
            <a:off x="448733" y="4656667"/>
            <a:ext cx="8246534" cy="1744133"/>
          </a:xfrm>
          <a:prstGeom prst="roundRect">
            <a:avLst>
              <a:gd name="adj" fmla="val 890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Am I Safe?</a:t>
            </a:r>
          </a:p>
        </p:txBody>
      </p:sp>
      <p:pic>
        <p:nvPicPr>
          <p:cNvPr id="3" name="Pair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5" t="21103" r="19152" b="24647"/>
          <a:stretch/>
        </p:blipFill>
        <p:spPr>
          <a:xfrm>
            <a:off x="448574" y="1188289"/>
            <a:ext cx="8246852" cy="5220978"/>
          </a:xfrm>
          <a:prstGeom prst="roundRect">
            <a:avLst>
              <a:gd name="adj" fmla="val 2883"/>
            </a:avLst>
          </a:prstGeom>
        </p:spPr>
      </p:pic>
      <p:sp>
        <p:nvSpPr>
          <p:cNvPr id="5" name="Rectangle 4"/>
          <p:cNvSpPr/>
          <p:nvPr/>
        </p:nvSpPr>
        <p:spPr>
          <a:xfrm>
            <a:off x="2827871" y="1660433"/>
            <a:ext cx="35305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Look at the websites given to you. Look around the pages and see what clues you can find that </a:t>
            </a:r>
            <a:r>
              <a:rPr lang="en-GB" dirty="0" smtClean="0"/>
              <a:t>   might </a:t>
            </a:r>
            <a:r>
              <a:rPr lang="en-GB" dirty="0"/>
              <a:t>suggest a site is secure.</a:t>
            </a:r>
          </a:p>
        </p:txBody>
      </p:sp>
      <p:sp>
        <p:nvSpPr>
          <p:cNvPr id="6" name="Rectangle 5"/>
          <p:cNvSpPr/>
          <p:nvPr/>
        </p:nvSpPr>
        <p:spPr>
          <a:xfrm>
            <a:off x="3090333" y="2969987"/>
            <a:ext cx="30310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Make notes with your </a:t>
            </a:r>
            <a:r>
              <a:rPr lang="en-GB" dirty="0" smtClean="0"/>
              <a:t>partner </a:t>
            </a:r>
            <a:r>
              <a:rPr lang="en-GB" dirty="0"/>
              <a:t>to feedback to the rest of the class</a:t>
            </a:r>
            <a:r>
              <a:rPr lang="en-GB" dirty="0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951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Clues I Can Use</a:t>
            </a:r>
          </a:p>
        </p:txBody>
      </p:sp>
      <p:pic>
        <p:nvPicPr>
          <p:cNvPr id="3" name="Individual Work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/>
          <a:stretch/>
        </p:blipFill>
        <p:spPr>
          <a:xfrm flipH="1">
            <a:off x="4643888" y="2802468"/>
            <a:ext cx="4042912" cy="3606802"/>
          </a:xfrm>
          <a:prstGeom prst="roundRect">
            <a:avLst>
              <a:gd name="adj" fmla="val 4226"/>
            </a:avLst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50242" y="367707"/>
            <a:ext cx="4633985" cy="684497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89667" y="1843650"/>
            <a:ext cx="5147733" cy="764083"/>
          </a:xfrm>
          <a:prstGeom prst="rect">
            <a:avLst/>
          </a:prstGeom>
          <a:solidFill>
            <a:srgbClr val="B3D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3816626" y="4744278"/>
            <a:ext cx="3320774" cy="972700"/>
          </a:xfrm>
          <a:prstGeom prst="rect">
            <a:avLst/>
          </a:prstGeom>
          <a:solidFill>
            <a:srgbClr val="B3D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2032002" y="1911386"/>
            <a:ext cx="50376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Use the Clues I Can Use sheet to write down any tips for spotting secure and unsecure sites. </a:t>
            </a:r>
          </a:p>
        </p:txBody>
      </p:sp>
      <p:sp>
        <p:nvSpPr>
          <p:cNvPr id="5" name="Rectangle 4"/>
          <p:cNvSpPr/>
          <p:nvPr/>
        </p:nvSpPr>
        <p:spPr>
          <a:xfrm>
            <a:off x="3896139" y="4793648"/>
            <a:ext cx="3215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Now you can use this sheet as a reminder in the future if you’re not sure!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616202" y="2715533"/>
            <a:ext cx="3911600" cy="1921933"/>
          </a:xfrm>
          <a:prstGeom prst="rect">
            <a:avLst/>
          </a:prstGeom>
          <a:solidFill>
            <a:srgbClr val="C1E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885" y="2810427"/>
            <a:ext cx="1235518" cy="1747660"/>
          </a:xfrm>
          <a:prstGeom prst="rect">
            <a:avLst/>
          </a:prstGeom>
          <a:effectLst>
            <a:outerShdw blurRad="50800" dist="25400" dir="1356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45"/>
          <a:stretch/>
        </p:blipFill>
        <p:spPr>
          <a:xfrm>
            <a:off x="2785533" y="2810426"/>
            <a:ext cx="2236384" cy="1817529"/>
          </a:xfrm>
          <a:prstGeom prst="rect">
            <a:avLst/>
          </a:prstGeom>
          <a:effectLst>
            <a:outerShdw blurRad="50800" dist="25400" dir="1356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61" b="70099"/>
          <a:stretch/>
        </p:blipFill>
        <p:spPr>
          <a:xfrm flipH="1">
            <a:off x="7480148" y="2778977"/>
            <a:ext cx="1733841" cy="10784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9"/>
          <a:stretch/>
        </p:blipFill>
        <p:spPr>
          <a:xfrm>
            <a:off x="1868445" y="1752599"/>
            <a:ext cx="5438287" cy="40809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93" b="39367"/>
          <a:stretch/>
        </p:blipFill>
        <p:spPr>
          <a:xfrm rot="5400000">
            <a:off x="2582732" y="3766159"/>
            <a:ext cx="1469046" cy="3813357"/>
          </a:xfrm>
          <a:prstGeom prst="rect">
            <a:avLst/>
          </a:prstGeom>
        </p:spPr>
      </p:pic>
      <p:sp>
        <p:nvSpPr>
          <p:cNvPr id="16" name="Isosceles Triangle 15"/>
          <p:cNvSpPr/>
          <p:nvPr/>
        </p:nvSpPr>
        <p:spPr>
          <a:xfrm rot="5400000">
            <a:off x="3283011" y="331088"/>
            <a:ext cx="2205654" cy="5023842"/>
          </a:xfrm>
          <a:prstGeom prst="triangle">
            <a:avLst>
              <a:gd name="adj" fmla="val 0"/>
            </a:avLst>
          </a:prstGeom>
          <a:solidFill>
            <a:srgbClr val="E7F6FD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752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3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4 -3.33333E-6 L -0.15729 -0.0002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51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xit" presetSubtype="2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" dur="3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0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0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6373283" cy="14097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I can identify secure websites by identifying privacy seals of approval.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I can look in the address bar of a website so check for security.</a:t>
            </a:r>
          </a:p>
          <a:p>
            <a:r>
              <a:rPr lang="en-GB" dirty="0">
                <a:latin typeface="Twinkl" pitchFamily="50" charset="0"/>
              </a:rPr>
              <a:t>I can identify the lock symbol in an address bar.</a:t>
            </a:r>
          </a:p>
          <a:p>
            <a:r>
              <a:rPr lang="en-GB" dirty="0">
                <a:latin typeface="Twinkl" pitchFamily="50" charset="0"/>
              </a:rPr>
              <a:t>I can find a link to a privacy policy.</a:t>
            </a:r>
          </a:p>
          <a:p>
            <a:r>
              <a:rPr lang="en-GB" dirty="0">
                <a:latin typeface="Twinkl" pitchFamily="50" charset="0"/>
              </a:rPr>
              <a:t>I can understand why I should ask an adult if I am unsure.</a:t>
            </a:r>
          </a:p>
          <a:p>
            <a:r>
              <a:rPr lang="en-GB" dirty="0">
                <a:latin typeface="Twinkl" pitchFamily="50" charset="0"/>
              </a:rPr>
              <a:t>I can identify warning signs that a website might not be secure.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41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8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0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0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8388350" cy="14097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I can identify secure websites by identifying privacy seals of approval.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I can look in the address bar of a website so check for security.</a:t>
            </a:r>
          </a:p>
          <a:p>
            <a:r>
              <a:rPr lang="en-GB" dirty="0">
                <a:latin typeface="Twinkl" pitchFamily="50" charset="0"/>
              </a:rPr>
              <a:t>I can identify the lock symbol in an address bar.</a:t>
            </a:r>
          </a:p>
          <a:p>
            <a:r>
              <a:rPr lang="en-GB" dirty="0">
                <a:latin typeface="Twinkl" pitchFamily="50" charset="0"/>
              </a:rPr>
              <a:t>I can find a link to a privacy policy.</a:t>
            </a:r>
          </a:p>
          <a:p>
            <a:r>
              <a:rPr lang="en-GB" dirty="0">
                <a:latin typeface="Twinkl" pitchFamily="50" charset="0"/>
              </a:rPr>
              <a:t>I can understand why I should ask an adult if I am unsure.</a:t>
            </a:r>
          </a:p>
          <a:p>
            <a:r>
              <a:rPr lang="en-GB" dirty="0">
                <a:latin typeface="Twinkl" pitchFamily="50" charset="0"/>
              </a:rPr>
              <a:t>I can identify warning signs that a website might not be secure.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11753"/>
          <a:stretch/>
        </p:blipFill>
        <p:spPr>
          <a:xfrm>
            <a:off x="533400" y="1303867"/>
            <a:ext cx="8080269" cy="50292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Tell Me About </a:t>
            </a:r>
            <a:r>
              <a:rPr lang="en-GB" dirty="0" smtClean="0"/>
              <a:t>Yourself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10"/>
          <a:stretch/>
        </p:blipFill>
        <p:spPr>
          <a:xfrm>
            <a:off x="1023693" y="2768601"/>
            <a:ext cx="2135864" cy="35729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86232" y="3798922"/>
            <a:ext cx="3230137" cy="25426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759" y="1456269"/>
            <a:ext cx="3430500" cy="4851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61" b="70099"/>
          <a:stretch/>
        </p:blipFill>
        <p:spPr>
          <a:xfrm flipH="1">
            <a:off x="7391400" y="3786325"/>
            <a:ext cx="1222270" cy="7602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286" t="-12591" r="-54783" b="-29390"/>
          <a:stretch/>
        </p:blipFill>
        <p:spPr>
          <a:xfrm rot="19261663" flipH="1">
            <a:off x="816028" y="4106330"/>
            <a:ext cx="6191140" cy="2514601"/>
          </a:xfrm>
          <a:prstGeom prst="flowChartMerge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571500" y="1356859"/>
            <a:ext cx="3958561" cy="1292978"/>
            <a:chOff x="571500" y="1356859"/>
            <a:chExt cx="3958561" cy="1292978"/>
          </a:xfrm>
        </p:grpSpPr>
        <p:sp>
          <p:nvSpPr>
            <p:cNvPr id="14" name="Rectangle 13"/>
            <p:cNvSpPr/>
            <p:nvPr/>
          </p:nvSpPr>
          <p:spPr>
            <a:xfrm>
              <a:off x="571500" y="1356859"/>
              <a:ext cx="3882359" cy="1292978"/>
            </a:xfrm>
            <a:prstGeom prst="rect">
              <a:avLst/>
            </a:prstGeom>
            <a:solidFill>
              <a:srgbClr val="B3D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09600" y="1390727"/>
              <a:ext cx="392046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If someone you didn’t know asked you these questions before you bought something or used something, would you just answer?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713177" y="2649837"/>
            <a:ext cx="2797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What’s your full address?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711948" y="3194624"/>
            <a:ext cx="28953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What’s your date of birth?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711948" y="3739411"/>
            <a:ext cx="27065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Can I have your parent’s bank details?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715300" y="4561196"/>
            <a:ext cx="3031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What’s your phone number and email address?</a:t>
            </a:r>
          </a:p>
        </p:txBody>
      </p:sp>
    </p:spTree>
    <p:extLst>
      <p:ext uri="{BB962C8B-B14F-4D97-AF65-F5344CB8AC3E}">
        <p14:creationId xmlns:p14="http://schemas.microsoft.com/office/powerpoint/2010/main" val="149429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78895"/>
            <a:ext cx="7865534" cy="994306"/>
          </a:xfrm>
        </p:spPr>
        <p:txBody>
          <a:bodyPr/>
          <a:lstStyle/>
          <a:p>
            <a:r>
              <a:rPr lang="en-GB" dirty="0"/>
              <a:t>What Do You Do Online?</a:t>
            </a:r>
          </a:p>
        </p:txBody>
      </p:sp>
      <p:pic>
        <p:nvPicPr>
          <p:cNvPr id="3" name="Group Work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52" b="6230"/>
          <a:stretch/>
        </p:blipFill>
        <p:spPr>
          <a:xfrm>
            <a:off x="4131734" y="3318934"/>
            <a:ext cx="4563533" cy="3090333"/>
          </a:xfrm>
          <a:prstGeom prst="roundRect">
            <a:avLst>
              <a:gd name="adj" fmla="val 5434"/>
            </a:avLst>
          </a:prstGeom>
        </p:spPr>
      </p:pic>
      <p:sp>
        <p:nvSpPr>
          <p:cNvPr id="5" name="Rectangle 4"/>
          <p:cNvSpPr/>
          <p:nvPr/>
        </p:nvSpPr>
        <p:spPr>
          <a:xfrm>
            <a:off x="728133" y="147320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In a group, brainstorm the different types of websites you access. Put them under these headings: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804333" y="2548467"/>
            <a:ext cx="2040468" cy="686029"/>
            <a:chOff x="804333" y="2548467"/>
            <a:chExt cx="2040468" cy="686029"/>
          </a:xfrm>
        </p:grpSpPr>
        <p:sp>
          <p:nvSpPr>
            <p:cNvPr id="6" name="Rectangle 5"/>
            <p:cNvSpPr/>
            <p:nvPr/>
          </p:nvSpPr>
          <p:spPr>
            <a:xfrm>
              <a:off x="804333" y="2548467"/>
              <a:ext cx="2040468" cy="686029"/>
            </a:xfrm>
            <a:prstGeom prst="rect">
              <a:avLst/>
            </a:prstGeom>
            <a:solidFill>
              <a:srgbClr val="3BB0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04333" y="2706698"/>
              <a:ext cx="20404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</a:rPr>
                <a:t>By Myself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980268" y="2548467"/>
            <a:ext cx="2065869" cy="686029"/>
            <a:chOff x="2853265" y="2548467"/>
            <a:chExt cx="2065869" cy="686029"/>
          </a:xfrm>
        </p:grpSpPr>
        <p:sp>
          <p:nvSpPr>
            <p:cNvPr id="8" name="Rectangle 7"/>
            <p:cNvSpPr/>
            <p:nvPr/>
          </p:nvSpPr>
          <p:spPr>
            <a:xfrm>
              <a:off x="2878666" y="2548467"/>
              <a:ext cx="2040468" cy="686029"/>
            </a:xfrm>
            <a:prstGeom prst="rect">
              <a:avLst/>
            </a:prstGeom>
            <a:solidFill>
              <a:srgbClr val="8BC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53265" y="2579698"/>
              <a:ext cx="20658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</a:rPr>
                <a:t>With an Adult</a:t>
              </a:r>
              <a:br>
                <a:rPr lang="en-GB" b="1" dirty="0" smtClean="0">
                  <a:solidFill>
                    <a:schemeClr val="bg1"/>
                  </a:solidFill>
                </a:rPr>
              </a:br>
              <a:r>
                <a:rPr lang="en-GB" b="1" dirty="0" smtClean="0">
                  <a:solidFill>
                    <a:schemeClr val="bg1"/>
                  </a:solidFill>
                </a:rPr>
                <a:t>at Home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215475" y="2540000"/>
            <a:ext cx="2040468" cy="686029"/>
            <a:chOff x="4952999" y="2548467"/>
            <a:chExt cx="2040468" cy="686029"/>
          </a:xfrm>
        </p:grpSpPr>
        <p:sp>
          <p:nvSpPr>
            <p:cNvPr id="10" name="Rectangle 9"/>
            <p:cNvSpPr/>
            <p:nvPr/>
          </p:nvSpPr>
          <p:spPr>
            <a:xfrm>
              <a:off x="4952999" y="2548467"/>
              <a:ext cx="2040468" cy="686029"/>
            </a:xfrm>
            <a:prstGeom prst="rect">
              <a:avLst/>
            </a:prstGeom>
            <a:solidFill>
              <a:srgbClr val="F68A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52999" y="2706698"/>
              <a:ext cx="20404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</a:rPr>
                <a:t>At </a:t>
              </a:r>
              <a:r>
                <a:rPr lang="en-GB" b="1" dirty="0">
                  <a:solidFill>
                    <a:schemeClr val="bg1"/>
                  </a:solidFill>
                </a:rPr>
                <a:t>S</a:t>
              </a:r>
              <a:r>
                <a:rPr lang="en-GB" b="1" dirty="0" smtClean="0">
                  <a:solidFill>
                    <a:schemeClr val="bg1"/>
                  </a:solidFill>
                </a:rPr>
                <a:t>chool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804333" y="3353024"/>
            <a:ext cx="2031998" cy="2675243"/>
          </a:xfrm>
          <a:prstGeom prst="rect">
            <a:avLst/>
          </a:prstGeom>
          <a:solidFill>
            <a:srgbClr val="9CDCF9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3005669" y="3353024"/>
            <a:ext cx="2040467" cy="1456043"/>
          </a:xfrm>
          <a:prstGeom prst="rect">
            <a:avLst/>
          </a:prstGeom>
          <a:solidFill>
            <a:srgbClr val="ADD377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5215474" y="3353024"/>
            <a:ext cx="2040467" cy="1456043"/>
          </a:xfrm>
          <a:prstGeom prst="rect">
            <a:avLst/>
          </a:prstGeom>
          <a:solidFill>
            <a:srgbClr val="FAB78F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5325548" y="1473201"/>
            <a:ext cx="33697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Some websites might fit under more than one category.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80533" y="3479802"/>
            <a:ext cx="18711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Social Media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Video Streaming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Online Games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Homework </a:t>
            </a:r>
            <a:r>
              <a:rPr lang="en-GB" dirty="0" smtClean="0"/>
              <a:t>Research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3090335" y="3477400"/>
            <a:ext cx="1871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Shopping 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Homework Research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300133" y="3477400"/>
            <a:ext cx="18711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Research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Design Websites</a:t>
            </a:r>
          </a:p>
        </p:txBody>
      </p:sp>
    </p:spTree>
    <p:extLst>
      <p:ext uri="{BB962C8B-B14F-4D97-AF65-F5344CB8AC3E}">
        <p14:creationId xmlns:p14="http://schemas.microsoft.com/office/powerpoint/2010/main" val="43274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36564"/>
            <a:ext cx="8238069" cy="994306"/>
          </a:xfrm>
        </p:spPr>
        <p:txBody>
          <a:bodyPr/>
          <a:lstStyle/>
          <a:p>
            <a:pPr algn="ctr"/>
            <a:r>
              <a:rPr lang="en-GB" sz="3600" dirty="0"/>
              <a:t>What Are You Telling </a:t>
            </a:r>
            <a:r>
              <a:rPr lang="en-GB" sz="3600" dirty="0" smtClean="0"/>
              <a:t>People </a:t>
            </a:r>
            <a:r>
              <a:rPr lang="en-GB" sz="3600" dirty="0"/>
              <a:t>Online?</a:t>
            </a:r>
          </a:p>
        </p:txBody>
      </p:sp>
      <p:sp>
        <p:nvSpPr>
          <p:cNvPr id="4" name="Rectangle 3"/>
          <p:cNvSpPr/>
          <p:nvPr/>
        </p:nvSpPr>
        <p:spPr>
          <a:xfrm>
            <a:off x="753533" y="1312336"/>
            <a:ext cx="49106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Think about the websites you have just listed. What kind of information do you give to them when you sign up or need to access them?</a:t>
            </a:r>
          </a:p>
        </p:txBody>
      </p:sp>
      <p:sp>
        <p:nvSpPr>
          <p:cNvPr id="5" name="Rectangle 4"/>
          <p:cNvSpPr/>
          <p:nvPr/>
        </p:nvSpPr>
        <p:spPr>
          <a:xfrm>
            <a:off x="753533" y="2413336"/>
            <a:ext cx="209973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Social Media?</a:t>
            </a:r>
          </a:p>
          <a:p>
            <a:endParaRPr lang="en-GB" dirty="0"/>
          </a:p>
          <a:p>
            <a:r>
              <a:rPr lang="en-GB" dirty="0"/>
              <a:t>Online Shopping?</a:t>
            </a:r>
          </a:p>
          <a:p>
            <a:endParaRPr lang="en-GB" dirty="0"/>
          </a:p>
          <a:p>
            <a:r>
              <a:rPr lang="en-GB" dirty="0"/>
              <a:t>Gaming?</a:t>
            </a:r>
          </a:p>
          <a:p>
            <a:endParaRPr lang="en-GB" dirty="0"/>
          </a:p>
          <a:p>
            <a:r>
              <a:rPr lang="en-GB" dirty="0"/>
              <a:t>Research?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09598" y="4648193"/>
            <a:ext cx="5886452" cy="731335"/>
            <a:chOff x="609598" y="4648193"/>
            <a:chExt cx="5886452" cy="731335"/>
          </a:xfrm>
        </p:grpSpPr>
        <p:sp>
          <p:nvSpPr>
            <p:cNvPr id="6" name="Rectangle 5"/>
            <p:cNvSpPr/>
            <p:nvPr/>
          </p:nvSpPr>
          <p:spPr>
            <a:xfrm>
              <a:off x="609598" y="4648193"/>
              <a:ext cx="5886452" cy="731335"/>
            </a:xfrm>
            <a:prstGeom prst="rect">
              <a:avLst/>
            </a:prstGeom>
            <a:solidFill>
              <a:srgbClr val="9CD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68866" y="4682062"/>
              <a:ext cx="556260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How do you know the site you are putting your details into is safe, even if you’re with an adult?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870201" y="2340511"/>
            <a:ext cx="3750732" cy="2150954"/>
            <a:chOff x="2870201" y="2340511"/>
            <a:chExt cx="3750732" cy="2150954"/>
          </a:xfrm>
        </p:grpSpPr>
        <p:sp>
          <p:nvSpPr>
            <p:cNvPr id="11" name="Rectangle 10"/>
            <p:cNvSpPr/>
            <p:nvPr/>
          </p:nvSpPr>
          <p:spPr>
            <a:xfrm>
              <a:off x="2870201" y="2340511"/>
              <a:ext cx="3750732" cy="2150954"/>
            </a:xfrm>
            <a:prstGeom prst="rect">
              <a:avLst/>
            </a:prstGeom>
            <a:solidFill>
              <a:srgbClr val="ADD3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939097" y="2417804"/>
              <a:ext cx="2836333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Full Name? </a:t>
              </a:r>
            </a:p>
            <a:p>
              <a:r>
                <a:rPr lang="en-GB" dirty="0"/>
                <a:t>Address? </a:t>
              </a:r>
            </a:p>
            <a:p>
              <a:r>
                <a:rPr lang="en-GB" dirty="0"/>
                <a:t>Birthday?</a:t>
              </a:r>
            </a:p>
            <a:p>
              <a:r>
                <a:rPr lang="en-GB" dirty="0"/>
                <a:t>An adult’s bank details? </a:t>
              </a:r>
            </a:p>
            <a:p>
              <a:r>
                <a:rPr lang="en-GB" dirty="0"/>
                <a:t>School?</a:t>
              </a:r>
            </a:p>
            <a:p>
              <a:r>
                <a:rPr lang="en-GB" dirty="0"/>
                <a:t>Email address?</a:t>
              </a:r>
            </a:p>
            <a:p>
              <a:r>
                <a:rPr lang="en-GB" dirty="0"/>
                <a:t>Phone Number?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09598" y="5502863"/>
            <a:ext cx="6011335" cy="731335"/>
            <a:chOff x="609598" y="5502863"/>
            <a:chExt cx="6011335" cy="731335"/>
          </a:xfrm>
        </p:grpSpPr>
        <p:sp>
          <p:nvSpPr>
            <p:cNvPr id="8" name="Rectangle 7"/>
            <p:cNvSpPr/>
            <p:nvPr/>
          </p:nvSpPr>
          <p:spPr>
            <a:xfrm>
              <a:off x="609598" y="5502863"/>
              <a:ext cx="6011335" cy="731335"/>
            </a:xfrm>
            <a:prstGeom prst="rect">
              <a:avLst/>
            </a:prstGeom>
            <a:solidFill>
              <a:srgbClr val="9CD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68867" y="5545199"/>
              <a:ext cx="479447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What could happen if you gave those details to an unsecure or even </a:t>
              </a:r>
              <a:r>
                <a:rPr lang="en-GB" i="1" dirty="0"/>
                <a:t>fraudulent</a:t>
              </a:r>
              <a:r>
                <a:rPr lang="en-GB" dirty="0"/>
                <a:t> website?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55"/>
          <a:stretch/>
        </p:blipFill>
        <p:spPr>
          <a:xfrm>
            <a:off x="5654538" y="2125133"/>
            <a:ext cx="3040729" cy="417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4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46983" y="3586349"/>
            <a:ext cx="4712417" cy="731335"/>
          </a:xfrm>
          <a:prstGeom prst="rect">
            <a:avLst/>
          </a:prstGeom>
          <a:solidFill>
            <a:srgbClr val="9CD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646983" y="2446869"/>
            <a:ext cx="4526149" cy="1058332"/>
          </a:xfrm>
          <a:prstGeom prst="rect">
            <a:avLst/>
          </a:prstGeom>
          <a:solidFill>
            <a:srgbClr val="ADD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1" r="17871"/>
          <a:stretch/>
        </p:blipFill>
        <p:spPr>
          <a:xfrm>
            <a:off x="3622035" y="1843673"/>
            <a:ext cx="5072331" cy="50326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631300"/>
            <a:ext cx="8220075" cy="994306"/>
          </a:xfrm>
        </p:spPr>
        <p:txBody>
          <a:bodyPr/>
          <a:lstStyle/>
          <a:p>
            <a:pPr algn="ctr"/>
            <a:r>
              <a:rPr lang="en-GB" dirty="0"/>
              <a:t>How Can You Tell a Site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Is </a:t>
            </a:r>
            <a:r>
              <a:rPr lang="en-GB" dirty="0"/>
              <a:t>Secure?</a:t>
            </a:r>
          </a:p>
        </p:txBody>
      </p:sp>
      <p:sp>
        <p:nvSpPr>
          <p:cNvPr id="3" name="Rectangle 2"/>
          <p:cNvSpPr/>
          <p:nvPr/>
        </p:nvSpPr>
        <p:spPr>
          <a:xfrm>
            <a:off x="714720" y="2530274"/>
            <a:ext cx="41547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If a site is </a:t>
            </a:r>
            <a:r>
              <a:rPr lang="en-GB" b="1" dirty="0"/>
              <a:t>secure</a:t>
            </a:r>
            <a:r>
              <a:rPr lang="en-GB" dirty="0"/>
              <a:t> it means that any information you put into it is safe: it can’t be seen by anyone else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r>
              <a:rPr lang="en-GB" dirty="0"/>
              <a:t>There are some simple clues you can look for to tell you a website is safe:</a:t>
            </a:r>
          </a:p>
        </p:txBody>
      </p:sp>
    </p:spTree>
    <p:extLst>
      <p:ext uri="{BB962C8B-B14F-4D97-AF65-F5344CB8AC3E}">
        <p14:creationId xmlns:p14="http://schemas.microsoft.com/office/powerpoint/2010/main" val="255577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3"/>
          <a:stretch/>
        </p:blipFill>
        <p:spPr>
          <a:xfrm>
            <a:off x="1175168" y="1709925"/>
            <a:ext cx="6758098" cy="470815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198" y="631300"/>
            <a:ext cx="8220075" cy="994306"/>
          </a:xfrm>
        </p:spPr>
        <p:txBody>
          <a:bodyPr/>
          <a:lstStyle/>
          <a:p>
            <a:pPr algn="ctr"/>
            <a:r>
              <a:rPr lang="en-GB" dirty="0"/>
              <a:t>How Can You Tell a Site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Is </a:t>
            </a:r>
            <a:r>
              <a:rPr lang="en-GB" dirty="0"/>
              <a:t>Secure?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80419" y="2075137"/>
            <a:ext cx="6173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Look at the address bar. Does it read ‘http’ or ‘https’ at the beginning? The ‘s’ stands for secure!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683108" y="3312230"/>
            <a:ext cx="2582332" cy="479613"/>
            <a:chOff x="1725443" y="3312230"/>
            <a:chExt cx="2582332" cy="479613"/>
          </a:xfrm>
        </p:grpSpPr>
        <p:sp>
          <p:nvSpPr>
            <p:cNvPr id="19" name="Rectangle 18"/>
            <p:cNvSpPr/>
            <p:nvPr/>
          </p:nvSpPr>
          <p:spPr>
            <a:xfrm>
              <a:off x="1725443" y="3312230"/>
              <a:ext cx="2582332" cy="479613"/>
            </a:xfrm>
            <a:prstGeom prst="rect">
              <a:avLst/>
            </a:prstGeom>
            <a:solidFill>
              <a:srgbClr val="ADD3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749558" y="3367370"/>
              <a:ext cx="97494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S</a:t>
              </a:r>
              <a:r>
                <a:rPr lang="en-GB" dirty="0" smtClean="0"/>
                <a:t>ecured</a:t>
              </a:r>
              <a:endParaRPr lang="en-GB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857281" y="2855548"/>
            <a:ext cx="3657600" cy="1340931"/>
            <a:chOff x="3925016" y="2194012"/>
            <a:chExt cx="3657600" cy="1340931"/>
          </a:xfrm>
        </p:grpSpPr>
        <p:sp>
          <p:nvSpPr>
            <p:cNvPr id="4" name="Rectangle 3"/>
            <p:cNvSpPr/>
            <p:nvPr/>
          </p:nvSpPr>
          <p:spPr>
            <a:xfrm>
              <a:off x="3925016" y="2194012"/>
              <a:ext cx="3657600" cy="1340931"/>
            </a:xfrm>
            <a:prstGeom prst="rect">
              <a:avLst/>
            </a:prstGeom>
            <a:solidFill>
              <a:srgbClr val="C1E9F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011"/>
            <a:stretch/>
          </p:blipFill>
          <p:spPr>
            <a:xfrm>
              <a:off x="4140915" y="2246868"/>
              <a:ext cx="3225801" cy="1232934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642534" y="4865154"/>
            <a:ext cx="2582332" cy="479613"/>
            <a:chOff x="1642534" y="4865154"/>
            <a:chExt cx="2582332" cy="479613"/>
          </a:xfrm>
        </p:grpSpPr>
        <p:sp>
          <p:nvSpPr>
            <p:cNvPr id="21" name="Rectangle 20"/>
            <p:cNvSpPr/>
            <p:nvPr/>
          </p:nvSpPr>
          <p:spPr>
            <a:xfrm>
              <a:off x="1642534" y="4865154"/>
              <a:ext cx="2582332" cy="479613"/>
            </a:xfrm>
            <a:prstGeom prst="rect">
              <a:avLst/>
            </a:prstGeom>
            <a:solidFill>
              <a:srgbClr val="ADD3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666649" y="4920294"/>
              <a:ext cx="12314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Unsecured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857281" y="4382605"/>
            <a:ext cx="3657600" cy="1340931"/>
            <a:chOff x="3925015" y="3641145"/>
            <a:chExt cx="3657600" cy="1340931"/>
          </a:xfrm>
        </p:grpSpPr>
        <p:sp>
          <p:nvSpPr>
            <p:cNvPr id="14" name="Rectangle 13"/>
            <p:cNvSpPr/>
            <p:nvPr/>
          </p:nvSpPr>
          <p:spPr>
            <a:xfrm>
              <a:off x="3925015" y="3641145"/>
              <a:ext cx="3657600" cy="1340931"/>
            </a:xfrm>
            <a:prstGeom prst="rect">
              <a:avLst/>
            </a:prstGeom>
            <a:solidFill>
              <a:srgbClr val="C1E9F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373"/>
            <a:stretch/>
          </p:blipFill>
          <p:spPr>
            <a:xfrm>
              <a:off x="4140914" y="3714568"/>
              <a:ext cx="3225801" cy="12069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916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3"/>
          <a:stretch/>
        </p:blipFill>
        <p:spPr>
          <a:xfrm>
            <a:off x="1175168" y="1701458"/>
            <a:ext cx="6758098" cy="470815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198" y="631300"/>
            <a:ext cx="8220075" cy="994306"/>
          </a:xfrm>
        </p:spPr>
        <p:txBody>
          <a:bodyPr/>
          <a:lstStyle/>
          <a:p>
            <a:pPr algn="ctr"/>
            <a:r>
              <a:rPr lang="en-GB" dirty="0"/>
              <a:t>How Can You Tell a Site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Is </a:t>
            </a:r>
            <a:r>
              <a:rPr lang="en-GB" dirty="0"/>
              <a:t>Secure?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25600" y="2153164"/>
            <a:ext cx="62073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Look in the address bar. Some browsers will show a padlock symbol to show that the site is secure.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625600" y="2997197"/>
            <a:ext cx="5830014" cy="1930400"/>
            <a:chOff x="1625600" y="3242733"/>
            <a:chExt cx="5830014" cy="1930400"/>
          </a:xfrm>
        </p:grpSpPr>
        <p:sp>
          <p:nvSpPr>
            <p:cNvPr id="4" name="Rectangle 3"/>
            <p:cNvSpPr/>
            <p:nvPr/>
          </p:nvSpPr>
          <p:spPr>
            <a:xfrm>
              <a:off x="1625600" y="3242733"/>
              <a:ext cx="5830014" cy="1930400"/>
            </a:xfrm>
            <a:prstGeom prst="rect">
              <a:avLst/>
            </a:prstGeom>
            <a:solidFill>
              <a:srgbClr val="C1E9F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8513" y="3394765"/>
              <a:ext cx="5472820" cy="1637295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1625599" y="5079629"/>
            <a:ext cx="53424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 address bar may show up as green for a secure site too.</a:t>
            </a:r>
          </a:p>
        </p:txBody>
      </p:sp>
    </p:spTree>
    <p:extLst>
      <p:ext uri="{BB962C8B-B14F-4D97-AF65-F5344CB8AC3E}">
        <p14:creationId xmlns:p14="http://schemas.microsoft.com/office/powerpoint/2010/main" val="52698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0" grpId="0"/>
      <p:bldP spid="10" grpId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" id="{1A02F134-1E0F-46F1-8366-AE0E981ECB8A}" vid="{21996438-2B25-4C91-8451-190E7D1A29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266</TotalTime>
  <Words>751</Words>
  <Application>Microsoft Office PowerPoint</Application>
  <PresentationFormat>On-screen Show (4:3)</PresentationFormat>
  <Paragraphs>96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Sassoon Infant Rg</vt:lpstr>
      <vt:lpstr>Tuffy</vt:lpstr>
      <vt:lpstr>Calibri</vt:lpstr>
      <vt:lpstr>Twinkl</vt:lpstr>
      <vt:lpstr>Twinkl SemiBold</vt:lpstr>
      <vt:lpstr>Office Theme</vt:lpstr>
      <vt:lpstr>Computing</vt:lpstr>
      <vt:lpstr>PowerPoint Presentation</vt:lpstr>
      <vt:lpstr>PowerPoint Presentation</vt:lpstr>
      <vt:lpstr>Tell Me About Yourself</vt:lpstr>
      <vt:lpstr>What Do You Do Online?</vt:lpstr>
      <vt:lpstr>What Are You Telling People Online?</vt:lpstr>
      <vt:lpstr>How Can You Tell a Site  Is Secure?</vt:lpstr>
      <vt:lpstr>How Can You Tell a Site  Is Secure?</vt:lpstr>
      <vt:lpstr>How Can You Tell a Site  Is Secure?</vt:lpstr>
      <vt:lpstr>How Can You Tell a Site  Is Secure?</vt:lpstr>
      <vt:lpstr>How Can You Tell a Site  Is Secure?</vt:lpstr>
      <vt:lpstr>How Can You Tell a Site  Is Secure?</vt:lpstr>
      <vt:lpstr>Am I Safe?</vt:lpstr>
      <vt:lpstr>Clues I Can Use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Tinkler</dc:creator>
  <cp:lastModifiedBy>Philip Tinkler</cp:lastModifiedBy>
  <cp:revision>29</cp:revision>
  <dcterms:created xsi:type="dcterms:W3CDTF">2018-01-19T16:01:01Z</dcterms:created>
  <dcterms:modified xsi:type="dcterms:W3CDTF">2019-01-28T16:02:34Z</dcterms:modified>
</cp:coreProperties>
</file>