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81" r:id="rId3"/>
    <p:sldId id="316" r:id="rId4"/>
    <p:sldId id="319" r:id="rId5"/>
    <p:sldId id="257" r:id="rId6"/>
    <p:sldId id="313" r:id="rId7"/>
    <p:sldId id="283" r:id="rId8"/>
    <p:sldId id="284" r:id="rId9"/>
    <p:sldId id="285" r:id="rId10"/>
    <p:sldId id="258" r:id="rId11"/>
    <p:sldId id="272" r:id="rId12"/>
    <p:sldId id="278" r:id="rId13"/>
    <p:sldId id="273" r:id="rId14"/>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Comic Sans MS" pitchFamily="66" charset="0"/>
        <a:ea typeface="+mn-ea"/>
        <a:cs typeface="+mn-cs"/>
      </a:defRPr>
    </a:lvl1pPr>
    <a:lvl2pPr marL="457200" algn="l" rtl="0" fontAlgn="base">
      <a:spcBef>
        <a:spcPct val="0"/>
      </a:spcBef>
      <a:spcAft>
        <a:spcPct val="0"/>
      </a:spcAft>
      <a:defRPr kern="1200">
        <a:solidFill>
          <a:schemeClr val="tx1"/>
        </a:solidFill>
        <a:latin typeface="Comic Sans MS" pitchFamily="66" charset="0"/>
        <a:ea typeface="+mn-ea"/>
        <a:cs typeface="+mn-cs"/>
      </a:defRPr>
    </a:lvl2pPr>
    <a:lvl3pPr marL="914400" algn="l" rtl="0" fontAlgn="base">
      <a:spcBef>
        <a:spcPct val="0"/>
      </a:spcBef>
      <a:spcAft>
        <a:spcPct val="0"/>
      </a:spcAft>
      <a:defRPr kern="1200">
        <a:solidFill>
          <a:schemeClr val="tx1"/>
        </a:solidFill>
        <a:latin typeface="Comic Sans MS" pitchFamily="66" charset="0"/>
        <a:ea typeface="+mn-ea"/>
        <a:cs typeface="+mn-cs"/>
      </a:defRPr>
    </a:lvl3pPr>
    <a:lvl4pPr marL="1371600" algn="l" rtl="0" fontAlgn="base">
      <a:spcBef>
        <a:spcPct val="0"/>
      </a:spcBef>
      <a:spcAft>
        <a:spcPct val="0"/>
      </a:spcAft>
      <a:defRPr kern="1200">
        <a:solidFill>
          <a:schemeClr val="tx1"/>
        </a:solidFill>
        <a:latin typeface="Comic Sans MS" pitchFamily="66" charset="0"/>
        <a:ea typeface="+mn-ea"/>
        <a:cs typeface="+mn-cs"/>
      </a:defRPr>
    </a:lvl4pPr>
    <a:lvl5pPr marL="1828800" algn="l"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559" autoAdjust="0"/>
    <p:restoredTop sz="86323" autoAdjust="0"/>
  </p:normalViewPr>
  <p:slideViewPr>
    <p:cSldViewPr>
      <p:cViewPr varScale="1">
        <p:scale>
          <a:sx n="63" d="100"/>
          <a:sy n="63" d="100"/>
        </p:scale>
        <p:origin x="20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93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7373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7373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7373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3BB7AF4-4EFD-446D-AB58-65AF38F1CEA7}" type="slidenum">
              <a:rPr lang="en-GB"/>
              <a:pPr>
                <a:defRPr/>
              </a:pPr>
              <a:t>‹#›</a:t>
            </a:fld>
            <a:endParaRPr lang="en-GB" dirty="0"/>
          </a:p>
        </p:txBody>
      </p:sp>
    </p:spTree>
    <p:extLst>
      <p:ext uri="{BB962C8B-B14F-4D97-AF65-F5344CB8AC3E}">
        <p14:creationId xmlns:p14="http://schemas.microsoft.com/office/powerpoint/2010/main" val="1260960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1319A56-9513-4195-8168-E08F97C247A0}" type="datetimeFigureOut">
              <a:rPr lang="en-GB"/>
              <a:pPr>
                <a:defRPr/>
              </a:pPr>
              <a:t>26/09/2022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339379E4-E8F9-4B39-8494-49AD926176F9}" type="slidenum">
              <a:rPr lang="en-GB"/>
              <a:pPr>
                <a:defRPr/>
              </a:pPr>
              <a:t>‹#›</a:t>
            </a:fld>
            <a:endParaRPr lang="en-GB"/>
          </a:p>
        </p:txBody>
      </p:sp>
    </p:spTree>
    <p:extLst>
      <p:ext uri="{BB962C8B-B14F-4D97-AF65-F5344CB8AC3E}">
        <p14:creationId xmlns:p14="http://schemas.microsoft.com/office/powerpoint/2010/main" val="35943600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1ED456-1294-4821-89C1-1D1FA3862328}" type="slidenum">
              <a:rPr lang="en-GB" altLang="en-US" smtClean="0">
                <a:latin typeface="Comic Sans MS" pitchFamily="66" charset="0"/>
              </a:rPr>
              <a:pPr eaLnBrk="1" hangingPunct="1">
                <a:spcBef>
                  <a:spcPct val="0"/>
                </a:spcBef>
              </a:pPr>
              <a:t>1</a:t>
            </a:fld>
            <a:endParaRPr lang="en-GB" altLang="en-US" smtClean="0">
              <a:latin typeface="Comic Sans MS" pitchFamily="6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11</a:t>
            </a:fld>
            <a:endParaRPr lang="en-GB"/>
          </a:p>
        </p:txBody>
      </p:sp>
    </p:spTree>
    <p:extLst>
      <p:ext uri="{BB962C8B-B14F-4D97-AF65-F5344CB8AC3E}">
        <p14:creationId xmlns:p14="http://schemas.microsoft.com/office/powerpoint/2010/main" val="142463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12</a:t>
            </a:fld>
            <a:endParaRPr lang="en-GB"/>
          </a:p>
        </p:txBody>
      </p:sp>
    </p:spTree>
    <p:extLst>
      <p:ext uri="{BB962C8B-B14F-4D97-AF65-F5344CB8AC3E}">
        <p14:creationId xmlns:p14="http://schemas.microsoft.com/office/powerpoint/2010/main" val="1328212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13</a:t>
            </a:fld>
            <a:endParaRPr lang="en-GB"/>
          </a:p>
        </p:txBody>
      </p:sp>
    </p:spTree>
    <p:extLst>
      <p:ext uri="{BB962C8B-B14F-4D97-AF65-F5344CB8AC3E}">
        <p14:creationId xmlns:p14="http://schemas.microsoft.com/office/powerpoint/2010/main" val="3411181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a:t>
            </a:fld>
            <a:endParaRPr lang="en-GB"/>
          </a:p>
        </p:txBody>
      </p:sp>
    </p:spTree>
    <p:extLst>
      <p:ext uri="{BB962C8B-B14F-4D97-AF65-F5344CB8AC3E}">
        <p14:creationId xmlns:p14="http://schemas.microsoft.com/office/powerpoint/2010/main" val="415972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3</a:t>
            </a:fld>
            <a:endParaRPr lang="en-GB"/>
          </a:p>
        </p:txBody>
      </p:sp>
    </p:spTree>
    <p:extLst>
      <p:ext uri="{BB962C8B-B14F-4D97-AF65-F5344CB8AC3E}">
        <p14:creationId xmlns:p14="http://schemas.microsoft.com/office/powerpoint/2010/main" val="1767746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5</a:t>
            </a:fld>
            <a:endParaRPr lang="en-GB"/>
          </a:p>
        </p:txBody>
      </p:sp>
    </p:spTree>
    <p:extLst>
      <p:ext uri="{BB962C8B-B14F-4D97-AF65-F5344CB8AC3E}">
        <p14:creationId xmlns:p14="http://schemas.microsoft.com/office/powerpoint/2010/main" val="1114658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6</a:t>
            </a:fld>
            <a:endParaRPr lang="en-GB"/>
          </a:p>
        </p:txBody>
      </p:sp>
    </p:spTree>
    <p:extLst>
      <p:ext uri="{BB962C8B-B14F-4D97-AF65-F5344CB8AC3E}">
        <p14:creationId xmlns:p14="http://schemas.microsoft.com/office/powerpoint/2010/main" val="99155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7</a:t>
            </a:fld>
            <a:endParaRPr lang="en-GB"/>
          </a:p>
        </p:txBody>
      </p:sp>
    </p:spTree>
    <p:extLst>
      <p:ext uri="{BB962C8B-B14F-4D97-AF65-F5344CB8AC3E}">
        <p14:creationId xmlns:p14="http://schemas.microsoft.com/office/powerpoint/2010/main" val="3377652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8</a:t>
            </a:fld>
            <a:endParaRPr lang="en-GB"/>
          </a:p>
        </p:txBody>
      </p:sp>
    </p:spTree>
    <p:extLst>
      <p:ext uri="{BB962C8B-B14F-4D97-AF65-F5344CB8AC3E}">
        <p14:creationId xmlns:p14="http://schemas.microsoft.com/office/powerpoint/2010/main" val="328996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9</a:t>
            </a:fld>
            <a:endParaRPr lang="en-GB"/>
          </a:p>
        </p:txBody>
      </p:sp>
    </p:spTree>
    <p:extLst>
      <p:ext uri="{BB962C8B-B14F-4D97-AF65-F5344CB8AC3E}">
        <p14:creationId xmlns:p14="http://schemas.microsoft.com/office/powerpoint/2010/main" val="1215122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10</a:t>
            </a:fld>
            <a:endParaRPr lang="en-GB"/>
          </a:p>
        </p:txBody>
      </p:sp>
    </p:spTree>
    <p:extLst>
      <p:ext uri="{BB962C8B-B14F-4D97-AF65-F5344CB8AC3E}">
        <p14:creationId xmlns:p14="http://schemas.microsoft.com/office/powerpoint/2010/main" val="81669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0AD76-A22F-4961-B5D5-D3E60FF3C232}" type="slidenum">
              <a:rPr lang="en-GB"/>
              <a:pPr>
                <a:defRPr/>
              </a:pPr>
              <a:t>‹#›</a:t>
            </a:fld>
            <a:endParaRPr lang="en-GB" dirty="0"/>
          </a:p>
        </p:txBody>
      </p:sp>
    </p:spTree>
    <p:extLst>
      <p:ext uri="{BB962C8B-B14F-4D97-AF65-F5344CB8AC3E}">
        <p14:creationId xmlns:p14="http://schemas.microsoft.com/office/powerpoint/2010/main" val="326048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625CB67-EC73-4C2D-A4AB-F8E3105BB874}" type="slidenum">
              <a:rPr lang="en-GB"/>
              <a:pPr>
                <a:defRPr/>
              </a:pPr>
              <a:t>‹#›</a:t>
            </a:fld>
            <a:endParaRPr lang="en-GB" dirty="0"/>
          </a:p>
        </p:txBody>
      </p:sp>
    </p:spTree>
    <p:extLst>
      <p:ext uri="{BB962C8B-B14F-4D97-AF65-F5344CB8AC3E}">
        <p14:creationId xmlns:p14="http://schemas.microsoft.com/office/powerpoint/2010/main" val="109690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8772AA-BF09-452A-A5AA-979C11124FE4}" type="slidenum">
              <a:rPr lang="en-GB"/>
              <a:pPr>
                <a:defRPr/>
              </a:pPr>
              <a:t>‹#›</a:t>
            </a:fld>
            <a:endParaRPr lang="en-GB" dirty="0"/>
          </a:p>
        </p:txBody>
      </p:sp>
    </p:spTree>
    <p:extLst>
      <p:ext uri="{BB962C8B-B14F-4D97-AF65-F5344CB8AC3E}">
        <p14:creationId xmlns:p14="http://schemas.microsoft.com/office/powerpoint/2010/main" val="2548368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72D1222D-EED1-4050-ACE5-53528426EA1C}" type="slidenum">
              <a:rPr lang="en-GB"/>
              <a:pPr>
                <a:defRPr/>
              </a:pPr>
              <a:t>‹#›</a:t>
            </a:fld>
            <a:endParaRPr lang="en-GB" dirty="0"/>
          </a:p>
        </p:txBody>
      </p:sp>
    </p:spTree>
    <p:extLst>
      <p:ext uri="{BB962C8B-B14F-4D97-AF65-F5344CB8AC3E}">
        <p14:creationId xmlns:p14="http://schemas.microsoft.com/office/powerpoint/2010/main" val="4030143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30B8FB4-E97D-45A0-9548-9CE943F1F0C3}" type="slidenum">
              <a:rPr lang="en-GB"/>
              <a:pPr>
                <a:defRPr/>
              </a:pPr>
              <a:t>‹#›</a:t>
            </a:fld>
            <a:endParaRPr lang="en-GB" dirty="0"/>
          </a:p>
        </p:txBody>
      </p:sp>
    </p:spTree>
    <p:extLst>
      <p:ext uri="{BB962C8B-B14F-4D97-AF65-F5344CB8AC3E}">
        <p14:creationId xmlns:p14="http://schemas.microsoft.com/office/powerpoint/2010/main" val="23090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672F58-86FA-44C5-A827-BC289E8D11F3}" type="slidenum">
              <a:rPr lang="en-GB"/>
              <a:pPr>
                <a:defRPr/>
              </a:pPr>
              <a:t>‹#›</a:t>
            </a:fld>
            <a:endParaRPr lang="en-GB" dirty="0"/>
          </a:p>
        </p:txBody>
      </p:sp>
    </p:spTree>
    <p:extLst>
      <p:ext uri="{BB962C8B-B14F-4D97-AF65-F5344CB8AC3E}">
        <p14:creationId xmlns:p14="http://schemas.microsoft.com/office/powerpoint/2010/main" val="148912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675C25-EE18-4F2E-8FA8-E67D415D6413}" type="slidenum">
              <a:rPr lang="en-GB"/>
              <a:pPr>
                <a:defRPr/>
              </a:pPr>
              <a:t>‹#›</a:t>
            </a:fld>
            <a:endParaRPr lang="en-GB" dirty="0"/>
          </a:p>
        </p:txBody>
      </p:sp>
    </p:spTree>
    <p:extLst>
      <p:ext uri="{BB962C8B-B14F-4D97-AF65-F5344CB8AC3E}">
        <p14:creationId xmlns:p14="http://schemas.microsoft.com/office/powerpoint/2010/main" val="18305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0D991C-0797-4562-9DF4-876D5F00239B}" type="slidenum">
              <a:rPr lang="en-GB"/>
              <a:pPr>
                <a:defRPr/>
              </a:pPr>
              <a:t>‹#›</a:t>
            </a:fld>
            <a:endParaRPr lang="en-GB" dirty="0"/>
          </a:p>
        </p:txBody>
      </p:sp>
    </p:spTree>
    <p:extLst>
      <p:ext uri="{BB962C8B-B14F-4D97-AF65-F5344CB8AC3E}">
        <p14:creationId xmlns:p14="http://schemas.microsoft.com/office/powerpoint/2010/main" val="2288001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8308C53-3C0E-4F2D-9C9C-E27F722BA61D}" type="slidenum">
              <a:rPr lang="en-GB"/>
              <a:pPr>
                <a:defRPr/>
              </a:pPr>
              <a:t>‹#›</a:t>
            </a:fld>
            <a:endParaRPr lang="en-GB" dirty="0"/>
          </a:p>
        </p:txBody>
      </p:sp>
    </p:spTree>
    <p:extLst>
      <p:ext uri="{BB962C8B-B14F-4D97-AF65-F5344CB8AC3E}">
        <p14:creationId xmlns:p14="http://schemas.microsoft.com/office/powerpoint/2010/main" val="147692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B47986C-5CB8-4020-A71B-19B1FA9ADD79}" type="slidenum">
              <a:rPr lang="en-GB"/>
              <a:pPr>
                <a:defRPr/>
              </a:pPr>
              <a:t>‹#›</a:t>
            </a:fld>
            <a:endParaRPr lang="en-GB" dirty="0"/>
          </a:p>
        </p:txBody>
      </p:sp>
    </p:spTree>
    <p:extLst>
      <p:ext uri="{BB962C8B-B14F-4D97-AF65-F5344CB8AC3E}">
        <p14:creationId xmlns:p14="http://schemas.microsoft.com/office/powerpoint/2010/main" val="190453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DE2E88-1186-4470-87C4-114C07D66150}" type="slidenum">
              <a:rPr lang="en-GB"/>
              <a:pPr>
                <a:defRPr/>
              </a:pPr>
              <a:t>‹#›</a:t>
            </a:fld>
            <a:endParaRPr lang="en-GB" dirty="0"/>
          </a:p>
        </p:txBody>
      </p:sp>
    </p:spTree>
    <p:extLst>
      <p:ext uri="{BB962C8B-B14F-4D97-AF65-F5344CB8AC3E}">
        <p14:creationId xmlns:p14="http://schemas.microsoft.com/office/powerpoint/2010/main" val="11359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59A7236-80CC-4605-BDAF-8952C7FF2521}" type="slidenum">
              <a:rPr lang="en-GB"/>
              <a:pPr>
                <a:defRPr/>
              </a:pPr>
              <a:t>‹#›</a:t>
            </a:fld>
            <a:endParaRPr lang="en-GB" dirty="0"/>
          </a:p>
        </p:txBody>
      </p:sp>
    </p:spTree>
    <p:extLst>
      <p:ext uri="{BB962C8B-B14F-4D97-AF65-F5344CB8AC3E}">
        <p14:creationId xmlns:p14="http://schemas.microsoft.com/office/powerpoint/2010/main" val="359676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9CF45ED-78A5-47C6-B165-80A1E218647E}" type="slidenum">
              <a:rPr lang="en-GB"/>
              <a:pPr>
                <a:defRPr/>
              </a:pPr>
              <a:t>‹#›</a:t>
            </a:fld>
            <a:endParaRPr lang="en-GB" dirty="0"/>
          </a:p>
        </p:txBody>
      </p:sp>
    </p:spTree>
    <p:extLst>
      <p:ext uri="{BB962C8B-B14F-4D97-AF65-F5344CB8AC3E}">
        <p14:creationId xmlns:p14="http://schemas.microsoft.com/office/powerpoint/2010/main" val="138466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A16ADFB-C07B-412B-ABE0-632EE89C5841}"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49595"/>
            <a:ext cx="7772400" cy="1470025"/>
          </a:xfrm>
        </p:spPr>
        <p:txBody>
          <a:bodyPr/>
          <a:lstStyle/>
          <a:p>
            <a:pPr eaLnBrk="1" hangingPunct="1"/>
            <a:r>
              <a:rPr lang="en-GB" altLang="en-US" dirty="0" err="1" smtClean="0">
                <a:latin typeface="Comic Sans MS" pitchFamily="66" charset="0"/>
              </a:rPr>
              <a:t>Dobcroft</a:t>
            </a:r>
            <a:r>
              <a:rPr lang="en-GB" altLang="en-US" dirty="0" smtClean="0">
                <a:latin typeface="Comic Sans MS" pitchFamily="66" charset="0"/>
              </a:rPr>
              <a:t> Infant School Foundation Stage</a:t>
            </a:r>
            <a:br>
              <a:rPr lang="en-GB" altLang="en-US" dirty="0" smtClean="0">
                <a:latin typeface="Comic Sans MS" pitchFamily="66" charset="0"/>
              </a:rPr>
            </a:br>
            <a:r>
              <a:rPr lang="en-GB" altLang="en-US" dirty="0" smtClean="0">
                <a:latin typeface="Comic Sans MS" pitchFamily="66" charset="0"/>
              </a:rPr>
              <a:t>(FS2)</a:t>
            </a:r>
          </a:p>
        </p:txBody>
      </p:sp>
      <p:pic>
        <p:nvPicPr>
          <p:cNvPr id="205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3300" y="16889"/>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8"/>
          <p:cNvSpPr txBox="1">
            <a:spLocks noChangeArrowheads="1"/>
          </p:cNvSpPr>
          <p:nvPr/>
        </p:nvSpPr>
        <p:spPr bwMode="auto">
          <a:xfrm>
            <a:off x="2114550" y="-561975"/>
            <a:ext cx="26289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18000"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GB" altLang="en-US" sz="2600">
              <a:latin typeface="Comic Sans MS" pitchFamily="66" charset="0"/>
            </a:endParaRPr>
          </a:p>
          <a:p>
            <a:pPr>
              <a:spcBef>
                <a:spcPct val="0"/>
              </a:spcBef>
              <a:buFontTx/>
              <a:buNone/>
            </a:pPr>
            <a:endParaRPr lang="en-GB" altLang="en-US" sz="1800"/>
          </a:p>
        </p:txBody>
      </p:sp>
      <p:sp>
        <p:nvSpPr>
          <p:cNvPr id="2053" name="Text Box 6"/>
          <p:cNvSpPr txBox="1">
            <a:spLocks noChangeArrowheads="1"/>
          </p:cNvSpPr>
          <p:nvPr/>
        </p:nvSpPr>
        <p:spPr bwMode="auto">
          <a:xfrm>
            <a:off x="2114550" y="2478088"/>
            <a:ext cx="26289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4" name="Text Box 4"/>
          <p:cNvSpPr txBox="1">
            <a:spLocks noChangeArrowheads="1"/>
          </p:cNvSpPr>
          <p:nvPr/>
        </p:nvSpPr>
        <p:spPr bwMode="auto">
          <a:xfrm>
            <a:off x="6800850" y="6813550"/>
            <a:ext cx="890588"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
        <p:nvSpPr>
          <p:cNvPr id="2055" name="Rectangle 11"/>
          <p:cNvSpPr>
            <a:spLocks noChangeArrowheads="1"/>
          </p:cNvSpPr>
          <p:nvPr/>
        </p:nvSpPr>
        <p:spPr bwMode="auto">
          <a:xfrm>
            <a:off x="400050" y="-78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6" name="Rectangle 12"/>
          <p:cNvSpPr>
            <a:spLocks noChangeArrowheads="1"/>
          </p:cNvSpPr>
          <p:nvPr/>
        </p:nvSpPr>
        <p:spPr bwMode="auto">
          <a:xfrm>
            <a:off x="400050" y="1154113"/>
            <a:ext cx="47561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400" dirty="0"/>
              <a:t>	</a:t>
            </a:r>
            <a:r>
              <a:rPr lang="en-GB" altLang="en-US" sz="1800" dirty="0">
                <a:solidFill>
                  <a:srgbClr val="00FFFF"/>
                </a:solidFill>
              </a:rPr>
              <a:t>				</a:t>
            </a:r>
            <a:r>
              <a:rPr lang="en-GB" altLang="en-US" sz="800" dirty="0">
                <a:solidFill>
                  <a:srgbClr val="00FFFF"/>
                </a:solidFill>
              </a:rPr>
              <a:t> </a:t>
            </a:r>
            <a:endParaRPr lang="en-GB" altLang="en-US" sz="1400" dirty="0"/>
          </a:p>
          <a:p>
            <a:pPr>
              <a:spcBef>
                <a:spcPct val="0"/>
              </a:spcBef>
              <a:buFontTx/>
              <a:buNone/>
            </a:pPr>
            <a:r>
              <a:rPr lang="en-GB" altLang="en-US" sz="800" dirty="0">
                <a:solidFill>
                  <a:srgbClr val="00FFFF"/>
                </a:solidFill>
                <a:cs typeface="Times New Roman" pitchFamily="18" charset="0"/>
              </a:rPr>
              <a:t>						</a:t>
            </a:r>
            <a:endParaRPr lang="en-GB" altLang="en-US" sz="1400" dirty="0"/>
          </a:p>
          <a:p>
            <a:pPr>
              <a:spcBef>
                <a:spcPct val="0"/>
              </a:spcBef>
              <a:buFontTx/>
              <a:buNone/>
            </a:pPr>
            <a:r>
              <a:rPr lang="en-GB" altLang="en-US" sz="1400" dirty="0">
                <a:solidFill>
                  <a:srgbClr val="00FFFF"/>
                </a:solidFill>
                <a:cs typeface="Times New Roman" pitchFamily="18" charset="0"/>
              </a:rPr>
              <a:t>				</a:t>
            </a:r>
            <a:endParaRPr lang="en-GB" altLang="en-US" sz="1400" dirty="0"/>
          </a:p>
          <a:p>
            <a:pPr>
              <a:spcBef>
                <a:spcPct val="0"/>
              </a:spcBef>
              <a:buFontTx/>
              <a:buNone/>
            </a:pPr>
            <a:r>
              <a:rPr lang="en-GB" altLang="en-US" sz="1400" dirty="0">
                <a:ea typeface="PMingLiU" pitchFamily="18" charset="-120"/>
              </a:rPr>
              <a:t>	</a:t>
            </a:r>
            <a:endParaRPr lang="en-GB" altLang="en-US" sz="1400" dirty="0"/>
          </a:p>
          <a:p>
            <a:pPr>
              <a:spcBef>
                <a:spcPct val="0"/>
              </a:spcBef>
              <a:buFontTx/>
              <a:buNone/>
            </a:pPr>
            <a:endParaRPr lang="en-GB" altLang="en-US" sz="1800" dirty="0"/>
          </a:p>
        </p:txBody>
      </p:sp>
      <p:sp>
        <p:nvSpPr>
          <p:cNvPr id="2057" name="Rectangle 13"/>
          <p:cNvSpPr>
            <a:spLocks noChangeArrowheads="1"/>
          </p:cNvSpPr>
          <p:nvPr/>
        </p:nvSpPr>
        <p:spPr bwMode="auto">
          <a:xfrm>
            <a:off x="400050" y="2343150"/>
            <a:ext cx="38671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800"/>
              <a:t>                                                          </a:t>
            </a:r>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ea typeface="PMingLiU" pitchFamily="18" charset="-120"/>
              </a:rPr>
              <a:t>  </a:t>
            </a:r>
            <a:endParaRPr lang="en-GB" altLang="en-US" sz="1400"/>
          </a:p>
          <a:p>
            <a:pPr>
              <a:spcBef>
                <a:spcPct val="0"/>
              </a:spcBef>
              <a:buFontTx/>
              <a:buNone/>
            </a:pPr>
            <a:endParaRPr lang="en-GB" altLang="en-US" sz="1800"/>
          </a:p>
        </p:txBody>
      </p:sp>
      <p:sp>
        <p:nvSpPr>
          <p:cNvPr id="2058" name="Rectangle 14"/>
          <p:cNvSpPr>
            <a:spLocks noChangeArrowheads="1"/>
          </p:cNvSpPr>
          <p:nvPr/>
        </p:nvSpPr>
        <p:spPr bwMode="auto">
          <a:xfrm>
            <a:off x="-400050" y="371475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smtClean="0">
                <a:latin typeface="Comic Sans MS" pitchFamily="66" charset="0"/>
              </a:rPr>
              <a:t>The Early Learning Goals.</a:t>
            </a:r>
          </a:p>
        </p:txBody>
      </p:sp>
      <p:sp>
        <p:nvSpPr>
          <p:cNvPr id="11267" name="Rectangle 3"/>
          <p:cNvSpPr>
            <a:spLocks noGrp="1" noChangeArrowheads="1"/>
          </p:cNvSpPr>
          <p:nvPr>
            <p:ph type="body" idx="1"/>
          </p:nvPr>
        </p:nvSpPr>
        <p:spPr>
          <a:xfrm>
            <a:off x="435456" y="1419126"/>
            <a:ext cx="8229600" cy="4781128"/>
          </a:xfrm>
        </p:spPr>
        <p:txBody>
          <a:bodyPr/>
          <a:lstStyle/>
          <a:p>
            <a:pPr eaLnBrk="1" hangingPunct="1">
              <a:lnSpc>
                <a:spcPct val="90000"/>
              </a:lnSpc>
            </a:pPr>
            <a:r>
              <a:rPr lang="en-GB" altLang="en-US" dirty="0" smtClean="0">
                <a:latin typeface="Comic Sans MS" pitchFamily="66" charset="0"/>
              </a:rPr>
              <a:t>The Foundation Stage covers the education  for children from birth to the end of the “Reception Year”.</a:t>
            </a:r>
          </a:p>
          <a:p>
            <a:pPr eaLnBrk="1" hangingPunct="1">
              <a:lnSpc>
                <a:spcPct val="90000"/>
              </a:lnSpc>
            </a:pPr>
            <a:r>
              <a:rPr lang="en-GB" altLang="en-US" dirty="0" smtClean="0">
                <a:latin typeface="Comic Sans MS" pitchFamily="66" charset="0"/>
              </a:rPr>
              <a:t>The Foundation Stage is split into 7 areas of learning. </a:t>
            </a:r>
          </a:p>
          <a:p>
            <a:pPr eaLnBrk="1" hangingPunct="1">
              <a:lnSpc>
                <a:spcPct val="90000"/>
              </a:lnSpc>
            </a:pPr>
            <a:r>
              <a:rPr lang="en-GB" altLang="en-US" dirty="0" smtClean="0">
                <a:latin typeface="Comic Sans MS" pitchFamily="66" charset="0"/>
              </a:rPr>
              <a:t>Each area of learning is broken down into a series of “aspects of learning” and then “Early Learning Goals” for the children to work through  and achieve.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sz="4000" smtClean="0">
                <a:latin typeface="Comic Sans MS" pitchFamily="66" charset="0"/>
              </a:rPr>
              <a:t>How do the Children Learn?</a:t>
            </a:r>
            <a:br>
              <a:rPr lang="en-GB" altLang="en-US" sz="4000" smtClean="0">
                <a:latin typeface="Comic Sans MS" pitchFamily="66" charset="0"/>
              </a:rPr>
            </a:br>
            <a:endParaRPr lang="en-GB" altLang="en-US" sz="4000" smtClean="0">
              <a:latin typeface="Comic Sans MS" pitchFamily="66" charset="0"/>
            </a:endParaRPr>
          </a:p>
        </p:txBody>
      </p:sp>
      <p:sp>
        <p:nvSpPr>
          <p:cNvPr id="14339" name="Rectangle 3"/>
          <p:cNvSpPr>
            <a:spLocks noGrp="1" noChangeArrowheads="1"/>
          </p:cNvSpPr>
          <p:nvPr>
            <p:ph type="body" idx="1"/>
          </p:nvPr>
        </p:nvSpPr>
        <p:spPr>
          <a:xfrm>
            <a:off x="463951" y="1052736"/>
            <a:ext cx="8229600" cy="5040560"/>
          </a:xfrm>
        </p:spPr>
        <p:txBody>
          <a:bodyPr/>
          <a:lstStyle/>
          <a:p>
            <a:pPr eaLnBrk="1" hangingPunct="1"/>
            <a:r>
              <a:rPr lang="en-GB" altLang="en-US" sz="2400" dirty="0" smtClean="0">
                <a:latin typeface="Comic Sans MS" pitchFamily="66" charset="0"/>
              </a:rPr>
              <a:t>Children will have focus teaching time each day to develop all areas of learning.</a:t>
            </a:r>
          </a:p>
          <a:p>
            <a:pPr eaLnBrk="1" hangingPunct="1"/>
            <a:r>
              <a:rPr lang="en-GB" altLang="en-US" sz="2400" dirty="0" smtClean="0">
                <a:latin typeface="Comic Sans MS" pitchFamily="66" charset="0"/>
              </a:rPr>
              <a:t>The learning will be delivered as part of a “class”, a small group and as an individual.</a:t>
            </a:r>
          </a:p>
          <a:p>
            <a:pPr eaLnBrk="1" hangingPunct="1"/>
            <a:r>
              <a:rPr lang="en-GB" altLang="en-US" sz="2400" dirty="0" smtClean="0">
                <a:latin typeface="Comic Sans MS" pitchFamily="66" charset="0"/>
              </a:rPr>
              <a:t>The children will learn through structured play activities inside and outside.</a:t>
            </a:r>
          </a:p>
          <a:p>
            <a:pPr eaLnBrk="1" hangingPunct="1"/>
            <a:r>
              <a:rPr lang="en-GB" altLang="en-US" sz="2400" dirty="0" smtClean="0">
                <a:latin typeface="Comic Sans MS" pitchFamily="66" charset="0"/>
              </a:rPr>
              <a:t>Children will have opportunities to explore and experience the learning activities independently in the classroom.</a:t>
            </a:r>
          </a:p>
          <a:p>
            <a:pPr eaLnBrk="1" hangingPunct="1"/>
            <a:r>
              <a:rPr lang="en-GB" altLang="en-US" sz="2400" dirty="0" smtClean="0">
                <a:latin typeface="Comic Sans MS" pitchFamily="66" charset="0"/>
              </a:rPr>
              <a:t>The teachers work with every child either one to one or in small groups each day, along with hearing each child read once a week. These activities are tailored to the child’s next steps in learning.</a:t>
            </a:r>
          </a:p>
          <a:p>
            <a:pPr eaLnBrk="1" hangingPunct="1"/>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536" y="-72498"/>
            <a:ext cx="8229600" cy="1143000"/>
          </a:xfrm>
        </p:spPr>
        <p:txBody>
          <a:bodyPr/>
          <a:lstStyle/>
          <a:p>
            <a:pPr eaLnBrk="1" hangingPunct="1"/>
            <a:r>
              <a:rPr lang="en-GB" altLang="en-US" dirty="0" smtClean="0">
                <a:latin typeface="Comic Sans MS" pitchFamily="66" charset="0"/>
              </a:rPr>
              <a:t>Early Days in School</a:t>
            </a:r>
          </a:p>
        </p:txBody>
      </p:sp>
      <p:sp>
        <p:nvSpPr>
          <p:cNvPr id="15363" name="Rectangle 3"/>
          <p:cNvSpPr>
            <a:spLocks noGrp="1" noChangeArrowheads="1"/>
          </p:cNvSpPr>
          <p:nvPr>
            <p:ph type="body" idx="1"/>
          </p:nvPr>
        </p:nvSpPr>
        <p:spPr>
          <a:xfrm>
            <a:off x="539552" y="1412776"/>
            <a:ext cx="8229600" cy="5040560"/>
          </a:xfrm>
        </p:spPr>
        <p:txBody>
          <a:bodyPr/>
          <a:lstStyle/>
          <a:p>
            <a:pPr eaLnBrk="1" hangingPunct="1">
              <a:lnSpc>
                <a:spcPct val="80000"/>
              </a:lnSpc>
              <a:buFont typeface="Wingdings" pitchFamily="2" charset="2"/>
              <a:buChar char="§"/>
            </a:pPr>
            <a:r>
              <a:rPr lang="en-GB" altLang="en-US" dirty="0" smtClean="0">
                <a:latin typeface="Comic Sans MS" pitchFamily="66" charset="0"/>
              </a:rPr>
              <a:t>To begin with, learning focusses on PSED (Personal, Social and Emotional Development) and the children’s emotional wellbeing. </a:t>
            </a:r>
          </a:p>
          <a:p>
            <a:pPr eaLnBrk="1" hangingPunct="1">
              <a:lnSpc>
                <a:spcPct val="80000"/>
              </a:lnSpc>
              <a:buFont typeface="Wingdings" pitchFamily="2" charset="2"/>
              <a:buChar char="§"/>
            </a:pPr>
            <a:r>
              <a:rPr lang="en-GB" altLang="en-US" dirty="0" smtClean="0">
                <a:latin typeface="Comic Sans MS" pitchFamily="66" charset="0"/>
              </a:rPr>
              <a:t>Learning the names of their friends and the adults who look after them is key, alongside learning where everything lives in the classroom, how to share and play together, and how to tidy up!</a:t>
            </a:r>
          </a:p>
          <a:p>
            <a:pPr eaLnBrk="1" hangingPunct="1">
              <a:lnSpc>
                <a:spcPct val="80000"/>
              </a:lnSpc>
              <a:buFont typeface="Wingdings" pitchFamily="2" charset="2"/>
              <a:buChar char="§"/>
            </a:pPr>
            <a:r>
              <a:rPr lang="en-GB" altLang="en-US" dirty="0" smtClean="0">
                <a:latin typeface="Comic Sans MS" pitchFamily="66" charset="0"/>
              </a:rPr>
              <a:t>We are currently assessing all the children RBA to see where they are working and what their next steps are.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pPr eaLnBrk="1" hangingPunct="1"/>
            <a:r>
              <a:rPr lang="en-GB" altLang="en-US" smtClean="0">
                <a:latin typeface="Comic Sans MS" pitchFamily="66" charset="0"/>
              </a:rPr>
              <a:t>Parent Information</a:t>
            </a:r>
          </a:p>
        </p:txBody>
      </p:sp>
      <p:sp>
        <p:nvSpPr>
          <p:cNvPr id="32771" name="Rectangle 7"/>
          <p:cNvSpPr>
            <a:spLocks noGrp="1" noChangeArrowheads="1"/>
          </p:cNvSpPr>
          <p:nvPr>
            <p:ph type="body" idx="1"/>
          </p:nvPr>
        </p:nvSpPr>
        <p:spPr>
          <a:xfrm>
            <a:off x="457200" y="1600200"/>
            <a:ext cx="7787208" cy="4277071"/>
          </a:xfrm>
        </p:spPr>
        <p:txBody>
          <a:bodyPr/>
          <a:lstStyle/>
          <a:p>
            <a:pPr eaLnBrk="1" hangingPunct="1"/>
            <a:r>
              <a:rPr lang="en-GB" altLang="en-US" dirty="0">
                <a:latin typeface="Comic Sans MS" pitchFamily="66" charset="0"/>
              </a:rPr>
              <a:t>At the beginning of each term we will send home a “Knowledge Organiser” letter to inform you of what the children will be learning in school.</a:t>
            </a:r>
          </a:p>
          <a:p>
            <a:pPr eaLnBrk="1" hangingPunct="1"/>
            <a:r>
              <a:rPr lang="en-GB" altLang="en-US" dirty="0">
                <a:latin typeface="Comic Sans MS" pitchFamily="66" charset="0"/>
              </a:rPr>
              <a:t>Individual meetings for parents and carers in November and March.</a:t>
            </a:r>
          </a:p>
          <a:p>
            <a:pPr eaLnBrk="1" hangingPunct="1"/>
            <a:r>
              <a:rPr lang="en-GB" altLang="en-US" dirty="0">
                <a:latin typeface="Comic Sans MS" pitchFamily="66" charset="0"/>
              </a:rPr>
              <a:t>In July you will receive your child’s school report.</a:t>
            </a:r>
          </a:p>
          <a:p>
            <a:pPr eaLnBrk="1" hangingPunct="1">
              <a:buFontTx/>
              <a:buNone/>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z="4000" dirty="0" smtClean="0">
                <a:latin typeface="Comic Sans MS" pitchFamily="66" charset="0"/>
              </a:rPr>
              <a:t>Welcome to </a:t>
            </a:r>
            <a:r>
              <a:rPr lang="en-GB" altLang="en-US" sz="4000" dirty="0" err="1" smtClean="0">
                <a:latin typeface="Comic Sans MS" pitchFamily="66" charset="0"/>
              </a:rPr>
              <a:t>Dobcroft</a:t>
            </a:r>
            <a:r>
              <a:rPr lang="en-GB" altLang="en-US" sz="4000" dirty="0" smtClean="0">
                <a:latin typeface="Comic Sans MS" pitchFamily="66" charset="0"/>
              </a:rPr>
              <a:t> Infant School.</a:t>
            </a:r>
          </a:p>
        </p:txBody>
      </p:sp>
      <p:sp>
        <p:nvSpPr>
          <p:cNvPr id="3075" name="Rectangle 3"/>
          <p:cNvSpPr>
            <a:spLocks noGrp="1" noChangeArrowheads="1"/>
          </p:cNvSpPr>
          <p:nvPr>
            <p:ph type="body" idx="1"/>
          </p:nvPr>
        </p:nvSpPr>
        <p:spPr>
          <a:xfrm>
            <a:off x="179512" y="1600200"/>
            <a:ext cx="8507288" cy="4525963"/>
          </a:xfrm>
        </p:spPr>
        <p:txBody>
          <a:bodyPr/>
          <a:lstStyle/>
          <a:p>
            <a:pPr eaLnBrk="1" hangingPunct="1">
              <a:buFontTx/>
              <a:buNone/>
            </a:pPr>
            <a:r>
              <a:rPr lang="en-GB" altLang="en-US" dirty="0" smtClean="0">
                <a:latin typeface="Comic Sans MS" pitchFamily="66" charset="0"/>
              </a:rPr>
              <a:t>Mrs Burgan and Mrs </a:t>
            </a:r>
            <a:r>
              <a:rPr lang="en-GB" altLang="en-US" dirty="0" err="1" smtClean="0">
                <a:latin typeface="Comic Sans MS" pitchFamily="66" charset="0"/>
              </a:rPr>
              <a:t>Jaram</a:t>
            </a:r>
            <a:r>
              <a:rPr lang="en-GB" altLang="en-US" dirty="0" smtClean="0">
                <a:latin typeface="Comic Sans MS" pitchFamily="66" charset="0"/>
              </a:rPr>
              <a:t>, </a:t>
            </a:r>
          </a:p>
          <a:p>
            <a:pPr eaLnBrk="1" hangingPunct="1">
              <a:buFontTx/>
              <a:buNone/>
            </a:pPr>
            <a:r>
              <a:rPr lang="en-GB" altLang="en-US" dirty="0" smtClean="0">
                <a:latin typeface="Comic Sans MS" pitchFamily="66" charset="0"/>
              </a:rPr>
              <a:t>Mrs Pemberton and  Mrs Chaudhry</a:t>
            </a:r>
          </a:p>
          <a:p>
            <a:pPr eaLnBrk="1" hangingPunct="1">
              <a:buFontTx/>
              <a:buNone/>
            </a:pPr>
            <a:r>
              <a:rPr lang="en-GB" altLang="en-US" dirty="0" smtClean="0">
                <a:latin typeface="Comic Sans MS" pitchFamily="66" charset="0"/>
              </a:rPr>
              <a:t>Mrs Carl and Mrs Rowlands</a:t>
            </a:r>
          </a:p>
          <a:p>
            <a:pPr algn="ctr" eaLnBrk="1" hangingPunct="1">
              <a:buFontTx/>
              <a:buNone/>
            </a:pPr>
            <a:r>
              <a:rPr lang="en-GB" altLang="en-US" dirty="0" smtClean="0">
                <a:latin typeface="Comic Sans MS" pitchFamily="66" charset="0"/>
              </a:rPr>
              <a:t>Foundation Stage Two</a:t>
            </a: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3875878"/>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GB" dirty="0" smtClean="0"/>
              <a:t>Our school Vision</a:t>
            </a:r>
            <a:endParaRPr lang="en-GB" dirty="0"/>
          </a:p>
        </p:txBody>
      </p:sp>
      <p:pic>
        <p:nvPicPr>
          <p:cNvPr id="24584" name="Picture 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980728"/>
            <a:ext cx="8295559"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9485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GB" altLang="en-US" dirty="0" smtClean="0"/>
              <a:t>                                         Purpose </a:t>
            </a:r>
          </a:p>
        </p:txBody>
      </p:sp>
      <p:sp>
        <p:nvSpPr>
          <p:cNvPr id="5" name="Content Placeholder 2"/>
          <p:cNvSpPr>
            <a:spLocks noGrp="1"/>
          </p:cNvSpPr>
          <p:nvPr>
            <p:ph idx="1"/>
          </p:nvPr>
        </p:nvSpPr>
        <p:spPr>
          <a:xfrm>
            <a:off x="426760" y="1196752"/>
            <a:ext cx="8229600" cy="5040560"/>
          </a:xfrm>
        </p:spPr>
        <p:txBody>
          <a:bodyPr>
            <a:normAutofit/>
          </a:bodyPr>
          <a:lstStyle/>
          <a:p>
            <a:r>
              <a:rPr lang="en-GB" altLang="en-US" sz="2800" dirty="0" smtClean="0"/>
              <a:t>Share what learning in FS2 looks like (routines and timetable).</a:t>
            </a:r>
          </a:p>
          <a:p>
            <a:r>
              <a:rPr lang="en-GB" altLang="en-US" sz="2800" dirty="0" smtClean="0"/>
              <a:t>Introduce you to the Early Years curriculum and terminology.</a:t>
            </a:r>
          </a:p>
          <a:p>
            <a:r>
              <a:rPr lang="en-GB" altLang="en-US" sz="2800" dirty="0" smtClean="0"/>
              <a:t>Welcome Meeting Pack:</a:t>
            </a:r>
          </a:p>
          <a:p>
            <a:pPr marL="0" indent="0">
              <a:buNone/>
            </a:pPr>
            <a:r>
              <a:rPr lang="en-GB" altLang="en-US" sz="2800" dirty="0" smtClean="0"/>
              <a:t>Wow Sheet, </a:t>
            </a:r>
            <a:r>
              <a:rPr lang="en-GB" altLang="en-US" sz="2800" dirty="0"/>
              <a:t> </a:t>
            </a:r>
            <a:r>
              <a:rPr lang="en-GB" altLang="en-US" sz="2800" dirty="0" smtClean="0"/>
              <a:t>Home </a:t>
            </a:r>
            <a:r>
              <a:rPr lang="en-GB" altLang="en-US" sz="2800" smtClean="0"/>
              <a:t>Learning </a:t>
            </a:r>
            <a:r>
              <a:rPr lang="en-GB" altLang="en-US" sz="2800" smtClean="0"/>
              <a:t>Letter, </a:t>
            </a:r>
            <a:r>
              <a:rPr lang="en-GB" altLang="en-US" sz="2800" dirty="0" smtClean="0"/>
              <a:t>Knowledge organiser.</a:t>
            </a:r>
          </a:p>
          <a:p>
            <a:pPr marL="0" indent="0">
              <a:buNone/>
            </a:pPr>
            <a:r>
              <a:rPr lang="en-GB" altLang="en-US" sz="2800" dirty="0" smtClean="0"/>
              <a:t>Early Literacy Skills booklet, letter formation sheet, tricky word sheet, phonics games</a:t>
            </a:r>
          </a:p>
          <a:p>
            <a:pPr marL="0" indent="0">
              <a:buNone/>
            </a:pPr>
            <a:r>
              <a:rPr lang="en-GB" altLang="en-US" sz="2800" dirty="0" err="1" smtClean="0"/>
              <a:t>Numberline</a:t>
            </a:r>
            <a:r>
              <a:rPr lang="en-GB" altLang="en-US" sz="2800" dirty="0" smtClean="0"/>
              <a:t>, Hundred square, target book</a:t>
            </a:r>
          </a:p>
        </p:txBody>
      </p:sp>
    </p:spTree>
    <p:extLst>
      <p:ext uri="{BB962C8B-B14F-4D97-AF65-F5344CB8AC3E}">
        <p14:creationId xmlns:p14="http://schemas.microsoft.com/office/powerpoint/2010/main" val="3404865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06090"/>
          </a:xfrm>
        </p:spPr>
        <p:txBody>
          <a:bodyPr/>
          <a:lstStyle/>
          <a:p>
            <a:pPr eaLnBrk="1" hangingPunct="1"/>
            <a:r>
              <a:rPr lang="en-GB" altLang="en-US" dirty="0" smtClean="0">
                <a:latin typeface="Comic Sans MS" pitchFamily="66" charset="0"/>
              </a:rPr>
              <a:t>Classroom Routines</a:t>
            </a:r>
          </a:p>
        </p:txBody>
      </p:sp>
      <p:sp>
        <p:nvSpPr>
          <p:cNvPr id="4099" name="Rectangle 3"/>
          <p:cNvSpPr>
            <a:spLocks noGrp="1" noChangeArrowheads="1"/>
          </p:cNvSpPr>
          <p:nvPr>
            <p:ph type="body" idx="1"/>
          </p:nvPr>
        </p:nvSpPr>
        <p:spPr>
          <a:xfrm>
            <a:off x="539552" y="1707044"/>
            <a:ext cx="8229600" cy="4026212"/>
          </a:xfrm>
        </p:spPr>
        <p:txBody>
          <a:bodyPr/>
          <a:lstStyle/>
          <a:p>
            <a:pPr eaLnBrk="1" hangingPunct="1">
              <a:lnSpc>
                <a:spcPct val="80000"/>
              </a:lnSpc>
            </a:pPr>
            <a:r>
              <a:rPr lang="en-GB" altLang="en-US" sz="1800" dirty="0" smtClean="0">
                <a:latin typeface="Comic Sans MS" pitchFamily="66" charset="0"/>
              </a:rPr>
              <a:t>Door open at 8:50am and are locked at 9.00am. Registration starts at 9.00am.</a:t>
            </a:r>
          </a:p>
          <a:p>
            <a:pPr eaLnBrk="1" hangingPunct="1">
              <a:lnSpc>
                <a:spcPct val="80000"/>
              </a:lnSpc>
            </a:pPr>
            <a:endParaRPr lang="en-GB" altLang="en-US" sz="1800" dirty="0" smtClean="0">
              <a:latin typeface="Comic Sans MS" pitchFamily="66" charset="0"/>
            </a:endParaRPr>
          </a:p>
          <a:p>
            <a:pPr eaLnBrk="1" hangingPunct="1">
              <a:lnSpc>
                <a:spcPct val="80000"/>
              </a:lnSpc>
            </a:pPr>
            <a:r>
              <a:rPr lang="en-GB" altLang="en-US" sz="1800" b="1" dirty="0" smtClean="0">
                <a:latin typeface="Comic Sans MS" pitchFamily="66" charset="0"/>
              </a:rPr>
              <a:t>After this time you must go to the main entrance. Please do not open the door for parents after 9.00 am.</a:t>
            </a:r>
          </a:p>
          <a:p>
            <a:pPr eaLnBrk="1" hangingPunct="1">
              <a:lnSpc>
                <a:spcPct val="80000"/>
              </a:lnSpc>
            </a:pPr>
            <a:endParaRPr lang="en-GB" altLang="en-US" sz="1800" b="1" dirty="0" smtClean="0">
              <a:latin typeface="Comic Sans MS" pitchFamily="66" charset="0"/>
            </a:endParaRPr>
          </a:p>
          <a:p>
            <a:pPr eaLnBrk="1" hangingPunct="1">
              <a:lnSpc>
                <a:spcPct val="80000"/>
              </a:lnSpc>
            </a:pPr>
            <a:r>
              <a:rPr lang="en-GB" altLang="en-US" sz="1800" dirty="0" smtClean="0">
                <a:latin typeface="Comic Sans MS" pitchFamily="66" charset="0"/>
              </a:rPr>
              <a:t>Children say goodbye to their parents outside the classroom and then come into school and hang up their coats by themselves.</a:t>
            </a:r>
          </a:p>
          <a:p>
            <a:pPr eaLnBrk="1" hangingPunct="1">
              <a:lnSpc>
                <a:spcPct val="80000"/>
              </a:lnSpc>
            </a:pPr>
            <a:endParaRPr lang="en-GB" altLang="en-US" sz="1800" dirty="0" smtClean="0">
              <a:latin typeface="Comic Sans MS" pitchFamily="66" charset="0"/>
            </a:endParaRPr>
          </a:p>
          <a:p>
            <a:pPr marL="0" indent="0" eaLnBrk="1" hangingPunct="1">
              <a:lnSpc>
                <a:spcPct val="80000"/>
              </a:lnSpc>
              <a:buNone/>
            </a:pPr>
            <a:r>
              <a:rPr lang="en-GB" altLang="en-US" sz="1800" dirty="0" smtClean="0">
                <a:latin typeface="Comic Sans MS" pitchFamily="66" charset="0"/>
              </a:rPr>
              <a:t>They then:</a:t>
            </a:r>
          </a:p>
          <a:p>
            <a:pPr eaLnBrk="1" hangingPunct="1">
              <a:lnSpc>
                <a:spcPct val="80000"/>
              </a:lnSpc>
            </a:pPr>
            <a:r>
              <a:rPr lang="en-GB" altLang="en-US" sz="1800" dirty="0" smtClean="0">
                <a:latin typeface="Comic Sans MS" pitchFamily="66" charset="0"/>
              </a:rPr>
              <a:t>Put water bottle on the table in classroom.</a:t>
            </a:r>
          </a:p>
          <a:p>
            <a:pPr eaLnBrk="1" hangingPunct="1">
              <a:lnSpc>
                <a:spcPct val="80000"/>
              </a:lnSpc>
            </a:pPr>
            <a:r>
              <a:rPr lang="en-GB" altLang="en-US" sz="1800" dirty="0" smtClean="0">
                <a:latin typeface="Comic Sans MS" pitchFamily="66" charset="0"/>
              </a:rPr>
              <a:t>Sit on the carpet quietly with a book  or look at the pictures on the active board screen.</a:t>
            </a:r>
          </a:p>
          <a:p>
            <a:pPr eaLnBrk="1" hangingPunct="1">
              <a:lnSpc>
                <a:spcPct val="80000"/>
              </a:lnSpc>
            </a:pPr>
            <a:r>
              <a:rPr lang="en-GB" altLang="en-US" sz="1800" dirty="0" smtClean="0">
                <a:latin typeface="Comic Sans MS" pitchFamily="66" charset="0"/>
              </a:rPr>
              <a:t>We then get ready to take our register.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smtClean="0">
                <a:latin typeface="Comic Sans MS" pitchFamily="66" charset="0"/>
              </a:rPr>
              <a:t>Planning and Preparation Time</a:t>
            </a:r>
          </a:p>
        </p:txBody>
      </p:sp>
      <p:sp>
        <p:nvSpPr>
          <p:cNvPr id="5123" name="Content Placeholder 2"/>
          <p:cNvSpPr>
            <a:spLocks noGrp="1"/>
          </p:cNvSpPr>
          <p:nvPr>
            <p:ph idx="1"/>
          </p:nvPr>
        </p:nvSpPr>
        <p:spPr>
          <a:xfrm>
            <a:off x="518864" y="1380579"/>
            <a:ext cx="8229600" cy="4784725"/>
          </a:xfrm>
        </p:spPr>
        <p:txBody>
          <a:bodyPr/>
          <a:lstStyle/>
          <a:p>
            <a:pPr eaLnBrk="1" hangingPunct="1">
              <a:defRPr/>
            </a:pPr>
            <a:r>
              <a:rPr lang="en-GB" altLang="en-US" dirty="0" smtClean="0">
                <a:latin typeface="Comic Sans MS" pitchFamily="66" charset="0"/>
              </a:rPr>
              <a:t>On a Wednesday morning the teachers have planning and preparation time (PPA) so you may see another teacher at this time.</a:t>
            </a:r>
          </a:p>
          <a:p>
            <a:pPr eaLnBrk="1" hangingPunct="1">
              <a:defRPr/>
            </a:pPr>
            <a:r>
              <a:rPr lang="en-GB" altLang="en-US" dirty="0">
                <a:latin typeface="Comic Sans MS" pitchFamily="66" charset="0"/>
              </a:rPr>
              <a:t> </a:t>
            </a:r>
            <a:r>
              <a:rPr lang="en-GB" altLang="en-US" dirty="0" smtClean="0">
                <a:latin typeface="Comic Sans MS" pitchFamily="66" charset="0"/>
              </a:rPr>
              <a:t>PE  takes place on a Wednesday morning each week. Please make sure the children have a names PE kit in school.</a:t>
            </a:r>
          </a:p>
          <a:p>
            <a:pPr eaLnBrk="1" hangingPunct="1">
              <a:defRPr/>
            </a:pPr>
            <a:r>
              <a:rPr lang="en-GB" altLang="en-US" dirty="0" smtClean="0">
                <a:latin typeface="Comic Sans MS" pitchFamily="66" charset="0"/>
              </a:rPr>
              <a:t>Soccer </a:t>
            </a:r>
            <a:r>
              <a:rPr lang="en-GB" altLang="en-US" dirty="0" err="1" smtClean="0">
                <a:latin typeface="Comic Sans MS" pitchFamily="66" charset="0"/>
              </a:rPr>
              <a:t>Eds</a:t>
            </a:r>
            <a:r>
              <a:rPr lang="en-GB" altLang="en-US" dirty="0">
                <a:latin typeface="Comic Sans MS" pitchFamily="66" charset="0"/>
              </a:rPr>
              <a:t> </a:t>
            </a:r>
            <a:r>
              <a:rPr lang="en-GB" altLang="en-US" dirty="0" smtClean="0">
                <a:latin typeface="Comic Sans MS" pitchFamily="66" charset="0"/>
              </a:rPr>
              <a:t>– Thursday.</a:t>
            </a:r>
          </a:p>
          <a:p>
            <a:pPr marL="0" indent="0" algn="ctr" eaLnBrk="1" hangingPunct="1">
              <a:buFontTx/>
              <a:buNone/>
              <a:defRPr/>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32048" y="107760"/>
            <a:ext cx="8229600" cy="652934"/>
          </a:xfrm>
        </p:spPr>
        <p:txBody>
          <a:bodyPr/>
          <a:lstStyle/>
          <a:p>
            <a:pPr eaLnBrk="1" hangingPunct="1"/>
            <a:r>
              <a:rPr lang="en-GB" altLang="en-US" sz="3200" dirty="0" smtClean="0">
                <a:latin typeface="Comic Sans MS" pitchFamily="66" charset="0"/>
              </a:rPr>
              <a:t>General Issues</a:t>
            </a:r>
          </a:p>
        </p:txBody>
      </p:sp>
      <p:sp>
        <p:nvSpPr>
          <p:cNvPr id="8195" name="Rectangle 3"/>
          <p:cNvSpPr>
            <a:spLocks noGrp="1" noChangeArrowheads="1"/>
          </p:cNvSpPr>
          <p:nvPr>
            <p:ph type="body" idx="1"/>
          </p:nvPr>
        </p:nvSpPr>
        <p:spPr>
          <a:xfrm>
            <a:off x="457200" y="760694"/>
            <a:ext cx="8229600" cy="5908666"/>
          </a:xfrm>
        </p:spPr>
        <p:txBody>
          <a:bodyPr/>
          <a:lstStyle/>
          <a:p>
            <a:pPr eaLnBrk="1" hangingPunct="1">
              <a:lnSpc>
                <a:spcPct val="80000"/>
              </a:lnSpc>
            </a:pPr>
            <a:r>
              <a:rPr lang="en-GB" altLang="en-US" sz="1800" dirty="0" smtClean="0">
                <a:latin typeface="Comic Sans MS" pitchFamily="66" charset="0"/>
              </a:rPr>
              <a:t>If your child is absent from school please telephone the school office and explain why.</a:t>
            </a:r>
          </a:p>
          <a:p>
            <a:pPr eaLnBrk="1" hangingPunct="1">
              <a:lnSpc>
                <a:spcPct val="80000"/>
              </a:lnSpc>
            </a:pPr>
            <a:r>
              <a:rPr lang="en-GB" altLang="en-US" sz="1800" dirty="0" smtClean="0">
                <a:latin typeface="Comic Sans MS" pitchFamily="66" charset="0"/>
              </a:rPr>
              <a:t>If your child arrives at school after 9.00am they will be marked as late and you will need to go to the school office.</a:t>
            </a:r>
          </a:p>
          <a:p>
            <a:pPr eaLnBrk="1" hangingPunct="1">
              <a:lnSpc>
                <a:spcPct val="80000"/>
              </a:lnSpc>
            </a:pPr>
            <a:r>
              <a:rPr lang="en-GB" altLang="en-US" sz="1800" dirty="0" smtClean="0">
                <a:latin typeface="Comic Sans MS" pitchFamily="66" charset="0"/>
              </a:rPr>
              <a:t>School finishes at 3.25pm please can you be on time to collect your child. Children not collected will wait by Mrs Rowland’s office.</a:t>
            </a:r>
            <a:r>
              <a:rPr lang="en-GB" sz="1800" b="1" dirty="0">
                <a:solidFill>
                  <a:srgbClr val="FF0000"/>
                </a:solidFill>
                <a:latin typeface="BlackCat Primary" pitchFamily="2" charset="0"/>
              </a:rPr>
              <a:t> Sheffield Council Policy: child uncollected after 3:40pm will be taken to a safe waiting place outside the office</a:t>
            </a:r>
            <a:endParaRPr lang="en-GB" altLang="en-US" sz="1800" dirty="0" smtClean="0">
              <a:latin typeface="Comic Sans MS" pitchFamily="66" charset="0"/>
            </a:endParaRPr>
          </a:p>
          <a:p>
            <a:pPr eaLnBrk="1" hangingPunct="1">
              <a:lnSpc>
                <a:spcPct val="80000"/>
              </a:lnSpc>
            </a:pPr>
            <a:r>
              <a:rPr lang="en-GB" altLang="en-US" sz="1800" dirty="0" smtClean="0">
                <a:latin typeface="Comic Sans MS" pitchFamily="66" charset="0"/>
              </a:rPr>
              <a:t>Children who have been sick need to stay away from school for 24 hours after the last bout of sickness.</a:t>
            </a:r>
            <a:r>
              <a:rPr lang="en-GB" altLang="en-US" sz="1800" dirty="0" smtClean="0">
                <a:solidFill>
                  <a:srgbClr val="FF0000"/>
                </a:solidFill>
                <a:latin typeface="Comic Sans MS" pitchFamily="66" charset="0"/>
              </a:rPr>
              <a:t> </a:t>
            </a:r>
            <a:r>
              <a:rPr lang="en-GB" altLang="en-US" sz="1800" dirty="0" smtClean="0">
                <a:latin typeface="Comic Sans MS" pitchFamily="66" charset="0"/>
              </a:rPr>
              <a:t>For diarrhoea it is 48 hours after the last episode.</a:t>
            </a:r>
            <a:endParaRPr lang="en-GB" altLang="en-US" sz="1800" dirty="0" smtClean="0">
              <a:solidFill>
                <a:srgbClr val="FF0000"/>
              </a:solidFill>
              <a:latin typeface="Comic Sans MS" pitchFamily="66" charset="0"/>
            </a:endParaRPr>
          </a:p>
          <a:p>
            <a:pPr eaLnBrk="1" hangingPunct="1">
              <a:lnSpc>
                <a:spcPct val="80000"/>
              </a:lnSpc>
            </a:pPr>
            <a:r>
              <a:rPr lang="en-GB" altLang="en-US" sz="1800" dirty="0" smtClean="0">
                <a:solidFill>
                  <a:srgbClr val="FF0000"/>
                </a:solidFill>
                <a:latin typeface="Comic Sans MS" pitchFamily="66" charset="0"/>
              </a:rPr>
              <a:t>For </a:t>
            </a:r>
            <a:r>
              <a:rPr lang="en-GB" altLang="en-US" sz="1800" dirty="0" err="1" smtClean="0">
                <a:solidFill>
                  <a:srgbClr val="FF0000"/>
                </a:solidFill>
                <a:latin typeface="Comic Sans MS" pitchFamily="66" charset="0"/>
              </a:rPr>
              <a:t>Covid</a:t>
            </a:r>
            <a:r>
              <a:rPr lang="en-GB" altLang="en-US" sz="1800" dirty="0" smtClean="0">
                <a:solidFill>
                  <a:srgbClr val="FF0000"/>
                </a:solidFill>
                <a:latin typeface="Comic Sans MS" pitchFamily="66" charset="0"/>
              </a:rPr>
              <a:t> symptoms please follow the latest government guidance.</a:t>
            </a:r>
          </a:p>
          <a:p>
            <a:pPr eaLnBrk="1" hangingPunct="1">
              <a:lnSpc>
                <a:spcPct val="80000"/>
              </a:lnSpc>
            </a:pPr>
            <a:r>
              <a:rPr lang="en-GB" altLang="en-US" sz="1800" dirty="0" smtClean="0">
                <a:latin typeface="Comic Sans MS" pitchFamily="66" charset="0"/>
              </a:rPr>
              <a:t>Please remember to “take a peek once a week” and check for worms and nits.</a:t>
            </a:r>
          </a:p>
          <a:p>
            <a:pPr eaLnBrk="1" hangingPunct="1">
              <a:lnSpc>
                <a:spcPct val="80000"/>
              </a:lnSpc>
            </a:pPr>
            <a:r>
              <a:rPr lang="en-GB" altLang="en-US" sz="1800" dirty="0" smtClean="0">
                <a:latin typeface="Comic Sans MS" pitchFamily="66" charset="0"/>
              </a:rPr>
              <a:t>We encourage children to be independent . Please encourage your child to tell a member of staff if they have wet or soiled or hurt themselves.</a:t>
            </a:r>
          </a:p>
          <a:p>
            <a:pPr eaLnBrk="1" hangingPunct="1">
              <a:lnSpc>
                <a:spcPct val="80000"/>
              </a:lnSpc>
            </a:pPr>
            <a:r>
              <a:rPr lang="en-GB" altLang="en-US" sz="1800" dirty="0" smtClean="0">
                <a:latin typeface="Comic Sans MS" pitchFamily="66" charset="0"/>
              </a:rPr>
              <a:t>Please make sure your child has their blue book bag in school every day. Letters from school will  generally go out via e-mail on a Friday.</a:t>
            </a:r>
          </a:p>
          <a:p>
            <a:pPr eaLnBrk="1" hangingPunct="1">
              <a:lnSpc>
                <a:spcPct val="80000"/>
              </a:lnSpc>
            </a:pPr>
            <a:r>
              <a:rPr lang="en-GB" altLang="en-US" sz="1800" dirty="0" smtClean="0">
                <a:latin typeface="Comic Sans MS" pitchFamily="66" charset="0"/>
              </a:rPr>
              <a:t>Please ensure all items of clothing are clearly labelled and your child knows where the label can be found.</a:t>
            </a:r>
          </a:p>
          <a:p>
            <a:pPr eaLnBrk="1" hangingPunct="1">
              <a:lnSpc>
                <a:spcPct val="80000"/>
              </a:lnSpc>
            </a:pPr>
            <a:r>
              <a:rPr lang="en-GB" altLang="en-US" sz="1800" dirty="0" smtClean="0">
                <a:latin typeface="Comic Sans MS" pitchFamily="66" charset="0"/>
              </a:rPr>
              <a:t>Please do not let your child play with the resources set out in our outside classroom areas (outside each classroom door).</a:t>
            </a:r>
          </a:p>
          <a:p>
            <a:pPr eaLnBrk="1" hangingPunct="1">
              <a:lnSpc>
                <a:spcPct val="80000"/>
              </a:lnSpc>
            </a:pPr>
            <a:endParaRPr lang="en-GB" altLang="en-US" sz="2000" dirty="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altLang="en-US" dirty="0" smtClean="0">
                <a:latin typeface="Comic Sans MS" pitchFamily="66" charset="0"/>
              </a:rPr>
              <a:t>Library </a:t>
            </a:r>
          </a:p>
        </p:txBody>
      </p:sp>
      <p:sp>
        <p:nvSpPr>
          <p:cNvPr id="9219" name="Rectangle 3"/>
          <p:cNvSpPr>
            <a:spLocks noGrp="1" noChangeArrowheads="1"/>
          </p:cNvSpPr>
          <p:nvPr>
            <p:ph type="body" idx="1"/>
          </p:nvPr>
        </p:nvSpPr>
        <p:spPr/>
        <p:txBody>
          <a:bodyPr/>
          <a:lstStyle/>
          <a:p>
            <a:pPr marL="0" indent="0" eaLnBrk="1" hangingPunct="1">
              <a:lnSpc>
                <a:spcPct val="80000"/>
              </a:lnSpc>
              <a:buNone/>
            </a:pPr>
            <a:endParaRPr lang="en-GB" altLang="en-US" sz="2800" dirty="0">
              <a:latin typeface="Comic Sans MS" pitchFamily="66" charset="0"/>
            </a:endParaRPr>
          </a:p>
          <a:p>
            <a:pPr marL="0" indent="0" eaLnBrk="1" hangingPunct="1">
              <a:lnSpc>
                <a:spcPct val="80000"/>
              </a:lnSpc>
              <a:buNone/>
            </a:pPr>
            <a:endParaRPr lang="en-GB" altLang="en-US" sz="2800" dirty="0" smtClean="0">
              <a:latin typeface="Comic Sans MS" pitchFamily="66" charset="0"/>
            </a:endParaRPr>
          </a:p>
          <a:p>
            <a:pPr eaLnBrk="1" hangingPunct="1">
              <a:lnSpc>
                <a:spcPct val="80000"/>
              </a:lnSpc>
            </a:pPr>
            <a:r>
              <a:rPr lang="en-GB" altLang="en-US" sz="2800" dirty="0" smtClean="0">
                <a:latin typeface="Comic Sans MS" pitchFamily="66" charset="0"/>
              </a:rPr>
              <a:t>School will provide a red library book bag. Please bring it to school on your child’s library day.</a:t>
            </a:r>
          </a:p>
          <a:p>
            <a:pPr eaLnBrk="1" hangingPunct="1">
              <a:lnSpc>
                <a:spcPct val="80000"/>
              </a:lnSpc>
            </a:pPr>
            <a:endParaRPr lang="en-GB" altLang="en-US" sz="2800" dirty="0">
              <a:latin typeface="Comic Sans MS" pitchFamily="66" charset="0"/>
            </a:endParaRPr>
          </a:p>
          <a:p>
            <a:pPr eaLnBrk="1" hangingPunct="1">
              <a:lnSpc>
                <a:spcPct val="80000"/>
              </a:lnSpc>
            </a:pPr>
            <a:r>
              <a:rPr lang="en-GB" altLang="en-US" sz="2800" dirty="0" smtClean="0">
                <a:latin typeface="Comic Sans MS" pitchFamily="66" charset="0"/>
              </a:rPr>
              <a:t>Library sessions will start after half term.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dirty="0" smtClean="0">
                <a:latin typeface="Comic Sans MS" pitchFamily="66" charset="0"/>
              </a:rPr>
              <a:t>Talking to your child’s teacher</a:t>
            </a:r>
          </a:p>
        </p:txBody>
      </p:sp>
      <p:sp>
        <p:nvSpPr>
          <p:cNvPr id="10243" name="Rectangle 3"/>
          <p:cNvSpPr>
            <a:spLocks noGrp="1" noChangeArrowheads="1"/>
          </p:cNvSpPr>
          <p:nvPr>
            <p:ph type="body" idx="1"/>
          </p:nvPr>
        </p:nvSpPr>
        <p:spPr>
          <a:xfrm>
            <a:off x="457200" y="1600200"/>
            <a:ext cx="8229600" cy="4853136"/>
          </a:xfrm>
        </p:spPr>
        <p:txBody>
          <a:bodyPr/>
          <a:lstStyle/>
          <a:p>
            <a:pPr eaLnBrk="1" hangingPunct="1">
              <a:lnSpc>
                <a:spcPct val="90000"/>
              </a:lnSpc>
            </a:pPr>
            <a:r>
              <a:rPr lang="en-GB" altLang="en-US" sz="2800" dirty="0" smtClean="0">
                <a:latin typeface="Comic Sans MS" pitchFamily="66" charset="0"/>
              </a:rPr>
              <a:t>Any worries or issues please do not hesitate to speak to a member of staff. Mornings are often very busy, so please either wait until the end of the day, send your class teacher an email, or pop to the office to arrange a convenient time to meet with the teacher.</a:t>
            </a:r>
          </a:p>
          <a:p>
            <a:pPr eaLnBrk="1" hangingPunct="1">
              <a:lnSpc>
                <a:spcPct val="90000"/>
              </a:lnSpc>
            </a:pPr>
            <a:endParaRPr lang="en-GB" altLang="en-US" sz="2800" dirty="0" smtClean="0">
              <a:latin typeface="Comic Sans MS" pitchFamily="66" charset="0"/>
            </a:endParaRPr>
          </a:p>
          <a:p>
            <a:pPr eaLnBrk="1" hangingPunct="1">
              <a:lnSpc>
                <a:spcPct val="90000"/>
              </a:lnSpc>
            </a:pPr>
            <a:r>
              <a:rPr lang="en-GB" altLang="en-US" sz="2800" dirty="0" smtClean="0">
                <a:latin typeface="Comic Sans MS" pitchFamily="66" charset="0"/>
              </a:rPr>
              <a:t>School protocol is that, where possible, teachers will respond by return or email, but please allow up to a week for a response. </a:t>
            </a:r>
          </a:p>
          <a:p>
            <a:pPr eaLnBrk="1" hangingPunct="1">
              <a:lnSpc>
                <a:spcPct val="90000"/>
              </a:lnSpc>
              <a:buFontTx/>
              <a:buNone/>
            </a:pPr>
            <a:endParaRPr lang="en-GB" altLang="en-US" sz="2800" dirty="0" smtClean="0">
              <a:latin typeface="Comic Sans MS" pitchFamily="66" charset="0"/>
            </a:endParaRPr>
          </a:p>
          <a:p>
            <a:pPr eaLnBrk="1" hangingPunct="1">
              <a:lnSpc>
                <a:spcPct val="9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1561</TotalTime>
  <Words>965</Words>
  <Application>Microsoft Office PowerPoint</Application>
  <PresentationFormat>On-screen Show (4:3)</PresentationFormat>
  <Paragraphs>92</Paragraphs>
  <Slides>13</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PMingLiU</vt:lpstr>
      <vt:lpstr>Arial</vt:lpstr>
      <vt:lpstr>BlackCat Primary</vt:lpstr>
      <vt:lpstr>Calibri</vt:lpstr>
      <vt:lpstr>Comic Sans MS</vt:lpstr>
      <vt:lpstr>Times New Roman</vt:lpstr>
      <vt:lpstr>Wingdings</vt:lpstr>
      <vt:lpstr>Default Design</vt:lpstr>
      <vt:lpstr>Dobcroft Infant School Foundation Stage (FS2)</vt:lpstr>
      <vt:lpstr>Welcome to Dobcroft Infant School.</vt:lpstr>
      <vt:lpstr>Our school Vision</vt:lpstr>
      <vt:lpstr>                                         Purpose </vt:lpstr>
      <vt:lpstr>Classroom Routines</vt:lpstr>
      <vt:lpstr>Planning and Preparation Time</vt:lpstr>
      <vt:lpstr>General Issues</vt:lpstr>
      <vt:lpstr>Library </vt:lpstr>
      <vt:lpstr>Talking to your child’s teacher</vt:lpstr>
      <vt:lpstr>The Early Learning Goals.</vt:lpstr>
      <vt:lpstr>How do the Children Learn? </vt:lpstr>
      <vt:lpstr>Early Days in School</vt:lpstr>
      <vt:lpstr>Parent Information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Dobcroft Infant School Foundation Stage.</dc:title>
  <dc:creator>Sheffield Schools</dc:creator>
  <cp:lastModifiedBy>Windows User</cp:lastModifiedBy>
  <cp:revision>134</cp:revision>
  <cp:lastPrinted>2017-09-15T14:07:46Z</cp:lastPrinted>
  <dcterms:created xsi:type="dcterms:W3CDTF">2006-09-14T08:26:06Z</dcterms:created>
  <dcterms:modified xsi:type="dcterms:W3CDTF">2022-09-26T07:42:15Z</dcterms:modified>
</cp:coreProperties>
</file>