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2" r:id="rId2"/>
    <p:sldId id="267" r:id="rId3"/>
    <p:sldId id="268" r:id="rId4"/>
    <p:sldId id="269" r:id="rId5"/>
    <p:sldId id="292" r:id="rId6"/>
    <p:sldId id="271" r:id="rId7"/>
    <p:sldId id="277" r:id="rId8"/>
    <p:sldId id="295" r:id="rId9"/>
    <p:sldId id="294" r:id="rId10"/>
    <p:sldId id="279" r:id="rId11"/>
    <p:sldId id="280" r:id="rId12"/>
    <p:sldId id="281" r:id="rId13"/>
    <p:sldId id="283" r:id="rId14"/>
    <p:sldId id="296" r:id="rId15"/>
    <p:sldId id="289" r:id="rId16"/>
    <p:sldId id="263" r:id="rId17"/>
    <p:sldId id="261" r:id="rId18"/>
    <p:sldId id="26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9ADAEF-1C9E-440D-A5EB-C68ABEC0657C}" type="datetimeFigureOut">
              <a:rPr lang="en-GB" smtClean="0"/>
              <a:t>16/09/2020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147E6C-7D43-4B62-A93A-2D34ADBF5AAF}" type="slidenum">
              <a:rPr lang="en-GB" smtClean="0"/>
              <a:t>‹#›</a:t>
            </a:fld>
            <a:endParaRPr lang="en-GB"/>
          </a:p>
        </p:txBody>
      </p:sp>
    </p:spTree>
    <p:extLst>
      <p:ext uri="{BB962C8B-B14F-4D97-AF65-F5344CB8AC3E}">
        <p14:creationId xmlns:p14="http://schemas.microsoft.com/office/powerpoint/2010/main" val="3212010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8F24FA5-2159-4E22-A954-4B63F622B3F0}" type="slidenum">
              <a:rPr lang="en-GB" altLang="en-US" smtClean="0"/>
              <a:pPr eaLnBrk="1" hangingPunct="1">
                <a:spcBef>
                  <a:spcPct val="0"/>
                </a:spcBef>
              </a:pPr>
              <a:t>12</a:t>
            </a:fld>
            <a:endParaRPr lang="en-GB" alt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GB" altLang="en-US" smtClean="0"/>
              <a:t>Lindy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235207-1EBD-4D79-AAD9-C311A4FEA576}" type="datetimeFigureOut">
              <a:rPr lang="en-GB" smtClean="0"/>
              <a:t>16/09/2020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467997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235207-1EBD-4D79-AAD9-C311A4FEA576}" type="datetimeFigureOut">
              <a:rPr lang="en-GB" smtClean="0"/>
              <a:t>16/09/2020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2177324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235207-1EBD-4D79-AAD9-C311A4FEA576}" type="datetimeFigureOut">
              <a:rPr lang="en-GB" smtClean="0"/>
              <a:t>16/09/2020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10136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235207-1EBD-4D79-AAD9-C311A4FEA576}" type="datetimeFigureOut">
              <a:rPr lang="en-GB" smtClean="0"/>
              <a:t>16/09/2020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563739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235207-1EBD-4D79-AAD9-C311A4FEA576}" type="datetimeFigureOut">
              <a:rPr lang="en-GB" smtClean="0"/>
              <a:t>16/09/2020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40866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5235207-1EBD-4D79-AAD9-C311A4FEA576}" type="datetimeFigureOut">
              <a:rPr lang="en-GB" smtClean="0"/>
              <a:t>16/09/2020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665769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5235207-1EBD-4D79-AAD9-C311A4FEA576}" type="datetimeFigureOut">
              <a:rPr lang="en-GB" smtClean="0"/>
              <a:t>16/09/2020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1593493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5235207-1EBD-4D79-AAD9-C311A4FEA576}" type="datetimeFigureOut">
              <a:rPr lang="en-GB" smtClean="0"/>
              <a:t>16/09/2020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2356541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235207-1EBD-4D79-AAD9-C311A4FEA576}" type="datetimeFigureOut">
              <a:rPr lang="en-GB" smtClean="0"/>
              <a:t>16/09/2020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30993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235207-1EBD-4D79-AAD9-C311A4FEA576}" type="datetimeFigureOut">
              <a:rPr lang="en-GB" smtClean="0"/>
              <a:t>16/09/2020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329308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235207-1EBD-4D79-AAD9-C311A4FEA576}" type="datetimeFigureOut">
              <a:rPr lang="en-GB" smtClean="0"/>
              <a:t>16/09/2020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73EC87-4946-4BC2-8386-8155490C8DE7}" type="slidenum">
              <a:rPr lang="en-GB" smtClean="0"/>
              <a:t>‹#›</a:t>
            </a:fld>
            <a:endParaRPr lang="en-GB"/>
          </a:p>
        </p:txBody>
      </p:sp>
    </p:spTree>
    <p:extLst>
      <p:ext uri="{BB962C8B-B14F-4D97-AF65-F5344CB8AC3E}">
        <p14:creationId xmlns:p14="http://schemas.microsoft.com/office/powerpoint/2010/main" val="2214481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235207-1EBD-4D79-AAD9-C311A4FEA576}" type="datetimeFigureOut">
              <a:rPr lang="en-GB" smtClean="0"/>
              <a:t>16/09/2020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3EC87-4946-4BC2-8386-8155490C8DE7}" type="slidenum">
              <a:rPr lang="en-GB" smtClean="0"/>
              <a:t>‹#›</a:t>
            </a:fld>
            <a:endParaRPr lang="en-GB"/>
          </a:p>
        </p:txBody>
      </p:sp>
    </p:spTree>
    <p:extLst>
      <p:ext uri="{BB962C8B-B14F-4D97-AF65-F5344CB8AC3E}">
        <p14:creationId xmlns:p14="http://schemas.microsoft.com/office/powerpoint/2010/main" val="3331073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12"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hyperlink" Target="mailto:shawg@dobcroft-inf.sheffield.sch.uk-" TargetMode="External"/><Relationship Id="rId3" Type="http://schemas.openxmlformats.org/officeDocument/2006/relationships/slideLayout" Target="../slideLayouts/slideLayout1.xml"/><Relationship Id="rId7" Type="http://schemas.openxmlformats.org/officeDocument/2006/relationships/hyperlink" Target="mailto:watersc@dobcroft-inf.sheffield.sch.uk"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holmesk@dobcroft-inf.sheffield.sch.uk" TargetMode="External"/><Relationship Id="rId5" Type="http://schemas.openxmlformats.org/officeDocument/2006/relationships/hyperlink" Target="mailto:sutherlande@dobcroft-inf.sheffield.sch.uk" TargetMode="External"/><Relationship Id="rId4" Type="http://schemas.openxmlformats.org/officeDocument/2006/relationships/image" Target="../media/image34.pn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slideLayout" Target="../slideLayouts/slideLayout1.xml"/><Relationship Id="rId7" Type="http://schemas.openxmlformats.org/officeDocument/2006/relationships/image" Target="../media/image15.wm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gif"/><Relationship Id="rId11" Type="http://schemas.openxmlformats.org/officeDocument/2006/relationships/image" Target="../media/image4.png"/><Relationship Id="rId5" Type="http://schemas.openxmlformats.org/officeDocument/2006/relationships/image" Target="../media/image13.wmf"/><Relationship Id="rId10" Type="http://schemas.openxmlformats.org/officeDocument/2006/relationships/image" Target="../media/image18.jpeg"/><Relationship Id="rId4" Type="http://schemas.openxmlformats.org/officeDocument/2006/relationships/image" Target="../media/image12.wmf"/><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9929" y="119593"/>
            <a:ext cx="7772400" cy="1470025"/>
          </a:xfrm>
        </p:spPr>
        <p:txBody>
          <a:bodyPr>
            <a:normAutofit/>
          </a:bodyPr>
          <a:lstStyle/>
          <a:p>
            <a:r>
              <a:rPr lang="en-GB" sz="5400" dirty="0" smtClean="0">
                <a:latin typeface="SassoonPrimaryInfant" panose="00000400000000000000" pitchFamily="2" charset="0"/>
              </a:rPr>
              <a:t>Year 1 Curriculum Meeting</a:t>
            </a:r>
            <a:endParaRPr lang="en-GB" sz="5400" dirty="0">
              <a:latin typeface="SassoonPrimaryInfant" panose="00000400000000000000" pitchFamily="2" charset="0"/>
            </a:endParaRPr>
          </a:p>
        </p:txBody>
      </p:sp>
      <p:sp>
        <p:nvSpPr>
          <p:cNvPr id="10" name="TextBox 9"/>
          <p:cNvSpPr txBox="1"/>
          <p:nvPr/>
        </p:nvSpPr>
        <p:spPr>
          <a:xfrm>
            <a:off x="2557673" y="3426136"/>
            <a:ext cx="5904656" cy="1200329"/>
          </a:xfrm>
          <a:prstGeom prst="rect">
            <a:avLst/>
          </a:prstGeom>
          <a:noFill/>
        </p:spPr>
        <p:txBody>
          <a:bodyPr wrap="square" rtlCol="0">
            <a:spAutoFit/>
          </a:bodyPr>
          <a:lstStyle/>
          <a:p>
            <a:r>
              <a:rPr lang="en-GB" sz="3600" dirty="0" smtClean="0">
                <a:latin typeface="SassoonPrimaryInfant" panose="00000400000000000000" pitchFamily="2" charset="0"/>
              </a:rPr>
              <a:t>Squirrels – Mrs Waters and Mrs Holmes</a:t>
            </a:r>
            <a:endParaRPr lang="en-GB" sz="3600" dirty="0">
              <a:latin typeface="SassoonPrimaryInfant" panose="00000400000000000000" pitchFamily="2" charset="0"/>
            </a:endParaRPr>
          </a:p>
        </p:txBody>
      </p:sp>
      <p:sp>
        <p:nvSpPr>
          <p:cNvPr id="11" name="TextBox 10"/>
          <p:cNvSpPr txBox="1"/>
          <p:nvPr/>
        </p:nvSpPr>
        <p:spPr>
          <a:xfrm>
            <a:off x="2411760" y="1765895"/>
            <a:ext cx="5904656" cy="646331"/>
          </a:xfrm>
          <a:prstGeom prst="rect">
            <a:avLst/>
          </a:prstGeom>
          <a:noFill/>
        </p:spPr>
        <p:txBody>
          <a:bodyPr wrap="square" rtlCol="0">
            <a:spAutoFit/>
          </a:bodyPr>
          <a:lstStyle/>
          <a:p>
            <a:r>
              <a:rPr lang="en-GB" sz="3600" dirty="0" smtClean="0">
                <a:latin typeface="SassoonPrimaryInfant" panose="00000400000000000000" pitchFamily="2" charset="0"/>
              </a:rPr>
              <a:t>Hedgehogs – Miss Sutherland</a:t>
            </a:r>
            <a:endParaRPr lang="en-GB" sz="3600" dirty="0">
              <a:latin typeface="SassoonPrimaryInfant" panose="00000400000000000000" pitchFamily="2" charset="0"/>
            </a:endParaRPr>
          </a:p>
        </p:txBody>
      </p:sp>
      <p:sp>
        <p:nvSpPr>
          <p:cNvPr id="12" name="TextBox 11"/>
          <p:cNvSpPr txBox="1"/>
          <p:nvPr/>
        </p:nvSpPr>
        <p:spPr>
          <a:xfrm>
            <a:off x="2407243" y="5189430"/>
            <a:ext cx="5904656" cy="646331"/>
          </a:xfrm>
          <a:prstGeom prst="rect">
            <a:avLst/>
          </a:prstGeom>
          <a:noFill/>
        </p:spPr>
        <p:txBody>
          <a:bodyPr wrap="square" rtlCol="0">
            <a:spAutoFit/>
          </a:bodyPr>
          <a:lstStyle/>
          <a:p>
            <a:r>
              <a:rPr lang="en-GB" sz="3600" dirty="0" smtClean="0">
                <a:latin typeface="SassoonPrimaryInfant" panose="00000400000000000000" pitchFamily="2" charset="0"/>
              </a:rPr>
              <a:t>Foxes – Miss Shaw</a:t>
            </a:r>
          </a:p>
        </p:txBody>
      </p:sp>
      <p:pic>
        <p:nvPicPr>
          <p:cNvPr id="3" name="Picture 2"/>
          <p:cNvPicPr>
            <a:picLocks noChangeAspect="1"/>
          </p:cNvPicPr>
          <p:nvPr/>
        </p:nvPicPr>
        <p:blipFill>
          <a:blip r:embed="rId4"/>
          <a:stretch>
            <a:fillRect/>
          </a:stretch>
        </p:blipFill>
        <p:spPr>
          <a:xfrm>
            <a:off x="539552" y="1589618"/>
            <a:ext cx="1440160" cy="1153276"/>
          </a:xfrm>
          <a:prstGeom prst="rect">
            <a:avLst/>
          </a:prstGeom>
        </p:spPr>
      </p:pic>
      <p:pic>
        <p:nvPicPr>
          <p:cNvPr id="4" name="Picture 3"/>
          <p:cNvPicPr>
            <a:picLocks noChangeAspect="1"/>
          </p:cNvPicPr>
          <p:nvPr/>
        </p:nvPicPr>
        <p:blipFill>
          <a:blip r:embed="rId5"/>
          <a:stretch>
            <a:fillRect/>
          </a:stretch>
        </p:blipFill>
        <p:spPr>
          <a:xfrm>
            <a:off x="556320" y="3473919"/>
            <a:ext cx="1533333" cy="1104762"/>
          </a:xfrm>
          <a:prstGeom prst="rect">
            <a:avLst/>
          </a:prstGeom>
        </p:spPr>
      </p:pic>
      <p:pic>
        <p:nvPicPr>
          <p:cNvPr id="5" name="Picture 4"/>
          <p:cNvPicPr>
            <a:picLocks noChangeAspect="1"/>
          </p:cNvPicPr>
          <p:nvPr/>
        </p:nvPicPr>
        <p:blipFill>
          <a:blip r:embed="rId6"/>
          <a:stretch>
            <a:fillRect/>
          </a:stretch>
        </p:blipFill>
        <p:spPr>
          <a:xfrm>
            <a:off x="627748" y="4941168"/>
            <a:ext cx="1390476" cy="114285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27332525"/>
      </p:ext>
    </p:extLst>
  </p:cSld>
  <p:clrMapOvr>
    <a:masterClrMapping/>
  </p:clrMapOvr>
  <mc:AlternateContent xmlns:mc="http://schemas.openxmlformats.org/markup-compatibility/2006">
    <mc:Choice xmlns:p14="http://schemas.microsoft.com/office/powerpoint/2010/main" Requires="p14">
      <p:transition spd="slow" p14:dur="2000" advTm="12749"/>
    </mc:Choice>
    <mc:Fallback>
      <p:transition spd="slow" advTm="12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GB" altLang="en-US" smtClean="0">
                <a:latin typeface="SassoonCRInfant" panose="02010503020300020003" pitchFamily="2" charset="0"/>
              </a:rPr>
              <a:t>Spelling </a:t>
            </a:r>
          </a:p>
        </p:txBody>
      </p:sp>
      <p:sp>
        <p:nvSpPr>
          <p:cNvPr id="3" name="Content Placeholder 2"/>
          <p:cNvSpPr>
            <a:spLocks noGrp="1"/>
          </p:cNvSpPr>
          <p:nvPr>
            <p:ph idx="1"/>
          </p:nvPr>
        </p:nvSpPr>
        <p:spPr>
          <a:xfrm>
            <a:off x="179388" y="1600200"/>
            <a:ext cx="8856662" cy="5068888"/>
          </a:xfrm>
        </p:spPr>
        <p:txBody>
          <a:bodyPr/>
          <a:lstStyle/>
          <a:p>
            <a:pPr marL="0" indent="0">
              <a:buFontTx/>
              <a:buNone/>
              <a:defRPr/>
            </a:pPr>
            <a:r>
              <a:rPr lang="en-GB" dirty="0" smtClean="0">
                <a:latin typeface="SassoonCRInfant" panose="02010503020300020003" pitchFamily="2" charset="0"/>
              </a:rPr>
              <a:t>Welcome to the spelling zone </a:t>
            </a:r>
            <a:endParaRPr lang="en-GB" dirty="0">
              <a:latin typeface="SassoonCRInfant" panose="02010503020300020003" pitchFamily="2" charset="0"/>
            </a:endParaRPr>
          </a:p>
          <a:p>
            <a:pPr>
              <a:defRPr/>
            </a:pPr>
            <a:r>
              <a:rPr lang="en-GB" dirty="0" smtClean="0">
                <a:latin typeface="SassoonCRInfant" panose="02010503020300020003" pitchFamily="2" charset="0"/>
              </a:rPr>
              <a:t>We expect all children to be able to spell the year 1 common exception words and </a:t>
            </a:r>
            <a:r>
              <a:rPr lang="en-GB" dirty="0" smtClean="0">
                <a:latin typeface="SassoonCRInfant" panose="02010503020300020003" pitchFamily="2" charset="0"/>
              </a:rPr>
              <a:t>make phonetically plausible attempts at spelling words</a:t>
            </a:r>
            <a:r>
              <a:rPr lang="en-GB" dirty="0" smtClean="0">
                <a:latin typeface="SassoonCRInfant" panose="02010503020300020003" pitchFamily="2" charset="0"/>
              </a:rPr>
              <a:t>.</a:t>
            </a:r>
            <a:endParaRPr lang="en-GB" dirty="0" smtClean="0">
              <a:latin typeface="SassoonCRInfant" panose="02010503020300020003" pitchFamily="2" charset="0"/>
            </a:endParaRPr>
          </a:p>
          <a:p>
            <a:pPr marL="0" indent="0">
              <a:buFontTx/>
              <a:buNone/>
              <a:defRPr/>
            </a:pPr>
            <a:r>
              <a:rPr lang="en-GB" sz="1800" dirty="0" smtClean="0">
                <a:latin typeface="SassoonCRInfant" panose="02010503020300020003" pitchFamily="2" charset="0"/>
              </a:rPr>
              <a:t> </a:t>
            </a:r>
            <a:endParaRPr lang="en-GB" sz="1800" dirty="0" smtClean="0">
              <a:latin typeface="SassoonCRInfant" panose="02010503020300020003" pitchFamily="2" charset="0"/>
            </a:endParaRPr>
          </a:p>
          <a:p>
            <a:pPr marL="0" indent="0">
              <a:buFontTx/>
              <a:buNone/>
              <a:defRPr/>
            </a:pPr>
            <a:endParaRPr lang="en-GB" sz="1800" dirty="0" smtClean="0">
              <a:latin typeface="SassoonCRInfant" panose="02010503020300020003" pitchFamily="2" charset="0"/>
            </a:endParaRPr>
          </a:p>
          <a:p>
            <a:pPr>
              <a:defRPr/>
            </a:pPr>
            <a:r>
              <a:rPr lang="en-GB" dirty="0" smtClean="0">
                <a:latin typeface="SassoonCRInfant" panose="02010503020300020003" pitchFamily="2" charset="0"/>
              </a:rPr>
              <a:t>What this looks like in school?</a:t>
            </a:r>
          </a:p>
          <a:p>
            <a:pPr marL="0" indent="0">
              <a:buFontTx/>
              <a:buNone/>
              <a:defRPr/>
            </a:pPr>
            <a:r>
              <a:rPr lang="en-GB" sz="2000" dirty="0" smtClean="0">
                <a:latin typeface="SassoonCRInfant" panose="02010503020300020003" pitchFamily="2" charset="0"/>
              </a:rPr>
              <a:t>Morning Activities.  Application of spellings in writing.  Words mats to support spelling.  Homework to practise.  Develop knowledge of spelling strategies </a:t>
            </a:r>
            <a:endParaRPr lang="en-GB" sz="2000" dirty="0">
              <a:latin typeface="SassoonCRInfant" panose="02010503020300020003" pitchFamily="2" charset="0"/>
            </a:endParaRPr>
          </a:p>
        </p:txBody>
      </p:sp>
      <p:sp>
        <p:nvSpPr>
          <p:cNvPr id="4" name="Oval 3"/>
          <p:cNvSpPr/>
          <p:nvPr/>
        </p:nvSpPr>
        <p:spPr>
          <a:xfrm>
            <a:off x="755650" y="115888"/>
            <a:ext cx="1368425" cy="1309687"/>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SassoonCRInfant" panose="02010503020300020003" pitchFamily="2" charset="0"/>
            </a:endParaRPr>
          </a:p>
        </p:txBody>
      </p:sp>
      <p:pic>
        <p:nvPicPr>
          <p:cNvPr id="9221" name="Picture 4" descr="Image result for rwi spelling program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260350"/>
            <a:ext cx="20193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4847294"/>
      </p:ext>
    </p:extLst>
  </p:cSld>
  <p:clrMapOvr>
    <a:masterClrMapping/>
  </p:clrMapOvr>
  <mc:AlternateContent xmlns:mc="http://schemas.openxmlformats.org/markup-compatibility/2006">
    <mc:Choice xmlns:p14="http://schemas.microsoft.com/office/powerpoint/2010/main" Requires="p14">
      <p:transition spd="slow" p14:dur="2000" advTm="19190"/>
    </mc:Choice>
    <mc:Fallback>
      <p:transition spd="slow" advTm="1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915400"/>
            <a:ext cx="32194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144500"/>
            <a:ext cx="3028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373600"/>
            <a:ext cx="319087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583650"/>
            <a:ext cx="32385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5812750"/>
            <a:ext cx="321945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0022800"/>
            <a:ext cx="3028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GB" altLang="en-US" sz="1800"/>
          </a:p>
        </p:txBody>
      </p:sp>
      <p:pic>
        <p:nvPicPr>
          <p:cNvPr id="2" name="Picture 1"/>
          <p:cNvPicPr>
            <a:picLocks noChangeAspect="1"/>
          </p:cNvPicPr>
          <p:nvPr/>
        </p:nvPicPr>
        <p:blipFill>
          <a:blip r:embed="rId10"/>
          <a:stretch>
            <a:fillRect/>
          </a:stretch>
        </p:blipFill>
        <p:spPr>
          <a:xfrm>
            <a:off x="107504" y="917427"/>
            <a:ext cx="6336704" cy="3327696"/>
          </a:xfrm>
          <a:prstGeom prst="rect">
            <a:avLst/>
          </a:prstGeom>
        </p:spPr>
      </p:pic>
      <p:pic>
        <p:nvPicPr>
          <p:cNvPr id="3" name="Picture 2"/>
          <p:cNvPicPr>
            <a:picLocks noChangeAspect="1"/>
          </p:cNvPicPr>
          <p:nvPr/>
        </p:nvPicPr>
        <p:blipFill>
          <a:blip r:embed="rId11"/>
          <a:stretch>
            <a:fillRect/>
          </a:stretch>
        </p:blipFill>
        <p:spPr>
          <a:xfrm>
            <a:off x="6449744" y="3210062"/>
            <a:ext cx="2411760" cy="337019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58919054"/>
      </p:ext>
    </p:extLst>
  </p:cSld>
  <p:clrMapOvr>
    <a:masterClrMapping/>
  </p:clrMapOvr>
  <mc:AlternateContent xmlns:mc="http://schemas.openxmlformats.org/markup-compatibility/2006">
    <mc:Choice xmlns:p14="http://schemas.microsoft.com/office/powerpoint/2010/main" Requires="p14">
      <p:transition spd="slow" p14:dur="2000" advTm="20397"/>
    </mc:Choice>
    <mc:Fallback>
      <p:transition spd="slow" advTm="2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p:txBody>
          <a:bodyPr/>
          <a:lstStyle/>
          <a:p>
            <a:r>
              <a:rPr lang="en-GB" altLang="en-US" dirty="0" smtClean="0">
                <a:latin typeface="SassoonCRInfant" panose="02010503020300020003" pitchFamily="2" charset="0"/>
              </a:rPr>
              <a:t>Handwriting</a:t>
            </a:r>
          </a:p>
        </p:txBody>
      </p:sp>
      <p:sp>
        <p:nvSpPr>
          <p:cNvPr id="11267" name="Rectangle 3"/>
          <p:cNvSpPr>
            <a:spLocks noChangeArrowheads="1"/>
          </p:cNvSpPr>
          <p:nvPr/>
        </p:nvSpPr>
        <p:spPr bwMode="auto">
          <a:xfrm>
            <a:off x="381000" y="1196975"/>
            <a:ext cx="8569325"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000" dirty="0">
                <a:latin typeface="SassoonCRInfant" panose="02010503020300020003" pitchFamily="2" charset="0"/>
              </a:rPr>
              <a:t>What do we expect?</a:t>
            </a:r>
          </a:p>
          <a:p>
            <a:pPr eaLnBrk="1" hangingPunct="1">
              <a:spcBef>
                <a:spcPct val="0"/>
              </a:spcBef>
              <a:buFontTx/>
              <a:buNone/>
            </a:pPr>
            <a:endParaRPr lang="en-GB" altLang="en-US" sz="1600" dirty="0">
              <a:latin typeface="SassoonCRInfant" panose="02010503020300020003" pitchFamily="2" charset="0"/>
            </a:endParaRPr>
          </a:p>
          <a:p>
            <a:pPr eaLnBrk="1" hangingPunct="1">
              <a:spcBef>
                <a:spcPct val="0"/>
              </a:spcBef>
            </a:pPr>
            <a:r>
              <a:rPr lang="en-GB" altLang="en-US" sz="2000" dirty="0">
                <a:latin typeface="SassoonCRInfant" panose="02010503020300020003" pitchFamily="2" charset="0"/>
              </a:rPr>
              <a:t>All lower case letters formed correctly </a:t>
            </a:r>
          </a:p>
          <a:p>
            <a:pPr eaLnBrk="1" hangingPunct="1">
              <a:spcBef>
                <a:spcPct val="0"/>
              </a:spcBef>
              <a:buFontTx/>
              <a:buNone/>
            </a:pPr>
            <a:endParaRPr lang="en-GB" altLang="en-US" sz="2000" dirty="0">
              <a:latin typeface="SassoonCRInfant" panose="02010503020300020003" pitchFamily="2" charset="0"/>
            </a:endParaRPr>
          </a:p>
          <a:p>
            <a:pPr eaLnBrk="1" hangingPunct="1">
              <a:spcBef>
                <a:spcPct val="0"/>
              </a:spcBef>
              <a:buFontTx/>
              <a:buNone/>
            </a:pPr>
            <a:r>
              <a:rPr lang="en-GB" altLang="en-US" sz="2000" dirty="0">
                <a:latin typeface="SassoonCRInfant" panose="02010503020300020003" pitchFamily="2" charset="0"/>
              </a:rPr>
              <a:t>•   Write capital letters taller than lower case letters.</a:t>
            </a:r>
          </a:p>
          <a:p>
            <a:pPr eaLnBrk="1" hangingPunct="1">
              <a:spcBef>
                <a:spcPct val="0"/>
              </a:spcBef>
              <a:buFontTx/>
              <a:buNone/>
            </a:pPr>
            <a:endParaRPr lang="en-GB" altLang="en-US" sz="2000" dirty="0">
              <a:latin typeface="SassoonCRInfant" panose="02010503020300020003" pitchFamily="2" charset="0"/>
            </a:endParaRPr>
          </a:p>
          <a:p>
            <a:pPr eaLnBrk="1" hangingPunct="1">
              <a:spcBef>
                <a:spcPct val="0"/>
              </a:spcBef>
              <a:buFontTx/>
              <a:buNone/>
            </a:pPr>
            <a:r>
              <a:rPr lang="en-GB" altLang="en-US" sz="2000" dirty="0">
                <a:latin typeface="SassoonCRInfant" panose="02010503020300020003" pitchFamily="2" charset="0"/>
              </a:rPr>
              <a:t>•   Write on the lines.</a:t>
            </a:r>
          </a:p>
          <a:p>
            <a:pPr eaLnBrk="1" hangingPunct="1">
              <a:spcBef>
                <a:spcPct val="0"/>
              </a:spcBef>
              <a:buFontTx/>
              <a:buNone/>
            </a:pPr>
            <a:endParaRPr lang="en-GB" altLang="en-US" sz="2000" dirty="0">
              <a:latin typeface="SassoonCRInfant" panose="02010503020300020003" pitchFamily="2" charset="0"/>
            </a:endParaRPr>
          </a:p>
          <a:p>
            <a:pPr eaLnBrk="1" hangingPunct="1">
              <a:spcBef>
                <a:spcPct val="0"/>
              </a:spcBef>
              <a:buFontTx/>
              <a:buNone/>
            </a:pPr>
            <a:r>
              <a:rPr lang="en-GB" altLang="en-US" sz="2000" dirty="0">
                <a:latin typeface="SassoonCRInfant" panose="02010503020300020003" pitchFamily="2" charset="0"/>
              </a:rPr>
              <a:t>•  Write descenders under the line all the same length 	</a:t>
            </a:r>
          </a:p>
          <a:p>
            <a:pPr eaLnBrk="1" hangingPunct="1">
              <a:spcBef>
                <a:spcPct val="0"/>
              </a:spcBef>
              <a:buFontTx/>
              <a:buNone/>
            </a:pPr>
            <a:r>
              <a:rPr lang="en-GB" altLang="en-US" sz="2000" dirty="0">
                <a:latin typeface="SassoonCRInfant" panose="02010503020300020003" pitchFamily="2" charset="0"/>
              </a:rPr>
              <a:t> (f, g, j, p, q, y)</a:t>
            </a:r>
          </a:p>
          <a:p>
            <a:pPr eaLnBrk="1" hangingPunct="1">
              <a:spcBef>
                <a:spcPct val="0"/>
              </a:spcBef>
              <a:buFontTx/>
              <a:buNone/>
            </a:pPr>
            <a:endParaRPr lang="en-GB" altLang="en-US" sz="2000" dirty="0">
              <a:latin typeface="SassoonCRInfant" panose="02010503020300020003" pitchFamily="2" charset="0"/>
            </a:endParaRPr>
          </a:p>
          <a:p>
            <a:pPr eaLnBrk="1" hangingPunct="1">
              <a:spcBef>
                <a:spcPct val="0"/>
              </a:spcBef>
              <a:buFontTx/>
              <a:buNone/>
            </a:pPr>
            <a:r>
              <a:rPr lang="en-GB" altLang="en-US" sz="2000" dirty="0">
                <a:latin typeface="SassoonCRInfant" panose="02010503020300020003" pitchFamily="2" charset="0"/>
              </a:rPr>
              <a:t>•  Write ascenders taller than other lower case letters and make them all the same height (b, d, h, k, l, t)</a:t>
            </a:r>
          </a:p>
          <a:p>
            <a:pPr eaLnBrk="1" hangingPunct="1">
              <a:spcBef>
                <a:spcPct val="0"/>
              </a:spcBef>
              <a:buFontTx/>
              <a:buNone/>
            </a:pPr>
            <a:endParaRPr lang="en-GB" altLang="en-US" sz="2000" dirty="0">
              <a:latin typeface="SassoonCRInfant" panose="02010503020300020003" pitchFamily="2" charset="0"/>
            </a:endParaRPr>
          </a:p>
          <a:p>
            <a:pPr eaLnBrk="1" hangingPunct="1">
              <a:spcBef>
                <a:spcPct val="0"/>
              </a:spcBef>
              <a:buFontTx/>
              <a:buNone/>
            </a:pPr>
            <a:r>
              <a:rPr lang="en-GB" altLang="en-US" sz="2000" dirty="0">
                <a:latin typeface="SassoonCRInfant" panose="02010503020300020003" pitchFamily="2" charset="0"/>
              </a:rPr>
              <a:t>Support in school – handwriting lines, specific sessions within school. Links to games on the class blogs. </a:t>
            </a:r>
          </a:p>
        </p:txBody>
      </p:sp>
      <p:pic>
        <p:nvPicPr>
          <p:cNvPr id="1126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26988"/>
            <a:ext cx="2173287" cy="172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81000" y="39688"/>
            <a:ext cx="1189038" cy="1157287"/>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SassoonCRInfant" panose="02010503020300020003" pitchFamily="2"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9190431"/>
      </p:ext>
    </p:extLst>
  </p:cSld>
  <p:clrMapOvr>
    <a:masterClrMapping/>
  </p:clrMapOvr>
  <mc:AlternateContent xmlns:mc="http://schemas.openxmlformats.org/markup-compatibility/2006">
    <mc:Choice xmlns:p14="http://schemas.microsoft.com/office/powerpoint/2010/main" Requires="p14">
      <p:transition spd="slow" p14:dur="2000" advTm="23873"/>
    </mc:Choice>
    <mc:Fallback>
      <p:transition spd="slow" advTm="23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7824" y="260648"/>
            <a:ext cx="2427268" cy="923330"/>
          </a:xfrm>
          <a:prstGeom prst="rect">
            <a:avLst/>
          </a:prstGeom>
        </p:spPr>
        <p:txBody>
          <a:bodyPr wrap="none">
            <a:spAutoFit/>
          </a:bodyPr>
          <a:lstStyle/>
          <a:p>
            <a:r>
              <a:rPr lang="en-GB" altLang="en-US" sz="5400" dirty="0" smtClean="0">
                <a:latin typeface="SassoonCRInfant" panose="02010503020300020003" pitchFamily="2" charset="0"/>
              </a:rPr>
              <a:t>Reading</a:t>
            </a:r>
            <a:endParaRPr lang="en-GB" sz="5400" dirty="0"/>
          </a:p>
        </p:txBody>
      </p:sp>
      <p:sp>
        <p:nvSpPr>
          <p:cNvPr id="3" name="Rectangle 2"/>
          <p:cNvSpPr/>
          <p:nvPr/>
        </p:nvSpPr>
        <p:spPr>
          <a:xfrm>
            <a:off x="395536" y="1183978"/>
            <a:ext cx="8280920" cy="2031325"/>
          </a:xfrm>
          <a:prstGeom prst="rect">
            <a:avLst/>
          </a:prstGeom>
        </p:spPr>
        <p:txBody>
          <a:bodyPr wrap="square">
            <a:spAutoFit/>
          </a:bodyPr>
          <a:lstStyle/>
          <a:p>
            <a:pPr marL="285750" indent="-285750">
              <a:spcBef>
                <a:spcPct val="0"/>
              </a:spcBef>
              <a:buFont typeface="Arial" panose="020B0604020202020204" pitchFamily="34" charset="0"/>
              <a:buChar char="•"/>
            </a:pPr>
            <a:r>
              <a:rPr lang="en-GB" altLang="en-US" dirty="0" smtClean="0">
                <a:latin typeface="SassoonCRInfant" panose="02010503020300020003" pitchFamily="2" charset="0"/>
              </a:rPr>
              <a:t>A school adult will read a colour book with your child once a week and write a comment in their reading diary. Your child will bring a new book home on a Friday to read. Please return this to school on a Tuesday so we can quarantine the books. </a:t>
            </a:r>
          </a:p>
          <a:p>
            <a:pPr marL="285750" indent="-285750">
              <a:spcBef>
                <a:spcPct val="0"/>
              </a:spcBef>
              <a:buFont typeface="Arial" panose="020B0604020202020204" pitchFamily="34" charset="0"/>
              <a:buChar char="•"/>
            </a:pPr>
            <a:endParaRPr lang="en-GB" altLang="en-US" dirty="0">
              <a:latin typeface="SassoonCRInfant" panose="02010503020300020003" pitchFamily="2" charset="0"/>
            </a:endParaRPr>
          </a:p>
          <a:p>
            <a:pPr marL="285750" indent="-285750">
              <a:spcBef>
                <a:spcPct val="0"/>
              </a:spcBef>
              <a:buFont typeface="Arial" panose="020B0604020202020204" pitchFamily="34" charset="0"/>
              <a:buChar char="•"/>
            </a:pPr>
            <a:r>
              <a:rPr lang="en-GB" altLang="en-US" dirty="0" smtClean="0">
                <a:latin typeface="SassoonCRInfant" panose="02010503020300020003" pitchFamily="2" charset="0"/>
              </a:rPr>
              <a:t>We teach reading and phonics through the Read, Write, </a:t>
            </a:r>
            <a:r>
              <a:rPr lang="en-GB" altLang="en-US" dirty="0" err="1" smtClean="0">
                <a:latin typeface="SassoonCRInfant" panose="02010503020300020003" pitchFamily="2" charset="0"/>
              </a:rPr>
              <a:t>Inc</a:t>
            </a:r>
            <a:r>
              <a:rPr lang="en-GB" altLang="en-US" dirty="0" smtClean="0">
                <a:latin typeface="SassoonCRInfant" panose="02010503020300020003" pitchFamily="2" charset="0"/>
              </a:rPr>
              <a:t> (RWI). This is taught in class 5 days a week for half an hour. You child will focus on a set of sounds each half term, which will be stuck into their reading diary. </a:t>
            </a:r>
          </a:p>
        </p:txBody>
      </p:sp>
      <p:pic>
        <p:nvPicPr>
          <p:cNvPr id="1026" name="Picture 2" descr="Read Write Inc., Complex Speed Sounds A4 Chart | Teaching Resour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215303"/>
            <a:ext cx="47625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6196277"/>
      </p:ext>
    </p:extLst>
  </p:cSld>
  <p:clrMapOvr>
    <a:masterClrMapping/>
  </p:clrMapOvr>
  <mc:AlternateContent xmlns:mc="http://schemas.openxmlformats.org/markup-compatibility/2006">
    <mc:Choice xmlns:p14="http://schemas.microsoft.com/office/powerpoint/2010/main" Requires="p14">
      <p:transition spd="slow" p14:dur="2000" advTm="62749"/>
    </mc:Choice>
    <mc:Fallback>
      <p:transition spd="slow" advTm="62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31078103"/>
              </p:ext>
            </p:extLst>
          </p:nvPr>
        </p:nvGraphicFramePr>
        <p:xfrm>
          <a:off x="107504" y="188640"/>
          <a:ext cx="8229600" cy="670560"/>
        </p:xfrm>
        <a:graphic>
          <a:graphicData uri="http://schemas.openxmlformats.org/drawingml/2006/table">
            <a:tbl>
              <a:tblPr/>
              <a:tblGrid>
                <a:gridCol w="8229600">
                  <a:extLst>
                    <a:ext uri="{9D8B030D-6E8A-4147-A177-3AD203B41FA5}">
                      <a16:colId xmlns:a16="http://schemas.microsoft.com/office/drawing/2014/main" val="20000"/>
                    </a:ext>
                  </a:extLst>
                </a:gridCol>
              </a:tblGrid>
              <a:tr h="0">
                <a:tc>
                  <a:txBody>
                    <a:bodyPr/>
                    <a:lstStyle/>
                    <a:p>
                      <a:r>
                        <a:rPr lang="en-GB" sz="3800" u="sng" dirty="0" smtClean="0">
                          <a:solidFill>
                            <a:srgbClr val="000000"/>
                          </a:solidFill>
                          <a:effectLst/>
                          <a:latin typeface="HfW cursive"/>
                        </a:rPr>
                        <a:t>How to help at home. </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nvPr>
        </p:nvGraphicFramePr>
        <p:xfrm>
          <a:off x="251520" y="1124744"/>
          <a:ext cx="8640960" cy="5394960"/>
        </p:xfrm>
        <a:graphic>
          <a:graphicData uri="http://schemas.openxmlformats.org/drawingml/2006/table">
            <a:tbl>
              <a:tblPr/>
              <a:tblGrid>
                <a:gridCol w="8640960">
                  <a:extLst>
                    <a:ext uri="{9D8B030D-6E8A-4147-A177-3AD203B41FA5}">
                      <a16:colId xmlns:a16="http://schemas.microsoft.com/office/drawing/2014/main" val="20000"/>
                    </a:ext>
                  </a:extLst>
                </a:gridCol>
              </a:tblGrid>
              <a:tr h="5184576">
                <a:tc>
                  <a:txBody>
                    <a:bodyPr/>
                    <a:lstStyle/>
                    <a:p>
                      <a:r>
                        <a:rPr lang="en-GB" sz="1800" kern="1200" dirty="0" smtClean="0">
                          <a:solidFill>
                            <a:schemeClr val="tx1"/>
                          </a:solidFill>
                          <a:effectLst/>
                          <a:latin typeface="SassoonCRInfant" panose="02010503020300020003" pitchFamily="2" charset="0"/>
                          <a:ea typeface="+mn-ea"/>
                          <a:cs typeface="+mn-cs"/>
                        </a:rPr>
                        <a:t>Maths - Say the mathematical names for things. We use vocabulary such as 'calculations' and 'equations' in our maths learning. The children love to know what the 'proper' words are and what they mean. Many of our children can now use words such as these in their maths conversations. </a:t>
                      </a:r>
                    </a:p>
                    <a:p>
                      <a:r>
                        <a:rPr lang="en-GB" sz="1800" kern="1200" dirty="0" smtClean="0">
                          <a:solidFill>
                            <a:schemeClr val="tx1"/>
                          </a:solidFill>
                          <a:effectLst/>
                          <a:latin typeface="SassoonCRInfant" panose="02010503020300020003" pitchFamily="2" charset="0"/>
                          <a:ea typeface="+mn-ea"/>
                          <a:cs typeface="+mn-cs"/>
                        </a:rPr>
                        <a:t>Practise the ‘learn it’s on the homework – these will include counting in 2s, 5s and 10s, learning number bonds to 10 and to 20 as well as looking at practising telling the time to o’clock</a:t>
                      </a:r>
                      <a:r>
                        <a:rPr lang="en-GB" sz="1800" kern="1200" baseline="0" dirty="0" smtClean="0">
                          <a:solidFill>
                            <a:schemeClr val="tx1"/>
                          </a:solidFill>
                          <a:effectLst/>
                          <a:latin typeface="SassoonCRInfant" panose="02010503020300020003" pitchFamily="2" charset="0"/>
                          <a:ea typeface="+mn-ea"/>
                          <a:cs typeface="+mn-cs"/>
                        </a:rPr>
                        <a:t> and half past. </a:t>
                      </a:r>
                      <a:endParaRPr lang="en-GB" sz="1800" kern="1200" dirty="0" smtClean="0">
                        <a:solidFill>
                          <a:schemeClr val="tx1"/>
                        </a:solidFill>
                        <a:effectLst/>
                        <a:latin typeface="SassoonCRInfant" panose="02010503020300020003" pitchFamily="2" charset="0"/>
                        <a:ea typeface="+mn-ea"/>
                        <a:cs typeface="+mn-cs"/>
                      </a:endParaRPr>
                    </a:p>
                    <a:p>
                      <a:endParaRPr lang="en-GB" sz="1800" kern="1200" dirty="0" smtClean="0">
                        <a:solidFill>
                          <a:schemeClr val="tx1"/>
                        </a:solidFill>
                        <a:effectLst/>
                        <a:latin typeface="SassoonCRInfant" panose="02010503020300020003" pitchFamily="2" charset="0"/>
                        <a:ea typeface="+mn-ea"/>
                        <a:cs typeface="+mn-cs"/>
                      </a:endParaRPr>
                    </a:p>
                    <a:p>
                      <a:r>
                        <a:rPr lang="en-GB" sz="1800" kern="1200" dirty="0" smtClean="0">
                          <a:solidFill>
                            <a:schemeClr val="tx1"/>
                          </a:solidFill>
                          <a:effectLst/>
                          <a:latin typeface="SassoonCRInfant" panose="02010503020300020003" pitchFamily="2" charset="0"/>
                          <a:ea typeface="+mn-ea"/>
                          <a:cs typeface="+mn-cs"/>
                        </a:rPr>
                        <a:t>Reading at home daily - this can be shared reading, reading to your child, discussing books and hearing your child read.</a:t>
                      </a:r>
                      <a:r>
                        <a:rPr lang="en-GB" sz="1800" kern="1200" baseline="0" dirty="0" smtClean="0">
                          <a:solidFill>
                            <a:schemeClr val="tx1"/>
                          </a:solidFill>
                          <a:effectLst/>
                          <a:latin typeface="SassoonCRInfant" panose="02010503020300020003" pitchFamily="2" charset="0"/>
                          <a:ea typeface="+mn-ea"/>
                          <a:cs typeface="+mn-cs"/>
                        </a:rPr>
                        <a:t>  Please also practise the phonic sounds your child is learning at home – these can be found in their reading diary.  </a:t>
                      </a:r>
                    </a:p>
                    <a:p>
                      <a:endParaRPr lang="en-GB" sz="1800" kern="1200" baseline="0" dirty="0" smtClean="0">
                        <a:solidFill>
                          <a:schemeClr val="tx1"/>
                        </a:solidFill>
                        <a:effectLst/>
                        <a:latin typeface="SassoonCRInfant" panose="02010503020300020003" pitchFamily="2" charset="0"/>
                        <a:ea typeface="+mn-ea"/>
                        <a:cs typeface="+mn-cs"/>
                      </a:endParaRPr>
                    </a:p>
                    <a:p>
                      <a:r>
                        <a:rPr lang="en-GB" sz="1800" kern="1200" baseline="0" dirty="0" smtClean="0">
                          <a:solidFill>
                            <a:schemeClr val="tx1"/>
                          </a:solidFill>
                          <a:effectLst/>
                          <a:latin typeface="SassoonCRInfant" panose="02010503020300020003" pitchFamily="2" charset="0"/>
                          <a:ea typeface="+mn-ea"/>
                          <a:cs typeface="+mn-cs"/>
                        </a:rPr>
                        <a:t>Encourage your children to answer questions and have conversations using full sentences as this builds up their ability to reason and explain themselves. </a:t>
                      </a:r>
                      <a:endParaRPr lang="en-GB" sz="1800" kern="1200" dirty="0" smtClean="0">
                        <a:solidFill>
                          <a:schemeClr val="tx1"/>
                        </a:solidFill>
                        <a:effectLst/>
                        <a:latin typeface="SassoonCRInfant" panose="02010503020300020003" pitchFamily="2" charset="0"/>
                        <a:ea typeface="+mn-ea"/>
                        <a:cs typeface="+mn-cs"/>
                      </a:endParaRPr>
                    </a:p>
                    <a:p>
                      <a:endParaRPr lang="en-GB" sz="1800" kern="1200" dirty="0" smtClean="0">
                        <a:solidFill>
                          <a:schemeClr val="tx1"/>
                        </a:solidFill>
                        <a:effectLst/>
                        <a:latin typeface="SassoonCRInfant" panose="02010503020300020003" pitchFamily="2" charset="0"/>
                        <a:ea typeface="+mn-ea"/>
                        <a:cs typeface="+mn-cs"/>
                      </a:endParaRPr>
                    </a:p>
                    <a:p>
                      <a:r>
                        <a:rPr lang="en-GB" sz="1800" kern="1200" dirty="0" smtClean="0">
                          <a:solidFill>
                            <a:schemeClr val="tx1"/>
                          </a:solidFill>
                          <a:effectLst/>
                          <a:latin typeface="SassoonCRInfant" panose="02010503020300020003" pitchFamily="2" charset="0"/>
                          <a:ea typeface="+mn-ea"/>
                          <a:cs typeface="+mn-cs"/>
                        </a:rPr>
                        <a:t>Writing in homework books - to be given out half termly and to be handed in at the end of a half term. This</a:t>
                      </a:r>
                      <a:r>
                        <a:rPr lang="en-GB" sz="1800" kern="1200" baseline="0" dirty="0" smtClean="0">
                          <a:solidFill>
                            <a:schemeClr val="tx1"/>
                          </a:solidFill>
                          <a:effectLst/>
                          <a:latin typeface="SassoonCRInfant" panose="02010503020300020003" pitchFamily="2" charset="0"/>
                          <a:ea typeface="+mn-ea"/>
                          <a:cs typeface="+mn-cs"/>
                        </a:rPr>
                        <a:t> has been given out already</a:t>
                      </a:r>
                      <a:r>
                        <a:rPr lang="en-GB" sz="1800" kern="1200" dirty="0" smtClean="0">
                          <a:solidFill>
                            <a:schemeClr val="tx1"/>
                          </a:solidFill>
                          <a:effectLst/>
                          <a:latin typeface="SassoonCRInfant" panose="02010503020300020003" pitchFamily="2" charset="0"/>
                          <a:ea typeface="+mn-ea"/>
                          <a:cs typeface="+mn-cs"/>
                        </a:rPr>
                        <a:t>, and will include maths, spelling and wider curriculum activities. </a:t>
                      </a:r>
                      <a:endParaRPr lang="en-GB" sz="2400" baseline="0" dirty="0" smtClean="0">
                        <a:solidFill>
                          <a:srgbClr val="000000"/>
                        </a:solidFill>
                        <a:effectLst/>
                        <a:latin typeface="SassoonCRInfant" panose="02010503020300020003" pitchFamily="2" charset="0"/>
                      </a:endParaRPr>
                    </a:p>
                    <a:p>
                      <a:endParaRPr lang="en-GB" sz="2400" baseline="0" dirty="0" smtClean="0">
                        <a:solidFill>
                          <a:srgbClr val="000000"/>
                        </a:solidFill>
                        <a:effectLst/>
                        <a:latin typeface="HfW cursive"/>
                      </a:endParaRP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57094415"/>
      </p:ext>
    </p:extLst>
  </p:cSld>
  <p:clrMapOvr>
    <a:masterClrMapping/>
  </p:clrMapOvr>
  <mc:AlternateContent xmlns:mc="http://schemas.openxmlformats.org/markup-compatibility/2006">
    <mc:Choice xmlns:p14="http://schemas.microsoft.com/office/powerpoint/2010/main" Requires="p14">
      <p:transition spd="slow" p14:dur="2000" advTm="89801"/>
    </mc:Choice>
    <mc:Fallback>
      <p:transition spd="slow" advTm="89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9314541"/>
              </p:ext>
            </p:extLst>
          </p:nvPr>
        </p:nvGraphicFramePr>
        <p:xfrm>
          <a:off x="107504" y="188640"/>
          <a:ext cx="8229600" cy="670560"/>
        </p:xfrm>
        <a:graphic>
          <a:graphicData uri="http://schemas.openxmlformats.org/drawingml/2006/table">
            <a:tbl>
              <a:tblPr/>
              <a:tblGrid>
                <a:gridCol w="8229600">
                  <a:extLst>
                    <a:ext uri="{9D8B030D-6E8A-4147-A177-3AD203B41FA5}">
                      <a16:colId xmlns:a16="http://schemas.microsoft.com/office/drawing/2014/main" val="20000"/>
                    </a:ext>
                  </a:extLst>
                </a:gridCol>
              </a:tblGrid>
              <a:tr h="0">
                <a:tc>
                  <a:txBody>
                    <a:bodyPr/>
                    <a:lstStyle/>
                    <a:p>
                      <a:r>
                        <a:rPr lang="en-GB" sz="3800" u="sng" dirty="0">
                          <a:solidFill>
                            <a:srgbClr val="000000"/>
                          </a:solidFill>
                          <a:effectLst/>
                          <a:latin typeface="HfW cursive"/>
                        </a:rPr>
                        <a:t>How to help at home</a:t>
                      </a:r>
                      <a:endParaRPr lang="en-GB" dirty="0">
                        <a:effectLst/>
                      </a:endParaRP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176794411"/>
              </p:ext>
            </p:extLst>
          </p:nvPr>
        </p:nvGraphicFramePr>
        <p:xfrm>
          <a:off x="251520" y="1124744"/>
          <a:ext cx="8640960" cy="5760720"/>
        </p:xfrm>
        <a:graphic>
          <a:graphicData uri="http://schemas.openxmlformats.org/drawingml/2006/table">
            <a:tbl>
              <a:tblPr/>
              <a:tblGrid>
                <a:gridCol w="8640960">
                  <a:extLst>
                    <a:ext uri="{9D8B030D-6E8A-4147-A177-3AD203B41FA5}">
                      <a16:colId xmlns:a16="http://schemas.microsoft.com/office/drawing/2014/main" val="20000"/>
                    </a:ext>
                  </a:extLst>
                </a:gridCol>
              </a:tblGrid>
              <a:tr h="5184576">
                <a:tc>
                  <a:txBody>
                    <a:bodyPr/>
                    <a:lstStyle/>
                    <a:p>
                      <a:pPr marL="0" indent="0">
                        <a:buFont typeface="Arial" panose="020B0604020202020204" pitchFamily="34" charset="0"/>
                        <a:buNone/>
                      </a:pPr>
                      <a:r>
                        <a:rPr lang="en-GB" sz="2800" baseline="0" dirty="0" smtClean="0">
                          <a:solidFill>
                            <a:srgbClr val="000000"/>
                          </a:solidFill>
                          <a:effectLst/>
                          <a:latin typeface="HfW cursive"/>
                        </a:rPr>
                        <a:t>Here are some websites you may enjoy exploring at home. </a:t>
                      </a:r>
                    </a:p>
                    <a:p>
                      <a:pPr marL="0" indent="0">
                        <a:buFont typeface="Arial" panose="020B0604020202020204" pitchFamily="34" charset="0"/>
                        <a:buNone/>
                      </a:pPr>
                      <a:endParaRPr lang="en-GB" sz="2800" baseline="0" dirty="0" smtClean="0">
                        <a:solidFill>
                          <a:srgbClr val="000000"/>
                        </a:solidFill>
                        <a:effectLst/>
                        <a:latin typeface="HfW cursive"/>
                      </a:endParaRPr>
                    </a:p>
                    <a:p>
                      <a:pPr marL="457200" indent="-457200">
                        <a:buFont typeface="Arial" panose="020B0604020202020204" pitchFamily="34" charset="0"/>
                        <a:buChar char="•"/>
                      </a:pPr>
                      <a:r>
                        <a:rPr lang="en-GB" sz="3200" baseline="0" dirty="0" smtClean="0">
                          <a:solidFill>
                            <a:srgbClr val="000000"/>
                          </a:solidFill>
                          <a:effectLst/>
                          <a:latin typeface="HfW cursive"/>
                        </a:rPr>
                        <a:t>Purple Mash</a:t>
                      </a:r>
                    </a:p>
                    <a:p>
                      <a:pPr marL="457200" indent="-457200">
                        <a:buFont typeface="Arial" panose="020B0604020202020204" pitchFamily="34" charset="0"/>
                        <a:buChar char="•"/>
                      </a:pPr>
                      <a:r>
                        <a:rPr lang="en-GB" sz="3200" baseline="0" dirty="0" smtClean="0">
                          <a:solidFill>
                            <a:srgbClr val="000000"/>
                          </a:solidFill>
                          <a:effectLst/>
                          <a:latin typeface="HfW cursive"/>
                        </a:rPr>
                        <a:t>Bug Club</a:t>
                      </a:r>
                    </a:p>
                    <a:p>
                      <a:pPr marL="457200" indent="-457200">
                        <a:buFont typeface="Arial" panose="020B0604020202020204" pitchFamily="34" charset="0"/>
                        <a:buChar char="•"/>
                      </a:pPr>
                      <a:r>
                        <a:rPr lang="en-GB" sz="3200" baseline="0" dirty="0" smtClean="0">
                          <a:solidFill>
                            <a:srgbClr val="000000"/>
                          </a:solidFill>
                          <a:effectLst/>
                          <a:latin typeface="HfW cursive"/>
                        </a:rPr>
                        <a:t>Obb and Bob; phonics play online</a:t>
                      </a:r>
                    </a:p>
                    <a:p>
                      <a:pPr marL="457200" indent="-457200">
                        <a:buFont typeface="Arial" panose="020B0604020202020204" pitchFamily="34" charset="0"/>
                        <a:buChar char="•"/>
                      </a:pPr>
                      <a:r>
                        <a:rPr lang="en-GB" sz="3200" baseline="0" dirty="0" smtClean="0">
                          <a:solidFill>
                            <a:srgbClr val="000000"/>
                          </a:solidFill>
                          <a:effectLst/>
                          <a:latin typeface="HfW cursive"/>
                        </a:rPr>
                        <a:t>BBC bitesize</a:t>
                      </a:r>
                    </a:p>
                    <a:p>
                      <a:pPr marL="457200" indent="-457200">
                        <a:buFont typeface="Arial" panose="020B0604020202020204" pitchFamily="34" charset="0"/>
                        <a:buChar char="•"/>
                      </a:pPr>
                      <a:r>
                        <a:rPr lang="en-GB" sz="3200" baseline="0" dirty="0" smtClean="0">
                          <a:solidFill>
                            <a:srgbClr val="000000"/>
                          </a:solidFill>
                          <a:effectLst/>
                          <a:latin typeface="HfW cursive"/>
                        </a:rPr>
                        <a:t>BBC bitesize; small town superhereos </a:t>
                      </a:r>
                    </a:p>
                    <a:p>
                      <a:pPr marL="457200" indent="-457200">
                        <a:buFont typeface="Arial" panose="020B0604020202020204" pitchFamily="34" charset="0"/>
                        <a:buChar char="•"/>
                      </a:pPr>
                      <a:r>
                        <a:rPr lang="en-GB" sz="3200" baseline="0" dirty="0" smtClean="0">
                          <a:solidFill>
                            <a:srgbClr val="000000"/>
                          </a:solidFill>
                          <a:effectLst/>
                          <a:latin typeface="HfW cursive"/>
                        </a:rPr>
                        <a:t>Charanga</a:t>
                      </a:r>
                    </a:p>
                    <a:p>
                      <a:pPr marL="457200" indent="-457200">
                        <a:buFont typeface="Arial" panose="020B0604020202020204" pitchFamily="34" charset="0"/>
                        <a:buChar char="•"/>
                      </a:pPr>
                      <a:r>
                        <a:rPr lang="en-GB" sz="3200" baseline="0" dirty="0" smtClean="0">
                          <a:solidFill>
                            <a:srgbClr val="000000"/>
                          </a:solidFill>
                          <a:effectLst/>
                          <a:latin typeface="HfW cursive"/>
                        </a:rPr>
                        <a:t>Top marks website; maths games </a:t>
                      </a:r>
                    </a:p>
                    <a:p>
                      <a:pPr marL="0" indent="0">
                        <a:buFont typeface="Arial" panose="020B0604020202020204" pitchFamily="34" charset="0"/>
                        <a:buNone/>
                      </a:pPr>
                      <a:endParaRPr lang="en-GB" sz="3200" baseline="0" dirty="0" smtClean="0">
                        <a:solidFill>
                          <a:srgbClr val="000000"/>
                        </a:solidFill>
                        <a:effectLst/>
                        <a:latin typeface="HfW cursive"/>
                      </a:endParaRPr>
                    </a:p>
                    <a:p>
                      <a:pPr marL="457200" indent="-457200">
                        <a:buFont typeface="Arial" panose="020B0604020202020204" pitchFamily="34" charset="0"/>
                        <a:buChar char="•"/>
                      </a:pPr>
                      <a:endParaRPr lang="en-GB" sz="3200" baseline="0" dirty="0" smtClean="0">
                        <a:solidFill>
                          <a:srgbClr val="000000"/>
                        </a:solidFill>
                        <a:effectLst/>
                        <a:latin typeface="HfW cursive"/>
                      </a:endParaRP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0055904"/>
      </p:ext>
    </p:extLst>
  </p:cSld>
  <p:clrMapOvr>
    <a:masterClrMapping/>
  </p:clrMapOvr>
  <mc:AlternateContent xmlns:mc="http://schemas.openxmlformats.org/markup-compatibility/2006">
    <mc:Choice xmlns:p14="http://schemas.microsoft.com/office/powerpoint/2010/main" Requires="p14">
      <p:transition spd="slow" p14:dur="2000" advTm="11139"/>
    </mc:Choice>
    <mc:Fallback>
      <p:transition spd="slow" advTm="11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1680" y="1199204"/>
            <a:ext cx="3812262" cy="707886"/>
          </a:xfrm>
          <a:prstGeom prst="rect">
            <a:avLst/>
          </a:prstGeom>
          <a:noFill/>
        </p:spPr>
        <p:txBody>
          <a:bodyPr wrap="none" rtlCol="0">
            <a:spAutoFit/>
          </a:bodyPr>
          <a:lstStyle/>
          <a:p>
            <a:r>
              <a:rPr lang="en-GB" sz="4000" b="1" dirty="0" smtClean="0">
                <a:latin typeface="BlackCat Primary" pitchFamily="2" charset="0"/>
              </a:rPr>
              <a:t>Y1 Assessments</a:t>
            </a:r>
            <a:endParaRPr lang="en-GB" sz="4000" b="1" dirty="0">
              <a:latin typeface="BlackCat Primary" pitchFamily="2" charset="0"/>
            </a:endParaRPr>
          </a:p>
        </p:txBody>
      </p:sp>
      <p:sp>
        <p:nvSpPr>
          <p:cNvPr id="5" name="TextBox 4"/>
          <p:cNvSpPr txBox="1"/>
          <p:nvPr/>
        </p:nvSpPr>
        <p:spPr>
          <a:xfrm>
            <a:off x="323528" y="1812553"/>
            <a:ext cx="8373276" cy="5078313"/>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latin typeface="BlackCat Primary" pitchFamily="2" charset="0"/>
              </a:rPr>
              <a:t>It is a government initiative that every child will complete the end of y1 phonics screen.  This requires them to read 40 words – some real and some ‘alien’ or nonsense words.  It is helpful if you practise some of these at home. </a:t>
            </a:r>
            <a:endParaRPr lang="en-GB" b="1" dirty="0">
              <a:latin typeface="BlackCat Primary" pitchFamily="2" charset="0"/>
            </a:endParaRPr>
          </a:p>
          <a:p>
            <a:pPr marL="285750" indent="-285750">
              <a:buFont typeface="Arial" panose="020B0604020202020204" pitchFamily="34" charset="0"/>
              <a:buChar char="•"/>
            </a:pPr>
            <a:r>
              <a:rPr lang="en-GB" b="1" dirty="0" smtClean="0">
                <a:latin typeface="BlackCat Primary" pitchFamily="2" charset="0"/>
              </a:rPr>
              <a:t>These assessments will take place in the summer term.</a:t>
            </a:r>
            <a:endParaRPr lang="en-GB" b="1" dirty="0">
              <a:latin typeface="BlackCat Primary" pitchFamily="2" charset="0"/>
            </a:endParaRPr>
          </a:p>
          <a:p>
            <a:pPr marL="285750" indent="-285750">
              <a:buFont typeface="Arial" panose="020B0604020202020204" pitchFamily="34" charset="0"/>
              <a:buChar char="•"/>
            </a:pPr>
            <a:r>
              <a:rPr lang="en-GB" b="1" dirty="0" smtClean="0">
                <a:latin typeface="BlackCat Primary" pitchFamily="2" charset="0"/>
              </a:rPr>
              <a:t>They will be administered and marked by the class teacher and will take place in a quiet room on a 1:1 basis.   We do lots in school to prepare the children. </a:t>
            </a:r>
          </a:p>
          <a:p>
            <a:pPr marL="285750" indent="-285750">
              <a:buFont typeface="Arial" panose="020B0604020202020204" pitchFamily="34" charset="0"/>
              <a:buChar char="•"/>
            </a:pPr>
            <a:endParaRPr lang="en-GB" b="1" dirty="0">
              <a:latin typeface="BlackCat Primary" pitchFamily="2" charset="0"/>
            </a:endParaRPr>
          </a:p>
          <a:p>
            <a:pPr marL="285750" indent="-285750">
              <a:buFont typeface="Arial" panose="020B0604020202020204" pitchFamily="34" charset="0"/>
              <a:buChar char="•"/>
            </a:pPr>
            <a:r>
              <a:rPr lang="en-GB" b="1" dirty="0" smtClean="0">
                <a:latin typeface="BlackCat Primary" pitchFamily="2" charset="0"/>
              </a:rPr>
              <a:t>Benchmarking – done when children are reading their current book band with good fluency and pace.  Children will also need to show a clear understanding of the book they’re reading being able to answer questions and summarise what they have read.  Children may stay on a book band for longer as they move through the colours. </a:t>
            </a:r>
          </a:p>
          <a:p>
            <a:pPr marL="285750" indent="-285750">
              <a:buFont typeface="Arial" panose="020B0604020202020204" pitchFamily="34" charset="0"/>
              <a:buChar char="•"/>
            </a:pPr>
            <a:endParaRPr lang="en-GB" b="1" dirty="0">
              <a:latin typeface="BlackCat Primary" pitchFamily="2" charset="0"/>
            </a:endParaRPr>
          </a:p>
          <a:p>
            <a:pPr marL="285750" indent="-285750">
              <a:buFont typeface="Arial" panose="020B0604020202020204" pitchFamily="34" charset="0"/>
              <a:buChar char="•"/>
            </a:pPr>
            <a:r>
              <a:rPr lang="en-GB" b="1" dirty="0" smtClean="0">
                <a:latin typeface="BlackCat Primary" pitchFamily="2" charset="0"/>
              </a:rPr>
              <a:t>Maths and English are assessed based on the work they produce throughout the year by the class teacher.  We use the national curriculum to assess whether children are working towards the expected standard, working at the expected standard or working at greater depth. </a:t>
            </a:r>
          </a:p>
        </p:txBody>
      </p:sp>
      <p:pic>
        <p:nvPicPr>
          <p:cNvPr id="6" name="Picture 4" descr="Image result for keep calm and try your b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6781" y="116632"/>
            <a:ext cx="1347025" cy="15736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425842" y="315914"/>
            <a:ext cx="1193830" cy="956016"/>
          </a:xfrm>
          <a:prstGeom prst="rect">
            <a:avLst/>
          </a:prstGeom>
        </p:spPr>
      </p:pic>
      <p:pic>
        <p:nvPicPr>
          <p:cNvPr id="11" name="Picture 10"/>
          <p:cNvPicPr>
            <a:picLocks noChangeAspect="1"/>
          </p:cNvPicPr>
          <p:nvPr/>
        </p:nvPicPr>
        <p:blipFill>
          <a:blip r:embed="rId6"/>
          <a:stretch>
            <a:fillRect/>
          </a:stretch>
        </p:blipFill>
        <p:spPr>
          <a:xfrm>
            <a:off x="2154034" y="331036"/>
            <a:ext cx="1322799" cy="953073"/>
          </a:xfrm>
          <a:prstGeom prst="rect">
            <a:avLst/>
          </a:prstGeom>
        </p:spPr>
      </p:pic>
      <p:pic>
        <p:nvPicPr>
          <p:cNvPr id="12" name="Picture 11"/>
          <p:cNvPicPr>
            <a:picLocks noChangeAspect="1"/>
          </p:cNvPicPr>
          <p:nvPr/>
        </p:nvPicPr>
        <p:blipFill>
          <a:blip r:embed="rId7"/>
          <a:stretch>
            <a:fillRect/>
          </a:stretch>
        </p:blipFill>
        <p:spPr>
          <a:xfrm>
            <a:off x="4150346" y="331037"/>
            <a:ext cx="1147852" cy="9434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01921883"/>
      </p:ext>
    </p:extLst>
  </p:cSld>
  <p:clrMapOvr>
    <a:masterClrMapping/>
  </p:clrMapOvr>
  <mc:AlternateContent xmlns:mc="http://schemas.openxmlformats.org/markup-compatibility/2006">
    <mc:Choice xmlns:p14="http://schemas.microsoft.com/office/powerpoint/2010/main" Requires="p14">
      <p:transition spd="slow" p14:dur="2000" advTm="98872"/>
    </mc:Choice>
    <mc:Fallback>
      <p:transition spd="slow" advTm="9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58652" y="230799"/>
            <a:ext cx="3842719" cy="707886"/>
          </a:xfrm>
          <a:prstGeom prst="rect">
            <a:avLst/>
          </a:prstGeom>
          <a:noFill/>
        </p:spPr>
        <p:txBody>
          <a:bodyPr wrap="none" rtlCol="0">
            <a:spAutoFit/>
          </a:bodyPr>
          <a:lstStyle/>
          <a:p>
            <a:pPr algn="ctr"/>
            <a:r>
              <a:rPr lang="en-GB" sz="4000" b="1" dirty="0" smtClean="0">
                <a:latin typeface="BlackCat Primary" pitchFamily="2" charset="0"/>
              </a:rPr>
              <a:t>Communication</a:t>
            </a:r>
            <a:endParaRPr lang="en-GB" sz="4000" b="1" dirty="0">
              <a:latin typeface="BlackCat Primary" pitchFamily="2" charset="0"/>
            </a:endParaRPr>
          </a:p>
        </p:txBody>
      </p:sp>
      <p:sp>
        <p:nvSpPr>
          <p:cNvPr id="5" name="TextBox 4"/>
          <p:cNvSpPr txBox="1"/>
          <p:nvPr/>
        </p:nvSpPr>
        <p:spPr>
          <a:xfrm>
            <a:off x="539551" y="1124744"/>
            <a:ext cx="8280920" cy="5293757"/>
          </a:xfrm>
          <a:prstGeom prst="rect">
            <a:avLst/>
          </a:prstGeom>
          <a:noFill/>
        </p:spPr>
        <p:txBody>
          <a:bodyPr wrap="square" rtlCol="0">
            <a:spAutoFit/>
          </a:bodyPr>
          <a:lstStyle/>
          <a:p>
            <a:r>
              <a:rPr lang="en-GB" sz="2400" b="1" dirty="0" smtClean="0">
                <a:latin typeface="BlackCat Primary" pitchFamily="2" charset="0"/>
              </a:rPr>
              <a:t>Talking with us:</a:t>
            </a:r>
            <a:r>
              <a:rPr lang="en-GB" sz="3200" b="1" dirty="0" smtClean="0">
                <a:latin typeface="BlackCat Primary" pitchFamily="2" charset="0"/>
              </a:rPr>
              <a:t>  </a:t>
            </a:r>
            <a:r>
              <a:rPr lang="en-GB" b="1" dirty="0" smtClean="0">
                <a:latin typeface="BlackCat Primary" pitchFamily="2" charset="0"/>
              </a:rPr>
              <a:t>Due to social distancing rules please try to keep in touch with us via email as much as possible.  </a:t>
            </a:r>
          </a:p>
          <a:p>
            <a:endParaRPr lang="en-GB" sz="2400" b="1" dirty="0" smtClean="0">
              <a:latin typeface="BlackCat Primary" pitchFamily="2" charset="0"/>
            </a:endParaRPr>
          </a:p>
          <a:p>
            <a:r>
              <a:rPr lang="en-GB" sz="2400" b="1" dirty="0" smtClean="0">
                <a:latin typeface="BlackCat Primary" pitchFamily="2" charset="0"/>
              </a:rPr>
              <a:t>Personal emails </a:t>
            </a:r>
          </a:p>
          <a:p>
            <a:r>
              <a:rPr lang="en-GB" sz="2400" b="1" dirty="0" smtClean="0">
                <a:latin typeface="BlackCat Primary" pitchFamily="2" charset="0"/>
              </a:rPr>
              <a:t>Friday e-letters</a:t>
            </a:r>
          </a:p>
          <a:p>
            <a:r>
              <a:rPr lang="en-GB" sz="2400" b="1" dirty="0" smtClean="0">
                <a:latin typeface="BlackCat Primary" pitchFamily="2" charset="0"/>
              </a:rPr>
              <a:t>Occasional paper letters</a:t>
            </a:r>
          </a:p>
          <a:p>
            <a:r>
              <a:rPr lang="en-GB" sz="2400" b="1" dirty="0" smtClean="0">
                <a:latin typeface="BlackCat Primary" pitchFamily="2" charset="0"/>
              </a:rPr>
              <a:t>Class notice boards</a:t>
            </a:r>
          </a:p>
          <a:p>
            <a:r>
              <a:rPr lang="en-GB" sz="2400" b="1" dirty="0" smtClean="0">
                <a:latin typeface="BlackCat Primary" pitchFamily="2" charset="0"/>
              </a:rPr>
              <a:t>Texts</a:t>
            </a:r>
          </a:p>
          <a:p>
            <a:r>
              <a:rPr lang="en-GB" sz="2400" b="1" dirty="0" smtClean="0">
                <a:latin typeface="BlackCat Primary" pitchFamily="2" charset="0"/>
              </a:rPr>
              <a:t>Ask Me board on window</a:t>
            </a:r>
          </a:p>
          <a:p>
            <a:r>
              <a:rPr lang="en-GB" sz="2400" b="1" dirty="0" smtClean="0">
                <a:latin typeface="BlackCat Primary" pitchFamily="2" charset="0"/>
              </a:rPr>
              <a:t>Class Blog</a:t>
            </a:r>
          </a:p>
          <a:p>
            <a:r>
              <a:rPr lang="en-GB" sz="2400" b="1" dirty="0" smtClean="0">
                <a:latin typeface="BlackCat Primary" pitchFamily="2" charset="0"/>
              </a:rPr>
              <a:t>Twitter</a:t>
            </a:r>
          </a:p>
          <a:p>
            <a:r>
              <a:rPr lang="en-GB" sz="2400" b="1" dirty="0" smtClean="0">
                <a:latin typeface="BlackCat Primary" pitchFamily="2" charset="0"/>
              </a:rPr>
              <a:t>Parent Consultations: Nov, March</a:t>
            </a:r>
          </a:p>
          <a:p>
            <a:r>
              <a:rPr lang="en-GB" sz="2400" b="1" dirty="0" smtClean="0">
                <a:latin typeface="BlackCat Primary" pitchFamily="2" charset="0"/>
              </a:rPr>
              <a:t>Report and results of phonics assessment and reading, writing and maths data.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171245"/>
            <a:ext cx="1102715" cy="110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499992" y="1844824"/>
            <a:ext cx="4387552" cy="3077766"/>
          </a:xfrm>
          <a:prstGeom prst="rect">
            <a:avLst/>
          </a:prstGeom>
          <a:noFill/>
        </p:spPr>
        <p:txBody>
          <a:bodyPr wrap="square" rtlCol="0">
            <a:spAutoFit/>
          </a:bodyPr>
          <a:lstStyle/>
          <a:p>
            <a:endParaRPr lang="en-GB" dirty="0">
              <a:solidFill>
                <a:srgbClr val="FF0000"/>
              </a:solidFill>
            </a:endParaRPr>
          </a:p>
          <a:p>
            <a:r>
              <a:rPr lang="en-GB" dirty="0" smtClean="0">
                <a:solidFill>
                  <a:srgbClr val="FF0000"/>
                </a:solidFill>
                <a:hlinkClick r:id="rId5"/>
              </a:rPr>
              <a:t>sutherlande@dobcroft-inf.sheffield.sch.uk</a:t>
            </a:r>
            <a:r>
              <a:rPr lang="en-GB" dirty="0" smtClean="0">
                <a:solidFill>
                  <a:srgbClr val="FF0000"/>
                </a:solidFill>
              </a:rPr>
              <a:t> - </a:t>
            </a:r>
            <a:r>
              <a:rPr lang="en-GB" dirty="0" smtClean="0"/>
              <a:t>Hedgehogs</a:t>
            </a:r>
          </a:p>
          <a:p>
            <a:endParaRPr lang="en-GB" dirty="0" smtClean="0">
              <a:solidFill>
                <a:srgbClr val="FF0000"/>
              </a:solidFill>
            </a:endParaRPr>
          </a:p>
          <a:p>
            <a:r>
              <a:rPr lang="en-GB" dirty="0" smtClean="0">
                <a:solidFill>
                  <a:srgbClr val="0070C0"/>
                </a:solidFill>
                <a:hlinkClick r:id="rId6"/>
              </a:rPr>
              <a:t>holmesk@dobcroft-inf.sheffield.sch.uk</a:t>
            </a:r>
            <a:endParaRPr lang="en-GB" dirty="0" smtClean="0">
              <a:solidFill>
                <a:srgbClr val="0070C0"/>
              </a:solidFill>
            </a:endParaRPr>
          </a:p>
          <a:p>
            <a:r>
              <a:rPr lang="en-GB" dirty="0" smtClean="0">
                <a:solidFill>
                  <a:srgbClr val="0070C0"/>
                </a:solidFill>
                <a:hlinkClick r:id="rId7"/>
              </a:rPr>
              <a:t>watersc@dobcroft-inf.sheffield.sch.uk</a:t>
            </a:r>
            <a:endParaRPr lang="en-GB" dirty="0">
              <a:solidFill>
                <a:srgbClr val="0070C0"/>
              </a:solidFill>
            </a:endParaRPr>
          </a:p>
          <a:p>
            <a:r>
              <a:rPr lang="en-GB" dirty="0" smtClean="0"/>
              <a:t>Squirrels </a:t>
            </a:r>
          </a:p>
          <a:p>
            <a:endParaRPr lang="en-GB" dirty="0">
              <a:solidFill>
                <a:srgbClr val="FF0000"/>
              </a:solidFill>
            </a:endParaRPr>
          </a:p>
          <a:p>
            <a:r>
              <a:rPr lang="en-GB" dirty="0" smtClean="0">
                <a:solidFill>
                  <a:srgbClr val="FF0000"/>
                </a:solidFill>
                <a:hlinkClick r:id="rId8"/>
              </a:rPr>
              <a:t>shawg@dobcroft-inf.sheffield.sch.uk-</a:t>
            </a:r>
            <a:r>
              <a:rPr lang="en-GB" dirty="0" smtClean="0">
                <a:solidFill>
                  <a:srgbClr val="FF0000"/>
                </a:solidFill>
              </a:rPr>
              <a:t> </a:t>
            </a:r>
          </a:p>
          <a:p>
            <a:r>
              <a:rPr lang="en-GB" dirty="0" smtClean="0"/>
              <a:t>Foxes</a:t>
            </a:r>
          </a:p>
          <a:p>
            <a:endParaRPr lang="en-GB" sz="1400" dirty="0">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27332525"/>
      </p:ext>
    </p:extLst>
  </p:cSld>
  <p:clrMapOvr>
    <a:masterClrMapping/>
  </p:clrMapOvr>
  <mc:AlternateContent xmlns:mc="http://schemas.openxmlformats.org/markup-compatibility/2006">
    <mc:Choice xmlns:p14="http://schemas.microsoft.com/office/powerpoint/2010/main" Requires="p14">
      <p:transition spd="slow" p14:dur="2000" advTm="50139"/>
    </mc:Choice>
    <mc:Fallback>
      <p:transition spd="slow" advTm="5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612" y="1412776"/>
            <a:ext cx="8077310" cy="1754326"/>
          </a:xfrm>
          <a:prstGeom prst="rect">
            <a:avLst/>
          </a:prstGeom>
          <a:noFill/>
        </p:spPr>
        <p:txBody>
          <a:bodyPr wrap="square" rtlCol="0">
            <a:spAutoFit/>
          </a:bodyPr>
          <a:lstStyle/>
          <a:p>
            <a:pPr algn="ctr"/>
            <a:r>
              <a:rPr lang="en-GB" sz="3600" b="1" dirty="0" smtClean="0">
                <a:latin typeface="BlackCat Primary" pitchFamily="2" charset="0"/>
              </a:rPr>
              <a:t>Thank you for listening and we look forward to working with you in the coming year.</a:t>
            </a:r>
          </a:p>
        </p:txBody>
      </p:sp>
      <p:pic>
        <p:nvPicPr>
          <p:cNvPr id="7" name="Picture 6"/>
          <p:cNvPicPr>
            <a:picLocks noChangeAspect="1"/>
          </p:cNvPicPr>
          <p:nvPr/>
        </p:nvPicPr>
        <p:blipFill>
          <a:blip r:embed="rId4"/>
          <a:stretch>
            <a:fillRect/>
          </a:stretch>
        </p:blipFill>
        <p:spPr>
          <a:xfrm>
            <a:off x="827584" y="3599181"/>
            <a:ext cx="2246770" cy="1799208"/>
          </a:xfrm>
          <a:prstGeom prst="rect">
            <a:avLst/>
          </a:prstGeom>
        </p:spPr>
      </p:pic>
      <p:pic>
        <p:nvPicPr>
          <p:cNvPr id="9" name="Picture 8"/>
          <p:cNvPicPr>
            <a:picLocks noChangeAspect="1"/>
          </p:cNvPicPr>
          <p:nvPr/>
        </p:nvPicPr>
        <p:blipFill>
          <a:blip r:embed="rId5"/>
          <a:stretch>
            <a:fillRect/>
          </a:stretch>
        </p:blipFill>
        <p:spPr>
          <a:xfrm>
            <a:off x="3295768" y="3645023"/>
            <a:ext cx="2489488" cy="1793669"/>
          </a:xfrm>
          <a:prstGeom prst="rect">
            <a:avLst/>
          </a:prstGeom>
        </p:spPr>
      </p:pic>
      <p:pic>
        <p:nvPicPr>
          <p:cNvPr id="10" name="Picture 9"/>
          <p:cNvPicPr>
            <a:picLocks noChangeAspect="1"/>
          </p:cNvPicPr>
          <p:nvPr/>
        </p:nvPicPr>
        <p:blipFill>
          <a:blip r:embed="rId6"/>
          <a:stretch>
            <a:fillRect/>
          </a:stretch>
        </p:blipFill>
        <p:spPr>
          <a:xfrm>
            <a:off x="5940152" y="3663152"/>
            <a:ext cx="2160240" cy="17755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6065263"/>
      </p:ext>
    </p:extLst>
  </p:cSld>
  <p:clrMapOvr>
    <a:masterClrMapping/>
  </p:clrMapOvr>
  <mc:AlternateContent xmlns:mc="http://schemas.openxmlformats.org/markup-compatibility/2006">
    <mc:Choice xmlns:p14="http://schemas.microsoft.com/office/powerpoint/2010/main" Requires="p14">
      <p:transition spd="slow" p14:dur="2000" advTm="9141"/>
    </mc:Choice>
    <mc:Fallback>
      <p:transition spd="slow" advTm="9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63575" y="274638"/>
            <a:ext cx="80232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GB" altLang="en-US" kern="0" dirty="0" smtClean="0"/>
              <a:t>                   </a:t>
            </a:r>
            <a:r>
              <a:rPr lang="en-GB" altLang="en-US" kern="0" dirty="0" smtClean="0">
                <a:solidFill>
                  <a:schemeClr val="tx1"/>
                </a:solidFill>
              </a:rPr>
              <a:t>Our Vision</a:t>
            </a:r>
          </a:p>
        </p:txBody>
      </p:sp>
      <p:sp>
        <p:nvSpPr>
          <p:cNvPr id="5" name="Rectangle 4"/>
          <p:cNvSpPr/>
          <p:nvPr/>
        </p:nvSpPr>
        <p:spPr>
          <a:xfrm>
            <a:off x="112713" y="1557338"/>
            <a:ext cx="1193800" cy="14398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GB" sz="2400" b="1" dirty="0">
                <a:solidFill>
                  <a:schemeClr val="tx1"/>
                </a:solidFill>
              </a:rPr>
              <a:t>Our Vision</a:t>
            </a:r>
          </a:p>
        </p:txBody>
      </p:sp>
      <p:sp>
        <p:nvSpPr>
          <p:cNvPr id="6" name="Rectangle 5"/>
          <p:cNvSpPr/>
          <p:nvPr/>
        </p:nvSpPr>
        <p:spPr>
          <a:xfrm>
            <a:off x="128588" y="3122613"/>
            <a:ext cx="1069975" cy="25384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GB" b="1" dirty="0">
                <a:solidFill>
                  <a:schemeClr val="tx1"/>
                </a:solidFill>
              </a:rPr>
              <a:t>Our Values</a:t>
            </a:r>
          </a:p>
        </p:txBody>
      </p:sp>
      <p:sp>
        <p:nvSpPr>
          <p:cNvPr id="7" name="Rectangle 6"/>
          <p:cNvSpPr/>
          <p:nvPr/>
        </p:nvSpPr>
        <p:spPr>
          <a:xfrm>
            <a:off x="1365250" y="1557338"/>
            <a:ext cx="7739063" cy="14398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GB" sz="3200" b="1" i="1" dirty="0">
                <a:solidFill>
                  <a:schemeClr val="tx1"/>
                </a:solidFill>
              </a:rPr>
              <a:t>For you to be fulfilled, happy and confident learners</a:t>
            </a:r>
          </a:p>
        </p:txBody>
      </p:sp>
      <p:sp>
        <p:nvSpPr>
          <p:cNvPr id="8" name="Rectangle 7"/>
          <p:cNvSpPr/>
          <p:nvPr/>
        </p:nvSpPr>
        <p:spPr>
          <a:xfrm>
            <a:off x="1306513" y="3122613"/>
            <a:ext cx="7837487" cy="25384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GB" sz="3600" b="1" dirty="0">
              <a:solidFill>
                <a:schemeClr val="tx1"/>
              </a:solidFill>
            </a:endParaRPr>
          </a:p>
          <a:p>
            <a:pPr algn="ctr">
              <a:defRPr/>
            </a:pPr>
            <a:endParaRPr lang="en-GB" sz="3600" b="1" dirty="0">
              <a:solidFill>
                <a:schemeClr val="tx1"/>
              </a:solidFill>
            </a:endParaRPr>
          </a:p>
          <a:p>
            <a:pPr algn="ctr">
              <a:defRPr/>
            </a:pPr>
            <a:endParaRPr lang="en-GB" sz="3600" b="1" dirty="0">
              <a:solidFill>
                <a:schemeClr val="tx1"/>
              </a:solidFill>
            </a:endParaRPr>
          </a:p>
        </p:txBody>
      </p:sp>
      <p:sp>
        <p:nvSpPr>
          <p:cNvPr id="9" name="Rectangle 8"/>
          <p:cNvSpPr/>
          <p:nvPr/>
        </p:nvSpPr>
        <p:spPr>
          <a:xfrm>
            <a:off x="1408113" y="3222625"/>
            <a:ext cx="1081087" cy="2339975"/>
          </a:xfrm>
          <a:prstGeom prst="rect">
            <a:avLst/>
          </a:prstGeom>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lIns="91429" tIns="45715" rIns="91429" bIns="45715"/>
          <a:lstStyle/>
          <a:p>
            <a:pPr algn="ctr">
              <a:defRPr/>
            </a:pPr>
            <a:r>
              <a:rPr lang="en-GB" sz="1600" b="1" dirty="0">
                <a:solidFill>
                  <a:schemeClr val="bg1"/>
                </a:solidFill>
              </a:rPr>
              <a:t>Enjoy learning</a:t>
            </a:r>
          </a:p>
        </p:txBody>
      </p:sp>
      <p:sp>
        <p:nvSpPr>
          <p:cNvPr id="10" name="Rectangle 9"/>
          <p:cNvSpPr/>
          <p:nvPr/>
        </p:nvSpPr>
        <p:spPr>
          <a:xfrm>
            <a:off x="2578100" y="3206750"/>
            <a:ext cx="1168400" cy="2339975"/>
          </a:xfrm>
          <a:prstGeom prst="rect">
            <a:avLst/>
          </a:prstGeom>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lIns="91429" tIns="45715" rIns="91429" bIns="45715"/>
          <a:lstStyle/>
          <a:p>
            <a:pPr algn="ctr">
              <a:defRPr/>
            </a:pPr>
            <a:r>
              <a:rPr lang="en-GB" sz="1600" b="1" dirty="0">
                <a:solidFill>
                  <a:schemeClr val="tx1"/>
                </a:solidFill>
              </a:rPr>
              <a:t>Try our best</a:t>
            </a:r>
          </a:p>
        </p:txBody>
      </p:sp>
      <p:sp>
        <p:nvSpPr>
          <p:cNvPr id="11" name="Rectangle 10"/>
          <p:cNvSpPr/>
          <p:nvPr/>
        </p:nvSpPr>
        <p:spPr>
          <a:xfrm>
            <a:off x="3887788" y="3213100"/>
            <a:ext cx="1085850" cy="2339975"/>
          </a:xfrm>
          <a:prstGeom prst="rect">
            <a:avLst/>
          </a:prstGeom>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lIns="91429" tIns="45715" rIns="91429" bIns="45715"/>
          <a:lstStyle/>
          <a:p>
            <a:pPr algn="ctr">
              <a:defRPr/>
            </a:pPr>
            <a:r>
              <a:rPr lang="en-GB" sz="1600" b="1" dirty="0">
                <a:solidFill>
                  <a:schemeClr val="bg1"/>
                </a:solidFill>
              </a:rPr>
              <a:t>Make good choices</a:t>
            </a:r>
          </a:p>
        </p:txBody>
      </p:sp>
      <p:sp>
        <p:nvSpPr>
          <p:cNvPr id="12" name="Rectangle 11"/>
          <p:cNvSpPr/>
          <p:nvPr/>
        </p:nvSpPr>
        <p:spPr>
          <a:xfrm>
            <a:off x="5081588" y="3206750"/>
            <a:ext cx="1403350" cy="2339975"/>
          </a:xfrm>
          <a:prstGeom prst="rect">
            <a:avLst/>
          </a:prstGeom>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lIns="91429" tIns="45715" rIns="91429" bIns="45715"/>
          <a:lstStyle/>
          <a:p>
            <a:pPr algn="ctr">
              <a:defRPr/>
            </a:pPr>
            <a:r>
              <a:rPr lang="en-GB" sz="1600" b="1" dirty="0">
                <a:solidFill>
                  <a:schemeClr val="tx1"/>
                </a:solidFill>
              </a:rPr>
              <a:t>Respect each other &amp; our surroundings</a:t>
            </a:r>
          </a:p>
        </p:txBody>
      </p:sp>
      <p:sp>
        <p:nvSpPr>
          <p:cNvPr id="13" name="Rectangle 12"/>
          <p:cNvSpPr/>
          <p:nvPr/>
        </p:nvSpPr>
        <p:spPr>
          <a:xfrm>
            <a:off x="6592888" y="3222625"/>
            <a:ext cx="1096962" cy="2339975"/>
          </a:xfrm>
          <a:prstGeom prst="rect">
            <a:avLst/>
          </a:prstGeom>
          <a:solidFill>
            <a:srgbClr val="FF6600"/>
          </a:solidFill>
          <a:ln/>
        </p:spPr>
        <p:style>
          <a:lnRef idx="2">
            <a:schemeClr val="accent6">
              <a:shade val="50000"/>
            </a:schemeClr>
          </a:lnRef>
          <a:fillRef idx="1">
            <a:schemeClr val="accent6"/>
          </a:fillRef>
          <a:effectRef idx="0">
            <a:schemeClr val="accent6"/>
          </a:effectRef>
          <a:fontRef idx="minor">
            <a:schemeClr val="lt1"/>
          </a:fontRef>
        </p:style>
        <p:txBody>
          <a:bodyPr lIns="91429" tIns="45715" rIns="91429" bIns="45715"/>
          <a:lstStyle/>
          <a:p>
            <a:pPr algn="ctr">
              <a:defRPr/>
            </a:pPr>
            <a:r>
              <a:rPr lang="en-GB" sz="1600" b="1" dirty="0">
                <a:solidFill>
                  <a:schemeClr val="bg1"/>
                </a:solidFill>
              </a:rPr>
              <a:t>Work together</a:t>
            </a:r>
          </a:p>
        </p:txBody>
      </p:sp>
      <p:sp>
        <p:nvSpPr>
          <p:cNvPr id="14" name="Rectangle 13"/>
          <p:cNvSpPr/>
          <p:nvPr/>
        </p:nvSpPr>
        <p:spPr>
          <a:xfrm>
            <a:off x="7799388" y="3213100"/>
            <a:ext cx="1241425" cy="2339975"/>
          </a:xfrm>
          <a:prstGeom prst="rect">
            <a:avLst/>
          </a:prstGeom>
          <a:solidFill>
            <a:srgbClr val="0000C8"/>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lstStyle/>
          <a:p>
            <a:pPr algn="ctr">
              <a:defRPr/>
            </a:pPr>
            <a:r>
              <a:rPr lang="en-GB" sz="1600" b="1" dirty="0">
                <a:solidFill>
                  <a:schemeClr val="bg1"/>
                </a:solidFill>
              </a:rPr>
              <a:t>Celebrate our successes</a:t>
            </a: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113" y="4314825"/>
            <a:ext cx="8953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3513" y="4314825"/>
            <a:ext cx="9175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5888" y="4314825"/>
            <a:ext cx="1009650"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5575" y="4314825"/>
            <a:ext cx="10953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1788" y="4314825"/>
            <a:ext cx="919162"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7338" y="4308475"/>
            <a:ext cx="935037" cy="77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4806406"/>
      </p:ext>
    </p:extLst>
  </p:cSld>
  <p:clrMapOvr>
    <a:masterClrMapping/>
  </p:clrMapOvr>
  <mc:AlternateContent xmlns:mc="http://schemas.openxmlformats.org/markup-compatibility/2006">
    <mc:Choice xmlns:p14="http://schemas.microsoft.com/office/powerpoint/2010/main" Requires="p14">
      <p:transition spd="slow" p14:dur="2000" advTm="17810"/>
    </mc:Choice>
    <mc:Fallback>
      <p:transition spd="slow" advTm="17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240" y="447486"/>
            <a:ext cx="8229600" cy="1143000"/>
          </a:xfrm>
        </p:spPr>
        <p:txBody>
          <a:bodyPr>
            <a:normAutofit fontScale="90000"/>
          </a:bodyPr>
          <a:lstStyle/>
          <a:p>
            <a:r>
              <a:rPr lang="en-GB" altLang="en-US" dirty="0" smtClean="0">
                <a:latin typeface="SassoonCRInfant" panose="02010503020300020003" pitchFamily="2" charset="0"/>
              </a:rPr>
              <a:t>                                         Purpose </a:t>
            </a:r>
          </a:p>
        </p:txBody>
      </p:sp>
      <p:sp>
        <p:nvSpPr>
          <p:cNvPr id="5" name="Content Placeholder 2"/>
          <p:cNvSpPr>
            <a:spLocks noGrp="1"/>
          </p:cNvSpPr>
          <p:nvPr>
            <p:ph idx="1"/>
          </p:nvPr>
        </p:nvSpPr>
        <p:spPr>
          <a:xfrm>
            <a:off x="395536" y="1916832"/>
            <a:ext cx="8229600" cy="4525963"/>
          </a:xfrm>
        </p:spPr>
        <p:txBody>
          <a:bodyPr>
            <a:normAutofit lnSpcReduction="10000"/>
          </a:bodyPr>
          <a:lstStyle/>
          <a:p>
            <a:r>
              <a:rPr lang="en-GB" altLang="en-US" sz="2800" dirty="0" smtClean="0">
                <a:latin typeface="SassoonCRInfant" panose="02010503020300020003" pitchFamily="2" charset="0"/>
              </a:rPr>
              <a:t>What </a:t>
            </a:r>
            <a:r>
              <a:rPr lang="en-GB" altLang="en-US" sz="2800" dirty="0" smtClean="0">
                <a:latin typeface="SassoonCRInfant" panose="02010503020300020003" pitchFamily="2" charset="0"/>
              </a:rPr>
              <a:t>learning in year 1 looks </a:t>
            </a:r>
            <a:r>
              <a:rPr lang="en-GB" altLang="en-US" sz="2800" dirty="0" smtClean="0">
                <a:latin typeface="SassoonCRInfant" panose="02010503020300020003" pitchFamily="2" charset="0"/>
              </a:rPr>
              <a:t>like.</a:t>
            </a:r>
          </a:p>
          <a:p>
            <a:pPr marL="0" indent="0">
              <a:buNone/>
            </a:pPr>
            <a:endParaRPr lang="en-GB" altLang="en-US" sz="2800" dirty="0" smtClean="0">
              <a:latin typeface="SassoonCRInfant" panose="02010503020300020003" pitchFamily="2" charset="0"/>
            </a:endParaRPr>
          </a:p>
          <a:p>
            <a:r>
              <a:rPr lang="en-GB" altLang="en-US" sz="2800" dirty="0" smtClean="0">
                <a:latin typeface="SassoonCRInfant" panose="02010503020300020003" pitchFamily="2" charset="0"/>
              </a:rPr>
              <a:t>Curriculum </a:t>
            </a:r>
          </a:p>
          <a:p>
            <a:endParaRPr lang="en-GB" altLang="en-US" sz="2800" dirty="0" smtClean="0">
              <a:latin typeface="SassoonCRInfant" panose="02010503020300020003" pitchFamily="2" charset="0"/>
            </a:endParaRPr>
          </a:p>
          <a:p>
            <a:r>
              <a:rPr lang="en-GB" altLang="en-US" sz="2800" dirty="0" smtClean="0">
                <a:latin typeface="SassoonCRInfant" panose="02010503020300020003" pitchFamily="2" charset="0"/>
              </a:rPr>
              <a:t>Assessments </a:t>
            </a:r>
          </a:p>
          <a:p>
            <a:endParaRPr lang="en-GB" altLang="en-US" sz="2800" dirty="0" smtClean="0">
              <a:latin typeface="SassoonCRInfant" panose="02010503020300020003" pitchFamily="2" charset="0"/>
            </a:endParaRPr>
          </a:p>
          <a:p>
            <a:r>
              <a:rPr lang="en-GB" altLang="en-US" sz="2800" dirty="0" smtClean="0">
                <a:latin typeface="SassoonCRInfant" panose="02010503020300020003" pitchFamily="2" charset="0"/>
              </a:rPr>
              <a:t>How you can help your child at </a:t>
            </a:r>
            <a:r>
              <a:rPr lang="en-GB" altLang="en-US" sz="2800" dirty="0" smtClean="0">
                <a:latin typeface="SassoonCRInfant" panose="02010503020300020003" pitchFamily="2" charset="0"/>
              </a:rPr>
              <a:t>home.</a:t>
            </a:r>
          </a:p>
          <a:p>
            <a:endParaRPr lang="en-GB" altLang="en-US" sz="2800" dirty="0">
              <a:latin typeface="SassoonCRInfant" panose="02010503020300020003" pitchFamily="2" charset="0"/>
            </a:endParaRPr>
          </a:p>
          <a:p>
            <a:r>
              <a:rPr lang="en-GB" altLang="en-US" sz="2800" dirty="0" smtClean="0">
                <a:latin typeface="SassoonCRInfant" panose="02010503020300020003" pitchFamily="2" charset="0"/>
              </a:rPr>
              <a:t>How to keep in touch.</a:t>
            </a:r>
            <a:endParaRPr lang="en-GB" altLang="en-US" sz="2800" dirty="0" smtClean="0">
              <a:latin typeface="SassoonCRInfant" panose="02010503020300020003" pitchFamily="2" charset="0"/>
            </a:endParaRPr>
          </a:p>
          <a:p>
            <a:endParaRPr lang="en-GB" altLang="en-US" sz="2800" dirty="0" smtClean="0">
              <a:latin typeface="SassoonCRInfant" panose="02010503020300020003" pitchFamily="2" charset="0"/>
            </a:endParaRPr>
          </a:p>
          <a:p>
            <a:endParaRPr lang="en-GB" altLang="en-US" dirty="0" smtClean="0"/>
          </a:p>
        </p:txBody>
      </p:sp>
      <p:pic>
        <p:nvPicPr>
          <p:cNvPr id="10" name="Picture 9"/>
          <p:cNvPicPr>
            <a:picLocks noChangeAspect="1"/>
          </p:cNvPicPr>
          <p:nvPr/>
        </p:nvPicPr>
        <p:blipFill>
          <a:blip r:embed="rId4"/>
          <a:stretch>
            <a:fillRect/>
          </a:stretch>
        </p:blipFill>
        <p:spPr>
          <a:xfrm>
            <a:off x="395536" y="446924"/>
            <a:ext cx="1440160" cy="1153276"/>
          </a:xfrm>
          <a:prstGeom prst="rect">
            <a:avLst/>
          </a:prstGeom>
        </p:spPr>
      </p:pic>
      <p:pic>
        <p:nvPicPr>
          <p:cNvPr id="11" name="Picture 10"/>
          <p:cNvPicPr>
            <a:picLocks noChangeAspect="1"/>
          </p:cNvPicPr>
          <p:nvPr/>
        </p:nvPicPr>
        <p:blipFill>
          <a:blip r:embed="rId5"/>
          <a:stretch>
            <a:fillRect/>
          </a:stretch>
        </p:blipFill>
        <p:spPr>
          <a:xfrm>
            <a:off x="2123728" y="462046"/>
            <a:ext cx="1533333" cy="1104762"/>
          </a:xfrm>
          <a:prstGeom prst="rect">
            <a:avLst/>
          </a:prstGeom>
        </p:spPr>
      </p:pic>
      <p:pic>
        <p:nvPicPr>
          <p:cNvPr id="12" name="Picture 11"/>
          <p:cNvPicPr>
            <a:picLocks noChangeAspect="1"/>
          </p:cNvPicPr>
          <p:nvPr/>
        </p:nvPicPr>
        <p:blipFill>
          <a:blip r:embed="rId6"/>
          <a:stretch>
            <a:fillRect/>
          </a:stretch>
        </p:blipFill>
        <p:spPr>
          <a:xfrm>
            <a:off x="4120040" y="462046"/>
            <a:ext cx="1390476" cy="114285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0990242"/>
      </p:ext>
    </p:extLst>
  </p:cSld>
  <p:clrMapOvr>
    <a:masterClrMapping/>
  </p:clrMapOvr>
  <mc:AlternateContent xmlns:mc="http://schemas.openxmlformats.org/markup-compatibility/2006">
    <mc:Choice xmlns:p14="http://schemas.microsoft.com/office/powerpoint/2010/main" Requires="p14">
      <p:transition spd="slow" p14:dur="2000" advTm="20242"/>
    </mc:Choice>
    <mc:Fallback>
      <p:transition spd="slow" advTm="2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25760"/>
            <a:ext cx="8229600" cy="1143000"/>
          </a:xfrm>
        </p:spPr>
        <p:txBody>
          <a:bodyPr/>
          <a:lstStyle/>
          <a:p>
            <a:r>
              <a:rPr lang="en-GB" altLang="en-US" dirty="0" smtClean="0">
                <a:latin typeface="SassoonCRInfant" panose="02010503020300020003" pitchFamily="2" charset="0"/>
              </a:rPr>
              <a:t>What we cover in year 1</a:t>
            </a:r>
          </a:p>
        </p:txBody>
      </p:sp>
      <p:pic>
        <p:nvPicPr>
          <p:cNvPr id="2" name="Picture 1"/>
          <p:cNvPicPr>
            <a:picLocks noChangeAspect="1"/>
          </p:cNvPicPr>
          <p:nvPr/>
        </p:nvPicPr>
        <p:blipFill rotWithShape="1">
          <a:blip r:embed="rId4"/>
          <a:srcRect l="1014" t="1176" r="675" b="337"/>
          <a:stretch/>
        </p:blipFill>
        <p:spPr>
          <a:xfrm>
            <a:off x="611560" y="1268760"/>
            <a:ext cx="7920880" cy="530780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7858254"/>
      </p:ext>
    </p:extLst>
  </p:cSld>
  <p:clrMapOvr>
    <a:masterClrMapping/>
  </p:clrMapOvr>
  <mc:AlternateContent xmlns:mc="http://schemas.openxmlformats.org/markup-compatibility/2006">
    <mc:Choice xmlns:p14="http://schemas.microsoft.com/office/powerpoint/2010/main" Requires="p14">
      <p:transition spd="slow" p14:dur="2000" advTm="15291"/>
    </mc:Choice>
    <mc:Fallback>
      <p:transition spd="slow" advTm="15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59832" y="476672"/>
            <a:ext cx="2693366" cy="707886"/>
          </a:xfrm>
          <a:prstGeom prst="rect">
            <a:avLst/>
          </a:prstGeom>
          <a:noFill/>
        </p:spPr>
        <p:txBody>
          <a:bodyPr wrap="none" rtlCol="0">
            <a:spAutoFit/>
          </a:bodyPr>
          <a:lstStyle/>
          <a:p>
            <a:r>
              <a:rPr lang="en-GB" sz="4000" b="1" dirty="0" smtClean="0">
                <a:latin typeface="BlackCat Primary" pitchFamily="2" charset="0"/>
              </a:rPr>
              <a:t>Curriculum</a:t>
            </a:r>
            <a:endParaRPr lang="en-GB" sz="4000" b="1" dirty="0">
              <a:latin typeface="BlackCat Primary" pitchFamily="2" charset="0"/>
            </a:endParaRPr>
          </a:p>
        </p:txBody>
      </p:sp>
      <p:sp>
        <p:nvSpPr>
          <p:cNvPr id="5" name="TextBox 4"/>
          <p:cNvSpPr txBox="1"/>
          <p:nvPr/>
        </p:nvSpPr>
        <p:spPr>
          <a:xfrm>
            <a:off x="251520" y="1290877"/>
            <a:ext cx="3264088" cy="5109091"/>
          </a:xfrm>
          <a:prstGeom prst="rect">
            <a:avLst/>
          </a:prstGeom>
          <a:noFill/>
          <a:ln w="28575">
            <a:solidFill>
              <a:srgbClr val="0070C0"/>
            </a:solidFill>
          </a:ln>
        </p:spPr>
        <p:txBody>
          <a:bodyPr wrap="square" rtlCol="0">
            <a:spAutoFit/>
          </a:bodyPr>
          <a:lstStyle/>
          <a:p>
            <a:pPr algn="ctr"/>
            <a:r>
              <a:rPr lang="en-GB" sz="2400" b="1" dirty="0" smtClean="0">
                <a:latin typeface="BlackCat Primary" pitchFamily="2" charset="0"/>
              </a:rPr>
              <a:t>Y1 Themes</a:t>
            </a:r>
            <a:endParaRPr lang="en-GB" sz="2800" b="1" dirty="0" smtClean="0">
              <a:latin typeface="BlackCat Primary" pitchFamily="2" charset="0"/>
            </a:endParaRPr>
          </a:p>
          <a:p>
            <a:r>
              <a:rPr lang="en-GB" b="1" u="sng" dirty="0" smtClean="0">
                <a:latin typeface="BlackCat Primary" pitchFamily="2" charset="0"/>
              </a:rPr>
              <a:t>Into the Woods</a:t>
            </a:r>
          </a:p>
          <a:p>
            <a:r>
              <a:rPr lang="en-GB" sz="1600" b="1" dirty="0" smtClean="0">
                <a:latin typeface="BlackCat Primary" pitchFamily="2" charset="0"/>
              </a:rPr>
              <a:t>Geography focus: human and physical geography.  Geographical skills and fieldwork.</a:t>
            </a:r>
          </a:p>
          <a:p>
            <a:r>
              <a:rPr lang="en-GB" sz="1600" b="1" dirty="0" smtClean="0">
                <a:latin typeface="BlackCat Primary" pitchFamily="2" charset="0"/>
              </a:rPr>
              <a:t>Science focus: seasonal changes for autumn.</a:t>
            </a:r>
          </a:p>
          <a:p>
            <a:r>
              <a:rPr lang="en-GB" sz="1600" b="1" dirty="0" smtClean="0">
                <a:latin typeface="BlackCat Primary" pitchFamily="2" charset="0"/>
              </a:rPr>
              <a:t>History focus: changes in our local area.</a:t>
            </a:r>
          </a:p>
          <a:p>
            <a:endParaRPr lang="en-GB" b="1" dirty="0" smtClean="0">
              <a:latin typeface="BlackCat Primary" pitchFamily="2" charset="0"/>
            </a:endParaRPr>
          </a:p>
          <a:p>
            <a:endParaRPr lang="en-GB" b="1" dirty="0" smtClean="0">
              <a:latin typeface="BlackCat Primary" pitchFamily="2" charset="0"/>
            </a:endParaRPr>
          </a:p>
          <a:p>
            <a:r>
              <a:rPr lang="en-GB" b="1" u="sng" dirty="0" smtClean="0">
                <a:latin typeface="BlackCat Primary" pitchFamily="2" charset="0"/>
              </a:rPr>
              <a:t>Ice and Fire</a:t>
            </a:r>
          </a:p>
          <a:p>
            <a:r>
              <a:rPr lang="en-GB" sz="1600" b="1" dirty="0" smtClean="0">
                <a:latin typeface="BlackCat Primary" pitchFamily="2" charset="0"/>
              </a:rPr>
              <a:t>History Focus: significant events beyond living memory.</a:t>
            </a:r>
          </a:p>
          <a:p>
            <a:endParaRPr lang="en-GB" b="1" u="sng" dirty="0" smtClean="0">
              <a:latin typeface="BlackCat Primary" pitchFamily="2" charset="0"/>
            </a:endParaRPr>
          </a:p>
          <a:p>
            <a:endParaRPr lang="en-GB" b="1" u="sng" dirty="0" smtClean="0">
              <a:latin typeface="BlackCat Primary" pitchFamily="2" charset="0"/>
            </a:endParaRPr>
          </a:p>
          <a:p>
            <a:r>
              <a:rPr lang="en-GB" b="1" u="sng" dirty="0" smtClean="0">
                <a:latin typeface="BlackCat Primary" pitchFamily="2" charset="0"/>
              </a:rPr>
              <a:t>Roars, Paws and Claws</a:t>
            </a:r>
          </a:p>
          <a:p>
            <a:r>
              <a:rPr lang="en-GB" sz="1600" b="1" dirty="0" smtClean="0">
                <a:latin typeface="BlackCat Primary" pitchFamily="2" charset="0"/>
              </a:rPr>
              <a:t>Science focus:</a:t>
            </a:r>
          </a:p>
          <a:p>
            <a:r>
              <a:rPr lang="en-GB" sz="1600" b="1" dirty="0" smtClean="0">
                <a:latin typeface="BlackCat Primary" pitchFamily="2" charset="0"/>
              </a:rPr>
              <a:t>Animals, plants and living things </a:t>
            </a:r>
            <a:endParaRPr lang="en-GB" sz="1600" b="1" dirty="0">
              <a:solidFill>
                <a:srgbClr val="0070C0"/>
              </a:solidFill>
              <a:latin typeface="BlackCat Primary" pitchFamily="2" charset="0"/>
            </a:endParaRPr>
          </a:p>
        </p:txBody>
      </p:sp>
      <p:sp>
        <p:nvSpPr>
          <p:cNvPr id="6" name="TextBox 5"/>
          <p:cNvSpPr txBox="1"/>
          <p:nvPr/>
        </p:nvSpPr>
        <p:spPr>
          <a:xfrm>
            <a:off x="6679247" y="1413636"/>
            <a:ext cx="2304256" cy="4985980"/>
          </a:xfrm>
          <a:prstGeom prst="rect">
            <a:avLst/>
          </a:prstGeom>
          <a:noFill/>
          <a:ln w="28575">
            <a:solidFill>
              <a:srgbClr val="0070C0"/>
            </a:solidFill>
          </a:ln>
        </p:spPr>
        <p:txBody>
          <a:bodyPr wrap="square" rtlCol="0">
            <a:spAutoFit/>
          </a:bodyPr>
          <a:lstStyle/>
          <a:p>
            <a:pPr algn="ctr"/>
            <a:r>
              <a:rPr lang="en-GB" sz="2400" b="1" dirty="0" smtClean="0">
                <a:latin typeface="BlackCat Primary" pitchFamily="2" charset="0"/>
              </a:rPr>
              <a:t>Learning Attributes</a:t>
            </a:r>
          </a:p>
          <a:p>
            <a:endParaRPr lang="en-GB" b="1" dirty="0">
              <a:solidFill>
                <a:srgbClr val="0070C0"/>
              </a:solidFill>
              <a:latin typeface="BlackCat Primary" pitchFamily="2" charset="0"/>
            </a:endParaRPr>
          </a:p>
          <a:p>
            <a:endParaRPr lang="en-GB" b="1" dirty="0" smtClean="0">
              <a:solidFill>
                <a:srgbClr val="0070C0"/>
              </a:solidFill>
              <a:latin typeface="BlackCat Primary" pitchFamily="2" charset="0"/>
            </a:endParaRPr>
          </a:p>
          <a:p>
            <a:endParaRPr lang="en-GB" b="1" dirty="0" smtClean="0">
              <a:solidFill>
                <a:srgbClr val="0070C0"/>
              </a:solidFill>
              <a:latin typeface="BlackCat Primary" pitchFamily="2" charset="0"/>
            </a:endParaRPr>
          </a:p>
          <a:p>
            <a:endParaRPr lang="en-GB" b="1" dirty="0">
              <a:solidFill>
                <a:srgbClr val="0070C0"/>
              </a:solidFill>
              <a:latin typeface="BlackCat Primary" pitchFamily="2" charset="0"/>
            </a:endParaRPr>
          </a:p>
          <a:p>
            <a:endParaRPr lang="en-GB" b="1" dirty="0" smtClean="0">
              <a:solidFill>
                <a:srgbClr val="0070C0"/>
              </a:solidFill>
              <a:latin typeface="BlackCat Primary" pitchFamily="2" charset="0"/>
            </a:endParaRPr>
          </a:p>
          <a:p>
            <a:endParaRPr lang="en-GB" b="1" dirty="0">
              <a:solidFill>
                <a:srgbClr val="0070C0"/>
              </a:solidFill>
              <a:latin typeface="BlackCat Primary" pitchFamily="2" charset="0"/>
            </a:endParaRPr>
          </a:p>
          <a:p>
            <a:endParaRPr lang="en-GB" b="1" dirty="0" smtClean="0">
              <a:solidFill>
                <a:srgbClr val="0070C0"/>
              </a:solidFill>
              <a:latin typeface="BlackCat Primary" pitchFamily="2" charset="0"/>
            </a:endParaRPr>
          </a:p>
          <a:p>
            <a:endParaRPr lang="en-GB" b="1" dirty="0">
              <a:solidFill>
                <a:srgbClr val="0070C0"/>
              </a:solidFill>
              <a:latin typeface="BlackCat Primary" pitchFamily="2" charset="0"/>
            </a:endParaRPr>
          </a:p>
          <a:p>
            <a:endParaRPr lang="en-GB" b="1" dirty="0" smtClean="0">
              <a:solidFill>
                <a:srgbClr val="0070C0"/>
              </a:solidFill>
              <a:latin typeface="BlackCat Primary" pitchFamily="2" charset="0"/>
            </a:endParaRPr>
          </a:p>
          <a:p>
            <a:endParaRPr lang="en-GB" b="1" dirty="0">
              <a:solidFill>
                <a:srgbClr val="0070C0"/>
              </a:solidFill>
              <a:latin typeface="BlackCat Primary" pitchFamily="2" charset="0"/>
            </a:endParaRPr>
          </a:p>
          <a:p>
            <a:endParaRPr lang="en-GB" b="1" dirty="0" smtClean="0">
              <a:solidFill>
                <a:srgbClr val="0070C0"/>
              </a:solidFill>
              <a:latin typeface="BlackCat Primary" pitchFamily="2" charset="0"/>
            </a:endParaRPr>
          </a:p>
          <a:p>
            <a:r>
              <a:rPr lang="en-GB" b="1" dirty="0" smtClean="0">
                <a:latin typeface="BlackCat Primary" pitchFamily="2" charset="0"/>
              </a:rPr>
              <a:t>Resourceful, Reciprocal, Risk-Taking, Resilient, Reflective</a:t>
            </a:r>
            <a:endParaRPr lang="en-GB" b="1" dirty="0">
              <a:latin typeface="BlackCat Primary" pitchFamily="2" charset="0"/>
            </a:endParaRPr>
          </a:p>
        </p:txBody>
      </p:sp>
      <p:sp>
        <p:nvSpPr>
          <p:cNvPr id="7" name="TextBox 6"/>
          <p:cNvSpPr txBox="1"/>
          <p:nvPr/>
        </p:nvSpPr>
        <p:spPr>
          <a:xfrm>
            <a:off x="3755683" y="1212477"/>
            <a:ext cx="2808312" cy="4985980"/>
          </a:xfrm>
          <a:prstGeom prst="rect">
            <a:avLst/>
          </a:prstGeom>
          <a:noFill/>
          <a:ln w="28575">
            <a:solidFill>
              <a:srgbClr val="0070C0"/>
            </a:solidFill>
          </a:ln>
        </p:spPr>
        <p:txBody>
          <a:bodyPr wrap="square" rtlCol="0">
            <a:spAutoFit/>
          </a:bodyPr>
          <a:lstStyle/>
          <a:p>
            <a:pPr algn="ctr"/>
            <a:r>
              <a:rPr lang="en-GB" sz="2400" b="1" dirty="0" smtClean="0">
                <a:latin typeface="BlackCat Primary" pitchFamily="2" charset="0"/>
              </a:rPr>
              <a:t>Areas of learning</a:t>
            </a:r>
          </a:p>
          <a:p>
            <a:pPr algn="ctr"/>
            <a:endParaRPr lang="en-GB" sz="2400" b="1" dirty="0" smtClean="0">
              <a:latin typeface="BlackCat Primary" pitchFamily="2" charset="0"/>
            </a:endParaRPr>
          </a:p>
          <a:p>
            <a:r>
              <a:rPr lang="en-GB" b="1" dirty="0" smtClean="0">
                <a:latin typeface="BlackCat Primary" pitchFamily="2" charset="0"/>
              </a:rPr>
              <a:t>Maths</a:t>
            </a:r>
          </a:p>
          <a:p>
            <a:r>
              <a:rPr lang="en-GB" b="1" dirty="0" smtClean="0">
                <a:latin typeface="BlackCat Primary" pitchFamily="2" charset="0"/>
              </a:rPr>
              <a:t>English – writing, reading and phonics, spelling</a:t>
            </a:r>
          </a:p>
          <a:p>
            <a:r>
              <a:rPr lang="en-GB" b="1" dirty="0" smtClean="0">
                <a:latin typeface="BlackCat Primary" pitchFamily="2" charset="0"/>
              </a:rPr>
              <a:t>Science</a:t>
            </a:r>
          </a:p>
          <a:p>
            <a:r>
              <a:rPr lang="en-GB" b="1" dirty="0" smtClean="0">
                <a:latin typeface="BlackCat Primary" pitchFamily="2" charset="0"/>
              </a:rPr>
              <a:t>PE</a:t>
            </a:r>
          </a:p>
          <a:p>
            <a:r>
              <a:rPr lang="en-GB" b="1" dirty="0" smtClean="0">
                <a:latin typeface="BlackCat Primary" pitchFamily="2" charset="0"/>
              </a:rPr>
              <a:t>Art </a:t>
            </a:r>
          </a:p>
          <a:p>
            <a:r>
              <a:rPr lang="en-GB" b="1" dirty="0" smtClean="0">
                <a:latin typeface="BlackCat Primary" pitchFamily="2" charset="0"/>
              </a:rPr>
              <a:t>Music </a:t>
            </a:r>
            <a:endParaRPr lang="en-GB" b="1" dirty="0">
              <a:latin typeface="BlackCat Primary" pitchFamily="2" charset="0"/>
            </a:endParaRPr>
          </a:p>
          <a:p>
            <a:r>
              <a:rPr lang="en-GB" b="1" dirty="0" smtClean="0">
                <a:latin typeface="BlackCat Primary" pitchFamily="2" charset="0"/>
              </a:rPr>
              <a:t>Design Technology</a:t>
            </a:r>
          </a:p>
          <a:p>
            <a:r>
              <a:rPr lang="en-GB" b="1" dirty="0" smtClean="0">
                <a:latin typeface="BlackCat Primary" pitchFamily="2" charset="0"/>
              </a:rPr>
              <a:t>Computing</a:t>
            </a:r>
          </a:p>
          <a:p>
            <a:r>
              <a:rPr lang="en-GB" b="1" dirty="0" smtClean="0">
                <a:latin typeface="BlackCat Primary" pitchFamily="2" charset="0"/>
              </a:rPr>
              <a:t>History</a:t>
            </a:r>
          </a:p>
          <a:p>
            <a:r>
              <a:rPr lang="en-GB" b="1" dirty="0">
                <a:latin typeface="BlackCat Primary" pitchFamily="2" charset="0"/>
              </a:rPr>
              <a:t>G</a:t>
            </a:r>
            <a:r>
              <a:rPr lang="en-GB" b="1" dirty="0" smtClean="0">
                <a:latin typeface="BlackCat Primary" pitchFamily="2" charset="0"/>
              </a:rPr>
              <a:t>eography</a:t>
            </a:r>
          </a:p>
          <a:p>
            <a:r>
              <a:rPr lang="en-GB" b="1" dirty="0" smtClean="0">
                <a:latin typeface="BlackCat Primary" pitchFamily="2" charset="0"/>
              </a:rPr>
              <a:t>P4C</a:t>
            </a:r>
          </a:p>
          <a:p>
            <a:r>
              <a:rPr lang="en-GB" b="1" dirty="0" smtClean="0">
                <a:latin typeface="BlackCat Primary" pitchFamily="2" charset="0"/>
              </a:rPr>
              <a:t>PSHE</a:t>
            </a:r>
          </a:p>
          <a:p>
            <a:r>
              <a:rPr lang="en-GB" b="1" dirty="0" smtClean="0">
                <a:latin typeface="BlackCat Primary" pitchFamily="2" charset="0"/>
              </a:rPr>
              <a:t>RE</a:t>
            </a:r>
          </a:p>
          <a:p>
            <a:r>
              <a:rPr lang="en-GB" b="1" dirty="0" smtClean="0">
                <a:latin typeface="BlackCat Primary" pitchFamily="2" charset="0"/>
              </a:rPr>
              <a:t>Metacognition</a:t>
            </a:r>
          </a:p>
        </p:txBody>
      </p:sp>
      <p:pic>
        <p:nvPicPr>
          <p:cNvPr id="8" name="Picture 1033" descr="MCj0135101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339" y="2024682"/>
            <a:ext cx="937600" cy="77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30" descr="Seal with Fis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151339" y="4172113"/>
            <a:ext cx="7493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29" descr="MMAG00440_0000%5b1%5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36677" y="3834431"/>
            <a:ext cx="820666" cy="11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35" descr="MCj04110650000%5b1%5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5529" y="3284261"/>
            <a:ext cx="29686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36" descr="MCj03315400000%5b1%5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2714" y="2867793"/>
            <a:ext cx="428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istockphoto_2621203_funny_and_smiley_seal_from_circ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0041" y="2115443"/>
            <a:ext cx="671370" cy="7693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17656" y="275852"/>
            <a:ext cx="9366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83776394"/>
      </p:ext>
    </p:extLst>
  </p:cSld>
  <p:clrMapOvr>
    <a:masterClrMapping/>
  </p:clrMapOvr>
  <mc:AlternateContent xmlns:mc="http://schemas.openxmlformats.org/markup-compatibility/2006">
    <mc:Choice xmlns:p14="http://schemas.microsoft.com/office/powerpoint/2010/main" Requires="p14">
      <p:transition spd="slow" p14:dur="2000" advTm="60210"/>
    </mc:Choice>
    <mc:Fallback>
      <p:transition spd="slow" advTm="60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5716" y="217082"/>
            <a:ext cx="7776864" cy="769441"/>
          </a:xfrm>
          <a:prstGeom prst="rect">
            <a:avLst/>
          </a:prstGeom>
          <a:noFill/>
        </p:spPr>
        <p:txBody>
          <a:bodyPr wrap="square" rtlCol="0">
            <a:spAutoFit/>
          </a:bodyPr>
          <a:lstStyle/>
          <a:p>
            <a:pPr algn="ctr"/>
            <a:r>
              <a:rPr lang="en-GB" sz="4400" dirty="0" smtClean="0">
                <a:latin typeface="SassoonCRInfant" panose="02010503020300020003" pitchFamily="2" charset="0"/>
              </a:rPr>
              <a:t>Mastery curriculum</a:t>
            </a:r>
            <a:endParaRPr lang="en-GB" sz="4400" dirty="0">
              <a:latin typeface="SassoonCRInfant" panose="02010503020300020003" pitchFamily="2" charset="0"/>
            </a:endParaRPr>
          </a:p>
        </p:txBody>
      </p:sp>
      <p:sp>
        <p:nvSpPr>
          <p:cNvPr id="5" name="Rectangle 4"/>
          <p:cNvSpPr/>
          <p:nvPr/>
        </p:nvSpPr>
        <p:spPr>
          <a:xfrm>
            <a:off x="395536" y="986523"/>
            <a:ext cx="8496944" cy="2031325"/>
          </a:xfrm>
          <a:prstGeom prst="rect">
            <a:avLst/>
          </a:prstGeom>
        </p:spPr>
        <p:txBody>
          <a:bodyPr wrap="square">
            <a:spAutoFit/>
          </a:bodyPr>
          <a:lstStyle/>
          <a:p>
            <a:pPr>
              <a:defRPr/>
            </a:pPr>
            <a:r>
              <a:rPr lang="en-GB" dirty="0">
                <a:latin typeface="SassoonCRInfant" panose="02010503020300020003" pitchFamily="2" charset="0"/>
              </a:rPr>
              <a:t>Mastery </a:t>
            </a:r>
          </a:p>
          <a:p>
            <a:pPr>
              <a:defRPr/>
            </a:pPr>
            <a:r>
              <a:rPr lang="en-GB" dirty="0" smtClean="0">
                <a:latin typeface="SassoonCRInfant" panose="02010503020300020003" pitchFamily="2" charset="0"/>
              </a:rPr>
              <a:t>Based </a:t>
            </a:r>
            <a:r>
              <a:rPr lang="en-GB" dirty="0">
                <a:latin typeface="SassoonCRInfant" panose="02010503020300020003" pitchFamily="2" charset="0"/>
              </a:rPr>
              <a:t>around broadening a child’s understanding of a text and language and show a deep understanding through applying their learning. </a:t>
            </a:r>
          </a:p>
          <a:p>
            <a:pPr>
              <a:defRPr/>
            </a:pPr>
            <a:endParaRPr lang="en-GB" dirty="0">
              <a:latin typeface="SassoonCRInfant" panose="02010503020300020003" pitchFamily="2" charset="0"/>
            </a:endParaRPr>
          </a:p>
          <a:p>
            <a:pPr>
              <a:defRPr/>
            </a:pPr>
            <a:r>
              <a:rPr lang="en-GB" dirty="0">
                <a:latin typeface="SassoonCRInfant" panose="02010503020300020003" pitchFamily="2" charset="0"/>
              </a:rPr>
              <a:t>What will this look like across the year?</a:t>
            </a:r>
          </a:p>
          <a:p>
            <a:pPr>
              <a:defRPr/>
            </a:pPr>
            <a:r>
              <a:rPr lang="en-GB" dirty="0">
                <a:latin typeface="SassoonCRInfant" panose="02010503020300020003" pitchFamily="2" charset="0"/>
              </a:rPr>
              <a:t>Skills and knowledge will be built up throughout the year so children will be apply to apply their learning to a wide variety of contexts. </a:t>
            </a:r>
          </a:p>
        </p:txBody>
      </p:sp>
      <p:sp>
        <p:nvSpPr>
          <p:cNvPr id="6" name="TextBox 5"/>
          <p:cNvSpPr txBox="1"/>
          <p:nvPr/>
        </p:nvSpPr>
        <p:spPr>
          <a:xfrm>
            <a:off x="4644008" y="3501008"/>
            <a:ext cx="4052308" cy="2862322"/>
          </a:xfrm>
          <a:prstGeom prst="rect">
            <a:avLst/>
          </a:prstGeom>
          <a:noFill/>
          <a:ln w="28575">
            <a:solidFill>
              <a:schemeClr val="tx1"/>
            </a:solidFill>
          </a:ln>
        </p:spPr>
        <p:txBody>
          <a:bodyPr wrap="square" rtlCol="0">
            <a:spAutoFit/>
          </a:bodyPr>
          <a:lstStyle/>
          <a:p>
            <a:pPr>
              <a:defRPr/>
            </a:pPr>
            <a:r>
              <a:rPr lang="en-GB" b="1" u="sng" dirty="0" smtClean="0">
                <a:latin typeface="SassoonCRInfant" panose="02010503020300020003" pitchFamily="2" charset="0"/>
              </a:rPr>
              <a:t>Mastery English</a:t>
            </a:r>
          </a:p>
          <a:p>
            <a:pPr>
              <a:defRPr/>
            </a:pPr>
            <a:endParaRPr lang="en-GB" dirty="0" smtClean="0">
              <a:latin typeface="SassoonCRInfant" panose="02010503020300020003" pitchFamily="2" charset="0"/>
            </a:endParaRPr>
          </a:p>
          <a:p>
            <a:pPr>
              <a:defRPr/>
            </a:pPr>
            <a:r>
              <a:rPr lang="en-GB" dirty="0" smtClean="0">
                <a:latin typeface="SassoonCRInfant" panose="02010503020300020003" pitchFamily="2" charset="0"/>
              </a:rPr>
              <a:t>Immersive </a:t>
            </a:r>
            <a:r>
              <a:rPr lang="en-GB" dirty="0">
                <a:latin typeface="SassoonCRInfant" panose="02010503020300020003" pitchFamily="2" charset="0"/>
              </a:rPr>
              <a:t>teaching style focusing on one text at a time.</a:t>
            </a:r>
          </a:p>
          <a:p>
            <a:pPr>
              <a:defRPr/>
            </a:pPr>
            <a:endParaRPr lang="en-GB" dirty="0" smtClean="0">
              <a:latin typeface="SassoonCRInfant" panose="02010503020300020003" pitchFamily="2" charset="0"/>
            </a:endParaRPr>
          </a:p>
          <a:p>
            <a:pPr>
              <a:defRPr/>
            </a:pPr>
            <a:r>
              <a:rPr lang="en-GB" dirty="0" smtClean="0">
                <a:latin typeface="SassoonCRInfant" panose="02010503020300020003" pitchFamily="2" charset="0"/>
              </a:rPr>
              <a:t>What </a:t>
            </a:r>
            <a:r>
              <a:rPr lang="en-GB" dirty="0">
                <a:latin typeface="SassoonCRInfant" panose="02010503020300020003" pitchFamily="2" charset="0"/>
              </a:rPr>
              <a:t>does this look like in the classroom?</a:t>
            </a:r>
          </a:p>
          <a:p>
            <a:r>
              <a:rPr lang="en-GB" dirty="0" smtClean="0"/>
              <a:t>All literacy lessons being based around one text with children learning </a:t>
            </a:r>
            <a:r>
              <a:rPr lang="en-GB" dirty="0" err="1" smtClean="0"/>
              <a:t>SPaG</a:t>
            </a:r>
            <a:r>
              <a:rPr lang="en-GB" dirty="0" smtClean="0"/>
              <a:t> skills and building up to longer writes. </a:t>
            </a:r>
            <a:endParaRPr lang="en-GB" dirty="0"/>
          </a:p>
        </p:txBody>
      </p:sp>
      <p:sp>
        <p:nvSpPr>
          <p:cNvPr id="7" name="TextBox 6"/>
          <p:cNvSpPr txBox="1"/>
          <p:nvPr/>
        </p:nvSpPr>
        <p:spPr>
          <a:xfrm>
            <a:off x="323528" y="3501008"/>
            <a:ext cx="4052308" cy="3139321"/>
          </a:xfrm>
          <a:prstGeom prst="rect">
            <a:avLst/>
          </a:prstGeom>
          <a:noFill/>
          <a:ln w="28575">
            <a:solidFill>
              <a:schemeClr val="tx1"/>
            </a:solidFill>
          </a:ln>
        </p:spPr>
        <p:txBody>
          <a:bodyPr wrap="square" rtlCol="0">
            <a:spAutoFit/>
          </a:bodyPr>
          <a:lstStyle/>
          <a:p>
            <a:pPr>
              <a:defRPr/>
            </a:pPr>
            <a:r>
              <a:rPr lang="en-GB" b="1" u="sng" dirty="0" smtClean="0">
                <a:latin typeface="SassoonCRInfant" panose="02010503020300020003" pitchFamily="2" charset="0"/>
              </a:rPr>
              <a:t>Mathematics Mastery</a:t>
            </a:r>
            <a:endParaRPr lang="en-GB" dirty="0" smtClean="0">
              <a:latin typeface="SassoonCRInfant" panose="02010503020300020003" pitchFamily="2" charset="0"/>
            </a:endParaRPr>
          </a:p>
          <a:p>
            <a:pPr>
              <a:defRPr/>
            </a:pPr>
            <a:r>
              <a:rPr lang="en-GB" dirty="0" smtClean="0">
                <a:latin typeface="SassoonCRInfant" panose="02010503020300020003" pitchFamily="2" charset="0"/>
              </a:rPr>
              <a:t>Teaching the year 1 maths curriculum in depth not breadth.</a:t>
            </a:r>
          </a:p>
          <a:p>
            <a:pPr>
              <a:defRPr/>
            </a:pPr>
            <a:endParaRPr lang="en-GB" dirty="0">
              <a:latin typeface="SassoonCRInfant" panose="02010503020300020003" pitchFamily="2" charset="0"/>
            </a:endParaRPr>
          </a:p>
          <a:p>
            <a:pPr>
              <a:defRPr/>
            </a:pPr>
            <a:r>
              <a:rPr lang="en-GB" dirty="0" smtClean="0">
                <a:latin typeface="SassoonCRInfant" panose="02010503020300020003" pitchFamily="2" charset="0"/>
              </a:rPr>
              <a:t>Whole class taught together with scaffolding and resources for additional support.  Children keeping up not catching up.</a:t>
            </a:r>
          </a:p>
          <a:p>
            <a:pPr>
              <a:defRPr/>
            </a:pPr>
            <a:endParaRPr lang="en-GB" dirty="0">
              <a:latin typeface="SassoonCRInfant" panose="02010503020300020003" pitchFamily="2" charset="0"/>
            </a:endParaRPr>
          </a:p>
          <a:p>
            <a:pPr>
              <a:defRPr/>
            </a:pPr>
            <a:r>
              <a:rPr lang="en-GB" dirty="0" smtClean="0">
                <a:latin typeface="SassoonCRInfant" panose="02010503020300020003" pitchFamily="2" charset="0"/>
              </a:rPr>
              <a:t>Use of quick intervention for children who require additional support.</a:t>
            </a:r>
            <a:endParaRPr lang="en-GB" dirty="0">
              <a:latin typeface="SassoonCRInfant" panose="02010503020300020003" pitchFamily="2" charset="0"/>
            </a:endParaRPr>
          </a:p>
        </p:txBody>
      </p:sp>
      <p:pic>
        <p:nvPicPr>
          <p:cNvPr id="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196300"/>
            <a:ext cx="1512168" cy="1134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20401843"/>
      </p:ext>
    </p:extLst>
  </p:cSld>
  <p:clrMapOvr>
    <a:masterClrMapping/>
  </p:clrMapOvr>
  <mc:AlternateContent xmlns:mc="http://schemas.openxmlformats.org/markup-compatibility/2006">
    <mc:Choice xmlns:p14="http://schemas.microsoft.com/office/powerpoint/2010/main" Requires="p14">
      <p:transition spd="slow" p14:dur="2000" advTm="29379"/>
    </mc:Choice>
    <mc:Fallback>
      <p:transition spd="slow" advTm="29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GB" altLang="en-US" dirty="0" smtClean="0">
                <a:latin typeface="SassoonCRInfant" panose="02010503020300020003" pitchFamily="2" charset="0"/>
              </a:rPr>
              <a:t>Maths in Year 1</a:t>
            </a:r>
          </a:p>
        </p:txBody>
      </p:sp>
      <p:pic>
        <p:nvPicPr>
          <p:cNvPr id="2" name="Picture 1"/>
          <p:cNvPicPr>
            <a:picLocks noChangeAspect="1"/>
          </p:cNvPicPr>
          <p:nvPr/>
        </p:nvPicPr>
        <p:blipFill>
          <a:blip r:embed="rId4"/>
          <a:stretch>
            <a:fillRect/>
          </a:stretch>
        </p:blipFill>
        <p:spPr>
          <a:xfrm>
            <a:off x="247399" y="1196752"/>
            <a:ext cx="8437337" cy="554153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4741607"/>
      </p:ext>
    </p:extLst>
  </p:cSld>
  <p:clrMapOvr>
    <a:masterClrMapping/>
  </p:clrMapOvr>
  <mc:AlternateContent xmlns:mc="http://schemas.openxmlformats.org/markup-compatibility/2006">
    <mc:Choice xmlns:p14="http://schemas.microsoft.com/office/powerpoint/2010/main" Requires="p14">
      <p:transition spd="slow" p14:dur="2000" advTm="20922"/>
    </mc:Choice>
    <mc:Fallback>
      <p:transition spd="slow" advTm="20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116632"/>
            <a:ext cx="8229600" cy="1143000"/>
          </a:xfrm>
        </p:spPr>
        <p:txBody>
          <a:bodyPr/>
          <a:lstStyle/>
          <a:p>
            <a:r>
              <a:rPr lang="en-GB" altLang="en-US" dirty="0" smtClean="0">
                <a:latin typeface="SassoonCRInfant" panose="02010503020300020003" pitchFamily="2" charset="0"/>
              </a:rPr>
              <a:t>Maths in Year 1</a:t>
            </a:r>
          </a:p>
        </p:txBody>
      </p:sp>
      <p:sp>
        <p:nvSpPr>
          <p:cNvPr id="5123" name="Content Placeholder 2"/>
          <p:cNvSpPr>
            <a:spLocks noGrp="1"/>
          </p:cNvSpPr>
          <p:nvPr>
            <p:ph idx="1"/>
          </p:nvPr>
        </p:nvSpPr>
        <p:spPr>
          <a:xfrm>
            <a:off x="457200" y="1052736"/>
            <a:ext cx="8229600" cy="5328592"/>
          </a:xfrm>
        </p:spPr>
        <p:txBody>
          <a:bodyPr>
            <a:normAutofit fontScale="55000" lnSpcReduction="20000"/>
          </a:bodyPr>
          <a:lstStyle/>
          <a:p>
            <a:r>
              <a:rPr lang="en-GB" dirty="0" smtClean="0"/>
              <a:t>Count forwards and backwards in 1s within 100 starting at any number.</a:t>
            </a:r>
            <a:endParaRPr lang="en-GB" dirty="0"/>
          </a:p>
          <a:p>
            <a:r>
              <a:rPr lang="en-GB" dirty="0" smtClean="0"/>
              <a:t>Count forwards and backwards in </a:t>
            </a:r>
            <a:r>
              <a:rPr lang="en-GB" dirty="0"/>
              <a:t>2s, 5s and 10s.</a:t>
            </a:r>
          </a:p>
          <a:p>
            <a:r>
              <a:rPr lang="en-GB" dirty="0" smtClean="0"/>
              <a:t>Know </a:t>
            </a:r>
            <a:r>
              <a:rPr lang="en-GB" dirty="0"/>
              <a:t>1 more and 1 less than a given </a:t>
            </a:r>
            <a:r>
              <a:rPr lang="en-GB" dirty="0" smtClean="0"/>
              <a:t>number up to 100.</a:t>
            </a:r>
          </a:p>
          <a:p>
            <a:r>
              <a:rPr lang="en-GB" dirty="0" smtClean="0"/>
              <a:t>To understand place value of a number within 100 – how many tens and ones.</a:t>
            </a:r>
          </a:p>
          <a:p>
            <a:r>
              <a:rPr lang="en-GB" dirty="0" smtClean="0"/>
              <a:t>To fluently recall number bonds to 10 and 20. </a:t>
            </a:r>
          </a:p>
          <a:p>
            <a:r>
              <a:rPr lang="en-GB" dirty="0" smtClean="0"/>
              <a:t>To fluently add and subtract numbers within 10 understanding the relationship of parts and wholes. </a:t>
            </a:r>
            <a:endParaRPr lang="en-GB" dirty="0"/>
          </a:p>
          <a:p>
            <a:r>
              <a:rPr lang="en-GB" dirty="0" smtClean="0"/>
              <a:t>Add </a:t>
            </a:r>
            <a:r>
              <a:rPr lang="en-GB" dirty="0"/>
              <a:t>and subtract </a:t>
            </a:r>
            <a:r>
              <a:rPr lang="en-GB" dirty="0" smtClean="0"/>
              <a:t>numbers </a:t>
            </a:r>
            <a:r>
              <a:rPr lang="en-GB" dirty="0"/>
              <a:t>within </a:t>
            </a:r>
            <a:r>
              <a:rPr lang="en-GB" dirty="0" smtClean="0"/>
              <a:t>100 using concrete resources and pictures.</a:t>
            </a:r>
          </a:p>
          <a:p>
            <a:pPr marL="0" indent="0">
              <a:buNone/>
            </a:pPr>
            <a:r>
              <a:rPr lang="en-GB" dirty="0"/>
              <a:t>	</a:t>
            </a:r>
            <a:r>
              <a:rPr lang="en-GB" dirty="0" smtClean="0"/>
              <a:t>Fluently recall the related addition and subtraction facts up to 20.</a:t>
            </a:r>
            <a:endParaRPr lang="en-GB" dirty="0"/>
          </a:p>
          <a:p>
            <a:pPr marL="0" indent="0">
              <a:buNone/>
            </a:pPr>
            <a:r>
              <a:rPr lang="en-GB" dirty="0" smtClean="0"/>
              <a:t>	2-digit </a:t>
            </a:r>
            <a:r>
              <a:rPr lang="en-GB" dirty="0"/>
              <a:t>add and subtract 1-digit not crossing 10s</a:t>
            </a:r>
          </a:p>
          <a:p>
            <a:pPr marL="0" indent="0">
              <a:buNone/>
            </a:pPr>
            <a:r>
              <a:rPr lang="en-GB" dirty="0" smtClean="0"/>
              <a:t>	e.g. 36 </a:t>
            </a:r>
            <a:r>
              <a:rPr lang="en-GB" dirty="0"/>
              <a:t>+ 3 = </a:t>
            </a:r>
            <a:r>
              <a:rPr lang="en-GB" dirty="0" smtClean="0"/>
              <a:t>                               75 </a:t>
            </a:r>
            <a:r>
              <a:rPr lang="en-GB" dirty="0"/>
              <a:t>- 2 = </a:t>
            </a:r>
          </a:p>
          <a:p>
            <a:pPr marL="0" indent="0">
              <a:buNone/>
            </a:pPr>
            <a:r>
              <a:rPr lang="en-GB" dirty="0"/>
              <a:t/>
            </a:r>
            <a:br>
              <a:rPr lang="en-GB" dirty="0"/>
            </a:br>
            <a:endParaRPr lang="en-GB" dirty="0"/>
          </a:p>
          <a:p>
            <a:r>
              <a:rPr lang="en-GB" dirty="0" smtClean="0"/>
              <a:t>Understand </a:t>
            </a:r>
            <a:r>
              <a:rPr lang="en-GB" dirty="0"/>
              <a:t>mathematical symbols + - and =</a:t>
            </a:r>
          </a:p>
          <a:p>
            <a:r>
              <a:rPr lang="en-GB" dirty="0" smtClean="0"/>
              <a:t>Use </a:t>
            </a:r>
            <a:r>
              <a:rPr lang="en-GB" dirty="0"/>
              <a:t>the language of comparisons (greater than / less than).</a:t>
            </a:r>
          </a:p>
          <a:p>
            <a:r>
              <a:rPr lang="en-GB" dirty="0" smtClean="0"/>
              <a:t>Measure </a:t>
            </a:r>
            <a:r>
              <a:rPr lang="en-GB" dirty="0"/>
              <a:t>weight, length and capacity.</a:t>
            </a:r>
          </a:p>
          <a:p>
            <a:r>
              <a:rPr lang="en-GB" dirty="0" smtClean="0"/>
              <a:t>Recognise </a:t>
            </a:r>
            <a:r>
              <a:rPr lang="en-GB" dirty="0"/>
              <a:t>and describe simple 2D and 3D shapes.</a:t>
            </a:r>
          </a:p>
          <a:p>
            <a:r>
              <a:rPr lang="en-GB" dirty="0" smtClean="0"/>
              <a:t>Tell </a:t>
            </a:r>
            <a:r>
              <a:rPr lang="en-GB" dirty="0"/>
              <a:t>the time (half past, o'clock).</a:t>
            </a:r>
          </a:p>
          <a:p>
            <a:r>
              <a:rPr lang="en-GB" dirty="0" smtClean="0"/>
              <a:t>Recognise </a:t>
            </a:r>
            <a:r>
              <a:rPr lang="en-GB" dirty="0"/>
              <a:t>half, quarter and whole of amounts, shapes and number (1/2).</a:t>
            </a:r>
            <a:endParaRPr lang="en-GB" alt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2727182"/>
      </p:ext>
    </p:extLst>
  </p:cSld>
  <p:clrMapOvr>
    <a:masterClrMapping/>
  </p:clrMapOvr>
  <mc:AlternateContent xmlns:mc="http://schemas.openxmlformats.org/markup-compatibility/2006">
    <mc:Choice xmlns:p14="http://schemas.microsoft.com/office/powerpoint/2010/main" Requires="p14">
      <p:transition spd="slow" p14:dur="2000" advTm="5641"/>
    </mc:Choice>
    <mc:Fallback>
      <p:transition spd="slow" advTm="5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1520" y="836712"/>
            <a:ext cx="8567859" cy="5544616"/>
          </a:xfrm>
          <a:prstGeom prst="rect">
            <a:avLst/>
          </a:prstGeom>
        </p:spPr>
      </p:pic>
      <p:sp>
        <p:nvSpPr>
          <p:cNvPr id="6" name="TextBox 15"/>
          <p:cNvSpPr txBox="1">
            <a:spLocks noChangeArrowheads="1"/>
          </p:cNvSpPr>
          <p:nvPr/>
        </p:nvSpPr>
        <p:spPr bwMode="auto">
          <a:xfrm>
            <a:off x="2771800" y="116632"/>
            <a:ext cx="2627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3600" dirty="0" smtClean="0">
                <a:latin typeface="SassoonCRInfant" panose="02010503020300020003" pitchFamily="2" charset="0"/>
              </a:rPr>
              <a:t>Literacy</a:t>
            </a:r>
            <a:endParaRPr lang="en-GB" altLang="en-US" sz="3600" dirty="0">
              <a:latin typeface="SassoonCRInfant" panose="02010503020300020003" pitchFamily="2"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3436191"/>
      </p:ext>
    </p:extLst>
  </p:cSld>
  <p:clrMapOvr>
    <a:masterClrMapping/>
  </p:clrMapOvr>
  <mc:AlternateContent xmlns:mc="http://schemas.openxmlformats.org/markup-compatibility/2006">
    <mc:Choice xmlns:p14="http://schemas.microsoft.com/office/powerpoint/2010/main" Requires="p14">
      <p:transition spd="slow" p14:dur="2000" advTm="6588"/>
    </mc:Choice>
    <mc:Fallback>
      <p:transition spd="slow" advTm="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TotalTime>
  <Words>1341</Words>
  <Application>Microsoft Office PowerPoint</Application>
  <PresentationFormat>On-screen Show (4:3)</PresentationFormat>
  <Paragraphs>186</Paragraphs>
  <Slides>18</Slides>
  <Notes>1</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BlackCat Primary</vt:lpstr>
      <vt:lpstr>Calibri</vt:lpstr>
      <vt:lpstr>HfW cursive</vt:lpstr>
      <vt:lpstr>SassoonCRInfant</vt:lpstr>
      <vt:lpstr>SassoonPrimaryInfant</vt:lpstr>
      <vt:lpstr>Office Theme</vt:lpstr>
      <vt:lpstr>Year 1 Curriculum Meeting</vt:lpstr>
      <vt:lpstr>PowerPoint Presentation</vt:lpstr>
      <vt:lpstr>                                         Purpose </vt:lpstr>
      <vt:lpstr>What we cover in year 1</vt:lpstr>
      <vt:lpstr>PowerPoint Presentation</vt:lpstr>
      <vt:lpstr>PowerPoint Presentation</vt:lpstr>
      <vt:lpstr>Maths in Year 1</vt:lpstr>
      <vt:lpstr>Maths in Year 1</vt:lpstr>
      <vt:lpstr>PowerPoint Presentation</vt:lpstr>
      <vt:lpstr>Spelling </vt:lpstr>
      <vt:lpstr>PowerPoint Presentation</vt:lpstr>
      <vt:lpstr>Handwriting</vt:lpstr>
      <vt:lpstr>PowerPoint Presentation</vt:lpstr>
      <vt:lpstr>PowerPoint Presentation</vt:lpstr>
      <vt:lpstr>PowerPoint Presentation</vt:lpstr>
      <vt:lpstr>PowerPoint Presentation</vt:lpstr>
      <vt:lpstr>PowerPoint Presentation</vt:lpstr>
      <vt:lpstr>PowerPoint Presentation</vt:lpstr>
    </vt:vector>
  </TitlesOfParts>
  <Company>Sheffield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ready for Year 2</dc:title>
  <dc:creator>Sheffield Schools</dc:creator>
  <cp:lastModifiedBy>Windows User</cp:lastModifiedBy>
  <cp:revision>44</cp:revision>
  <dcterms:created xsi:type="dcterms:W3CDTF">2017-06-22T14:52:44Z</dcterms:created>
  <dcterms:modified xsi:type="dcterms:W3CDTF">2020-09-16T16:29:11Z</dcterms:modified>
</cp:coreProperties>
</file>