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handoutMasterIdLst>
    <p:handoutMasterId r:id="rId23"/>
  </p:handoutMasterIdLst>
  <p:sldIdLst>
    <p:sldId id="256" r:id="rId2"/>
    <p:sldId id="281" r:id="rId3"/>
    <p:sldId id="316" r:id="rId4"/>
    <p:sldId id="319" r:id="rId5"/>
    <p:sldId id="257" r:id="rId6"/>
    <p:sldId id="313" r:id="rId7"/>
    <p:sldId id="283" r:id="rId8"/>
    <p:sldId id="284" r:id="rId9"/>
    <p:sldId id="285" r:id="rId10"/>
    <p:sldId id="258" r:id="rId11"/>
    <p:sldId id="317" r:id="rId12"/>
    <p:sldId id="272" r:id="rId13"/>
    <p:sldId id="278" r:id="rId14"/>
    <p:sldId id="286" r:id="rId15"/>
    <p:sldId id="280" r:id="rId16"/>
    <p:sldId id="289" r:id="rId17"/>
    <p:sldId id="273" r:id="rId18"/>
    <p:sldId id="275" r:id="rId19"/>
    <p:sldId id="301" r:id="rId20"/>
    <p:sldId id="276" r:id="rId21"/>
  </p:sldIdLst>
  <p:sldSz cx="9144000" cy="6858000" type="screen4x3"/>
  <p:notesSz cx="6797675" cy="9926638"/>
  <p:defaultTextStyle>
    <a:defPPr>
      <a:defRPr lang="en-GB"/>
    </a:defPPr>
    <a:lvl1pPr algn="l" rtl="0" fontAlgn="base">
      <a:spcBef>
        <a:spcPct val="0"/>
      </a:spcBef>
      <a:spcAft>
        <a:spcPct val="0"/>
      </a:spcAft>
      <a:defRPr kern="1200">
        <a:solidFill>
          <a:schemeClr val="tx1"/>
        </a:solidFill>
        <a:latin typeface="Comic Sans MS" pitchFamily="66" charset="0"/>
        <a:ea typeface="+mn-ea"/>
        <a:cs typeface="+mn-cs"/>
      </a:defRPr>
    </a:lvl1pPr>
    <a:lvl2pPr marL="457200" algn="l" rtl="0" fontAlgn="base">
      <a:spcBef>
        <a:spcPct val="0"/>
      </a:spcBef>
      <a:spcAft>
        <a:spcPct val="0"/>
      </a:spcAft>
      <a:defRPr kern="1200">
        <a:solidFill>
          <a:schemeClr val="tx1"/>
        </a:solidFill>
        <a:latin typeface="Comic Sans MS" pitchFamily="66" charset="0"/>
        <a:ea typeface="+mn-ea"/>
        <a:cs typeface="+mn-cs"/>
      </a:defRPr>
    </a:lvl2pPr>
    <a:lvl3pPr marL="914400" algn="l" rtl="0" fontAlgn="base">
      <a:spcBef>
        <a:spcPct val="0"/>
      </a:spcBef>
      <a:spcAft>
        <a:spcPct val="0"/>
      </a:spcAft>
      <a:defRPr kern="1200">
        <a:solidFill>
          <a:schemeClr val="tx1"/>
        </a:solidFill>
        <a:latin typeface="Comic Sans MS" pitchFamily="66" charset="0"/>
        <a:ea typeface="+mn-ea"/>
        <a:cs typeface="+mn-cs"/>
      </a:defRPr>
    </a:lvl3pPr>
    <a:lvl4pPr marL="1371600" algn="l" rtl="0" fontAlgn="base">
      <a:spcBef>
        <a:spcPct val="0"/>
      </a:spcBef>
      <a:spcAft>
        <a:spcPct val="0"/>
      </a:spcAft>
      <a:defRPr kern="1200">
        <a:solidFill>
          <a:schemeClr val="tx1"/>
        </a:solidFill>
        <a:latin typeface="Comic Sans MS" pitchFamily="66" charset="0"/>
        <a:ea typeface="+mn-ea"/>
        <a:cs typeface="+mn-cs"/>
      </a:defRPr>
    </a:lvl4pPr>
    <a:lvl5pPr marL="1828800" algn="l" rtl="0" fontAlgn="base">
      <a:spcBef>
        <a:spcPct val="0"/>
      </a:spcBef>
      <a:spcAft>
        <a:spcPct val="0"/>
      </a:spcAft>
      <a:defRPr kern="1200">
        <a:solidFill>
          <a:schemeClr val="tx1"/>
        </a:solidFill>
        <a:latin typeface="Comic Sans MS" pitchFamily="66" charset="0"/>
        <a:ea typeface="+mn-ea"/>
        <a:cs typeface="+mn-cs"/>
      </a:defRPr>
    </a:lvl5pPr>
    <a:lvl6pPr marL="2286000" algn="l" defTabSz="914400" rtl="0" eaLnBrk="1" latinLnBrk="0" hangingPunct="1">
      <a:defRPr kern="1200">
        <a:solidFill>
          <a:schemeClr val="tx1"/>
        </a:solidFill>
        <a:latin typeface="Comic Sans MS" pitchFamily="66" charset="0"/>
        <a:ea typeface="+mn-ea"/>
        <a:cs typeface="+mn-cs"/>
      </a:defRPr>
    </a:lvl6pPr>
    <a:lvl7pPr marL="2743200" algn="l" defTabSz="914400" rtl="0" eaLnBrk="1" latinLnBrk="0" hangingPunct="1">
      <a:defRPr kern="1200">
        <a:solidFill>
          <a:schemeClr val="tx1"/>
        </a:solidFill>
        <a:latin typeface="Comic Sans MS" pitchFamily="66" charset="0"/>
        <a:ea typeface="+mn-ea"/>
        <a:cs typeface="+mn-cs"/>
      </a:defRPr>
    </a:lvl7pPr>
    <a:lvl8pPr marL="3200400" algn="l" defTabSz="914400" rtl="0" eaLnBrk="1" latinLnBrk="0" hangingPunct="1">
      <a:defRPr kern="1200">
        <a:solidFill>
          <a:schemeClr val="tx1"/>
        </a:solidFill>
        <a:latin typeface="Comic Sans MS" pitchFamily="66" charset="0"/>
        <a:ea typeface="+mn-ea"/>
        <a:cs typeface="+mn-cs"/>
      </a:defRPr>
    </a:lvl8pPr>
    <a:lvl9pPr marL="3657600" algn="l" defTabSz="914400" rtl="0" eaLnBrk="1" latinLnBrk="0" hangingPunct="1">
      <a:defRPr kern="1200">
        <a:solidFill>
          <a:schemeClr val="tx1"/>
        </a:solidFill>
        <a:latin typeface="Comic Sans MS" pitchFamily="66"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6">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34559" autoAdjust="0"/>
    <p:restoredTop sz="86323" autoAdjust="0"/>
  </p:normalViewPr>
  <p:slideViewPr>
    <p:cSldViewPr>
      <p:cViewPr varScale="1">
        <p:scale>
          <a:sx n="78" d="100"/>
          <a:sy n="78" d="100"/>
        </p:scale>
        <p:origin x="2328"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51" d="100"/>
          <a:sy n="51" d="100"/>
        </p:scale>
        <p:origin x="-1932" y="-108"/>
      </p:cViewPr>
      <p:guideLst>
        <p:guide orient="horz" pos="3126"/>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3730" name="Rectangle 2"/>
          <p:cNvSpPr>
            <a:spLocks noGrp="1" noChangeArrowheads="1"/>
          </p:cNvSpPr>
          <p:nvPr>
            <p:ph type="hdr" sz="quarter"/>
          </p:nvPr>
        </p:nvSpPr>
        <p:spPr bwMode="auto">
          <a:xfrm>
            <a:off x="0"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Arial" pitchFamily="34" charset="0"/>
              </a:defRPr>
            </a:lvl1pPr>
          </a:lstStyle>
          <a:p>
            <a:pPr>
              <a:defRPr/>
            </a:pPr>
            <a:endParaRPr lang="en-GB"/>
          </a:p>
        </p:txBody>
      </p:sp>
      <p:sp>
        <p:nvSpPr>
          <p:cNvPr id="73731" name="Rectangle 3"/>
          <p:cNvSpPr>
            <a:spLocks noGrp="1" noChangeArrowheads="1"/>
          </p:cNvSpPr>
          <p:nvPr>
            <p:ph type="dt" sz="quarter" idx="1"/>
          </p:nvPr>
        </p:nvSpPr>
        <p:spPr bwMode="auto">
          <a:xfrm>
            <a:off x="3849688"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Arial" pitchFamily="34" charset="0"/>
              </a:defRPr>
            </a:lvl1pPr>
          </a:lstStyle>
          <a:p>
            <a:pPr>
              <a:defRPr/>
            </a:pPr>
            <a:endParaRPr lang="en-GB"/>
          </a:p>
        </p:txBody>
      </p:sp>
      <p:sp>
        <p:nvSpPr>
          <p:cNvPr id="73732" name="Rectangle 4"/>
          <p:cNvSpPr>
            <a:spLocks noGrp="1" noChangeArrowheads="1"/>
          </p:cNvSpPr>
          <p:nvPr>
            <p:ph type="ftr" sz="quarter" idx="2"/>
          </p:nvPr>
        </p:nvSpPr>
        <p:spPr bwMode="auto">
          <a:xfrm>
            <a:off x="0"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Arial" pitchFamily="34" charset="0"/>
              </a:defRPr>
            </a:lvl1pPr>
          </a:lstStyle>
          <a:p>
            <a:pPr>
              <a:defRPr/>
            </a:pPr>
            <a:endParaRPr lang="en-GB"/>
          </a:p>
        </p:txBody>
      </p:sp>
      <p:sp>
        <p:nvSpPr>
          <p:cNvPr id="73733" name="Rectangle 5"/>
          <p:cNvSpPr>
            <a:spLocks noGrp="1" noChangeArrowheads="1"/>
          </p:cNvSpPr>
          <p:nvPr>
            <p:ph type="sldNum" sz="quarter" idx="3"/>
          </p:nvPr>
        </p:nvSpPr>
        <p:spPr bwMode="auto">
          <a:xfrm>
            <a:off x="3849688"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Arial" pitchFamily="34" charset="0"/>
              </a:defRPr>
            </a:lvl1pPr>
          </a:lstStyle>
          <a:p>
            <a:pPr>
              <a:defRPr/>
            </a:pPr>
            <a:fld id="{C3BB7AF4-4EFD-446D-AB58-65AF38F1CEA7}" type="slidenum">
              <a:rPr lang="en-GB"/>
              <a:pPr>
                <a:defRPr/>
              </a:pPr>
              <a:t>‹#›</a:t>
            </a:fld>
            <a:endParaRPr lang="en-GB" dirty="0"/>
          </a:p>
        </p:txBody>
      </p:sp>
    </p:spTree>
    <p:extLst>
      <p:ext uri="{BB962C8B-B14F-4D97-AF65-F5344CB8AC3E}">
        <p14:creationId xmlns:p14="http://schemas.microsoft.com/office/powerpoint/2010/main" val="12609603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pPr>
              <a:defRPr/>
            </a:pPr>
            <a:endParaRPr lang="en-GB"/>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pPr>
              <a:defRPr/>
            </a:pPr>
            <a:fld id="{51319A56-9513-4195-8168-E08F97C247A0}" type="datetimeFigureOut">
              <a:rPr lang="en-GB"/>
              <a:pPr>
                <a:defRPr/>
              </a:pPr>
              <a:t>29/06/2020</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pPr lvl="0"/>
            <a:endParaRPr lang="en-GB" noProof="0" smtClean="0"/>
          </a:p>
        </p:txBody>
      </p:sp>
      <p:sp>
        <p:nvSpPr>
          <p:cNvPr id="5" name="Notes Placeholder 4"/>
          <p:cNvSpPr>
            <a:spLocks noGrp="1"/>
          </p:cNvSpPr>
          <p:nvPr>
            <p:ph type="body" sz="quarter" idx="3"/>
          </p:nvPr>
        </p:nvSpPr>
        <p:spPr>
          <a:xfrm>
            <a:off x="679450" y="4714875"/>
            <a:ext cx="5438775" cy="4467225"/>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smtClean="0"/>
          </a:p>
        </p:txBody>
      </p:sp>
      <p:sp>
        <p:nvSpPr>
          <p:cNvPr id="6" name="Footer Placeholder 5"/>
          <p:cNvSpPr>
            <a:spLocks noGrp="1"/>
          </p:cNvSpPr>
          <p:nvPr>
            <p:ph type="ftr" sz="quarter" idx="4"/>
          </p:nvPr>
        </p:nvSpPr>
        <p:spPr>
          <a:xfrm>
            <a:off x="0" y="9428163"/>
            <a:ext cx="2946400" cy="496887"/>
          </a:xfrm>
          <a:prstGeom prst="rect">
            <a:avLst/>
          </a:prstGeom>
        </p:spPr>
        <p:txBody>
          <a:bodyPr vert="horz" lIns="91440" tIns="45720" rIns="91440" bIns="45720" rtlCol="0" anchor="b"/>
          <a:lstStyle>
            <a:lvl1pPr algn="l">
              <a:defRPr sz="1200"/>
            </a:lvl1pPr>
          </a:lstStyle>
          <a:p>
            <a:pPr>
              <a:defRPr/>
            </a:pPr>
            <a:endParaRPr lang="en-GB"/>
          </a:p>
        </p:txBody>
      </p:sp>
      <p:sp>
        <p:nvSpPr>
          <p:cNvPr id="7" name="Slide Number Placeholder 6"/>
          <p:cNvSpPr>
            <a:spLocks noGrp="1"/>
          </p:cNvSpPr>
          <p:nvPr>
            <p:ph type="sldNum" sz="quarter" idx="5"/>
          </p:nvPr>
        </p:nvSpPr>
        <p:spPr>
          <a:xfrm>
            <a:off x="3849688" y="9428163"/>
            <a:ext cx="2946400" cy="496887"/>
          </a:xfrm>
          <a:prstGeom prst="rect">
            <a:avLst/>
          </a:prstGeom>
        </p:spPr>
        <p:txBody>
          <a:bodyPr vert="horz" lIns="91440" tIns="45720" rIns="91440" bIns="45720" rtlCol="0" anchor="b"/>
          <a:lstStyle>
            <a:lvl1pPr algn="r">
              <a:defRPr sz="1200"/>
            </a:lvl1pPr>
          </a:lstStyle>
          <a:p>
            <a:pPr>
              <a:defRPr/>
            </a:pPr>
            <a:fld id="{339379E4-E8F9-4B39-8494-49AD926176F9}" type="slidenum">
              <a:rPr lang="en-GB"/>
              <a:pPr>
                <a:defRPr/>
              </a:pPr>
              <a:t>‹#›</a:t>
            </a:fld>
            <a:endParaRPr lang="en-GB"/>
          </a:p>
        </p:txBody>
      </p:sp>
    </p:spTree>
    <p:extLst>
      <p:ext uri="{BB962C8B-B14F-4D97-AF65-F5344CB8AC3E}">
        <p14:creationId xmlns:p14="http://schemas.microsoft.com/office/powerpoint/2010/main" val="359436000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389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2A1ED456-1294-4821-89C1-1D1FA3862328}" type="slidenum">
              <a:rPr lang="en-GB" altLang="en-US" smtClean="0">
                <a:latin typeface="Comic Sans MS" pitchFamily="66" charset="0"/>
              </a:rPr>
              <a:pPr eaLnBrk="1" hangingPunct="1">
                <a:spcBef>
                  <a:spcPct val="0"/>
                </a:spcBef>
              </a:pPr>
              <a:t>1</a:t>
            </a:fld>
            <a:endParaRPr lang="en-GB" altLang="en-US" smtClean="0">
              <a:latin typeface="Comic Sans MS" pitchFamily="66"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339379E4-E8F9-4B39-8494-49AD926176F9}" type="slidenum">
              <a:rPr lang="en-GB" smtClean="0"/>
              <a:pPr>
                <a:defRPr/>
              </a:pPr>
              <a:t>11</a:t>
            </a:fld>
            <a:endParaRPr lang="en-GB"/>
          </a:p>
        </p:txBody>
      </p:sp>
    </p:spTree>
    <p:extLst>
      <p:ext uri="{BB962C8B-B14F-4D97-AF65-F5344CB8AC3E}">
        <p14:creationId xmlns:p14="http://schemas.microsoft.com/office/powerpoint/2010/main" val="160617443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339379E4-E8F9-4B39-8494-49AD926176F9}" type="slidenum">
              <a:rPr lang="en-GB" smtClean="0"/>
              <a:pPr>
                <a:defRPr/>
              </a:pPr>
              <a:t>12</a:t>
            </a:fld>
            <a:endParaRPr lang="en-GB"/>
          </a:p>
        </p:txBody>
      </p:sp>
    </p:spTree>
    <p:extLst>
      <p:ext uri="{BB962C8B-B14F-4D97-AF65-F5344CB8AC3E}">
        <p14:creationId xmlns:p14="http://schemas.microsoft.com/office/powerpoint/2010/main" val="142463628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339379E4-E8F9-4B39-8494-49AD926176F9}" type="slidenum">
              <a:rPr lang="en-GB" smtClean="0"/>
              <a:pPr>
                <a:defRPr/>
              </a:pPr>
              <a:t>13</a:t>
            </a:fld>
            <a:endParaRPr lang="en-GB"/>
          </a:p>
        </p:txBody>
      </p:sp>
    </p:spTree>
    <p:extLst>
      <p:ext uri="{BB962C8B-B14F-4D97-AF65-F5344CB8AC3E}">
        <p14:creationId xmlns:p14="http://schemas.microsoft.com/office/powerpoint/2010/main" val="132821220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339379E4-E8F9-4B39-8494-49AD926176F9}" type="slidenum">
              <a:rPr lang="en-GB" smtClean="0"/>
              <a:pPr>
                <a:defRPr/>
              </a:pPr>
              <a:t>14</a:t>
            </a:fld>
            <a:endParaRPr lang="en-GB"/>
          </a:p>
        </p:txBody>
      </p:sp>
    </p:spTree>
    <p:extLst>
      <p:ext uri="{BB962C8B-B14F-4D97-AF65-F5344CB8AC3E}">
        <p14:creationId xmlns:p14="http://schemas.microsoft.com/office/powerpoint/2010/main" val="384918582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339379E4-E8F9-4B39-8494-49AD926176F9}" type="slidenum">
              <a:rPr lang="en-GB" smtClean="0"/>
              <a:pPr>
                <a:defRPr/>
              </a:pPr>
              <a:t>15</a:t>
            </a:fld>
            <a:endParaRPr lang="en-GB"/>
          </a:p>
        </p:txBody>
      </p:sp>
    </p:spTree>
    <p:extLst>
      <p:ext uri="{BB962C8B-B14F-4D97-AF65-F5344CB8AC3E}">
        <p14:creationId xmlns:p14="http://schemas.microsoft.com/office/powerpoint/2010/main" val="35319603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339379E4-E8F9-4B39-8494-49AD926176F9}" type="slidenum">
              <a:rPr lang="en-GB" smtClean="0"/>
              <a:pPr>
                <a:defRPr/>
              </a:pPr>
              <a:t>16</a:t>
            </a:fld>
            <a:endParaRPr lang="en-GB"/>
          </a:p>
        </p:txBody>
      </p:sp>
    </p:spTree>
    <p:extLst>
      <p:ext uri="{BB962C8B-B14F-4D97-AF65-F5344CB8AC3E}">
        <p14:creationId xmlns:p14="http://schemas.microsoft.com/office/powerpoint/2010/main" val="107248970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339379E4-E8F9-4B39-8494-49AD926176F9}" type="slidenum">
              <a:rPr lang="en-GB" smtClean="0"/>
              <a:pPr>
                <a:defRPr/>
              </a:pPr>
              <a:t>17</a:t>
            </a:fld>
            <a:endParaRPr lang="en-GB"/>
          </a:p>
        </p:txBody>
      </p:sp>
    </p:spTree>
    <p:extLst>
      <p:ext uri="{BB962C8B-B14F-4D97-AF65-F5344CB8AC3E}">
        <p14:creationId xmlns:p14="http://schemas.microsoft.com/office/powerpoint/2010/main" val="341118115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339379E4-E8F9-4B39-8494-49AD926176F9}" type="slidenum">
              <a:rPr lang="en-GB" smtClean="0"/>
              <a:pPr>
                <a:defRPr/>
              </a:pPr>
              <a:t>18</a:t>
            </a:fld>
            <a:endParaRPr lang="en-GB"/>
          </a:p>
        </p:txBody>
      </p:sp>
    </p:spTree>
    <p:extLst>
      <p:ext uri="{BB962C8B-B14F-4D97-AF65-F5344CB8AC3E}">
        <p14:creationId xmlns:p14="http://schemas.microsoft.com/office/powerpoint/2010/main" val="294588206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339379E4-E8F9-4B39-8494-49AD926176F9}" type="slidenum">
              <a:rPr lang="en-GB" smtClean="0"/>
              <a:pPr>
                <a:defRPr/>
              </a:pPr>
              <a:t>19</a:t>
            </a:fld>
            <a:endParaRPr lang="en-GB"/>
          </a:p>
        </p:txBody>
      </p:sp>
    </p:spTree>
    <p:extLst>
      <p:ext uri="{BB962C8B-B14F-4D97-AF65-F5344CB8AC3E}">
        <p14:creationId xmlns:p14="http://schemas.microsoft.com/office/powerpoint/2010/main" val="312137481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339379E4-E8F9-4B39-8494-49AD926176F9}" type="slidenum">
              <a:rPr lang="en-GB" smtClean="0"/>
              <a:pPr>
                <a:defRPr/>
              </a:pPr>
              <a:t>20</a:t>
            </a:fld>
            <a:endParaRPr lang="en-GB"/>
          </a:p>
        </p:txBody>
      </p:sp>
    </p:spTree>
    <p:extLst>
      <p:ext uri="{BB962C8B-B14F-4D97-AF65-F5344CB8AC3E}">
        <p14:creationId xmlns:p14="http://schemas.microsoft.com/office/powerpoint/2010/main" val="10277757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339379E4-E8F9-4B39-8494-49AD926176F9}" type="slidenum">
              <a:rPr lang="en-GB" smtClean="0"/>
              <a:pPr>
                <a:defRPr/>
              </a:pPr>
              <a:t>2</a:t>
            </a:fld>
            <a:endParaRPr lang="en-GB"/>
          </a:p>
        </p:txBody>
      </p:sp>
    </p:spTree>
    <p:extLst>
      <p:ext uri="{BB962C8B-B14F-4D97-AF65-F5344CB8AC3E}">
        <p14:creationId xmlns:p14="http://schemas.microsoft.com/office/powerpoint/2010/main" val="41597294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339379E4-E8F9-4B39-8494-49AD926176F9}" type="slidenum">
              <a:rPr lang="en-GB" smtClean="0"/>
              <a:pPr>
                <a:defRPr/>
              </a:pPr>
              <a:t>3</a:t>
            </a:fld>
            <a:endParaRPr lang="en-GB"/>
          </a:p>
        </p:txBody>
      </p:sp>
    </p:spTree>
    <p:extLst>
      <p:ext uri="{BB962C8B-B14F-4D97-AF65-F5344CB8AC3E}">
        <p14:creationId xmlns:p14="http://schemas.microsoft.com/office/powerpoint/2010/main" val="17677465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339379E4-E8F9-4B39-8494-49AD926176F9}" type="slidenum">
              <a:rPr lang="en-GB" smtClean="0"/>
              <a:pPr>
                <a:defRPr/>
              </a:pPr>
              <a:t>5</a:t>
            </a:fld>
            <a:endParaRPr lang="en-GB"/>
          </a:p>
        </p:txBody>
      </p:sp>
    </p:spTree>
    <p:extLst>
      <p:ext uri="{BB962C8B-B14F-4D97-AF65-F5344CB8AC3E}">
        <p14:creationId xmlns:p14="http://schemas.microsoft.com/office/powerpoint/2010/main" val="11146580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339379E4-E8F9-4B39-8494-49AD926176F9}" type="slidenum">
              <a:rPr lang="en-GB" smtClean="0"/>
              <a:pPr>
                <a:defRPr/>
              </a:pPr>
              <a:t>6</a:t>
            </a:fld>
            <a:endParaRPr lang="en-GB"/>
          </a:p>
        </p:txBody>
      </p:sp>
    </p:spTree>
    <p:extLst>
      <p:ext uri="{BB962C8B-B14F-4D97-AF65-F5344CB8AC3E}">
        <p14:creationId xmlns:p14="http://schemas.microsoft.com/office/powerpoint/2010/main" val="9915520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339379E4-E8F9-4B39-8494-49AD926176F9}" type="slidenum">
              <a:rPr lang="en-GB" smtClean="0"/>
              <a:pPr>
                <a:defRPr/>
              </a:pPr>
              <a:t>7</a:t>
            </a:fld>
            <a:endParaRPr lang="en-GB"/>
          </a:p>
        </p:txBody>
      </p:sp>
    </p:spTree>
    <p:extLst>
      <p:ext uri="{BB962C8B-B14F-4D97-AF65-F5344CB8AC3E}">
        <p14:creationId xmlns:p14="http://schemas.microsoft.com/office/powerpoint/2010/main" val="33776521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339379E4-E8F9-4B39-8494-49AD926176F9}" type="slidenum">
              <a:rPr lang="en-GB" smtClean="0"/>
              <a:pPr>
                <a:defRPr/>
              </a:pPr>
              <a:t>8</a:t>
            </a:fld>
            <a:endParaRPr lang="en-GB"/>
          </a:p>
        </p:txBody>
      </p:sp>
    </p:spTree>
    <p:extLst>
      <p:ext uri="{BB962C8B-B14F-4D97-AF65-F5344CB8AC3E}">
        <p14:creationId xmlns:p14="http://schemas.microsoft.com/office/powerpoint/2010/main" val="32899676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339379E4-E8F9-4B39-8494-49AD926176F9}" type="slidenum">
              <a:rPr lang="en-GB" smtClean="0"/>
              <a:pPr>
                <a:defRPr/>
              </a:pPr>
              <a:t>9</a:t>
            </a:fld>
            <a:endParaRPr lang="en-GB"/>
          </a:p>
        </p:txBody>
      </p:sp>
    </p:spTree>
    <p:extLst>
      <p:ext uri="{BB962C8B-B14F-4D97-AF65-F5344CB8AC3E}">
        <p14:creationId xmlns:p14="http://schemas.microsoft.com/office/powerpoint/2010/main" val="12151224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339379E4-E8F9-4B39-8494-49AD926176F9}" type="slidenum">
              <a:rPr lang="en-GB" smtClean="0"/>
              <a:pPr>
                <a:defRPr/>
              </a:pPr>
              <a:t>10</a:t>
            </a:fld>
            <a:endParaRPr lang="en-GB"/>
          </a:p>
        </p:txBody>
      </p:sp>
    </p:spTree>
    <p:extLst>
      <p:ext uri="{BB962C8B-B14F-4D97-AF65-F5344CB8AC3E}">
        <p14:creationId xmlns:p14="http://schemas.microsoft.com/office/powerpoint/2010/main" val="8166987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F5E0AD76-A22F-4961-B5D5-D3E60FF3C232}" type="slidenum">
              <a:rPr lang="en-GB"/>
              <a:pPr>
                <a:defRPr/>
              </a:pPr>
              <a:t>‹#›</a:t>
            </a:fld>
            <a:endParaRPr lang="en-GB" dirty="0"/>
          </a:p>
        </p:txBody>
      </p:sp>
    </p:spTree>
    <p:extLst>
      <p:ext uri="{BB962C8B-B14F-4D97-AF65-F5344CB8AC3E}">
        <p14:creationId xmlns:p14="http://schemas.microsoft.com/office/powerpoint/2010/main" val="32604809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0625CB67-EC73-4C2D-A4AB-F8E3105BB874}" type="slidenum">
              <a:rPr lang="en-GB"/>
              <a:pPr>
                <a:defRPr/>
              </a:pPr>
              <a:t>‹#›</a:t>
            </a:fld>
            <a:endParaRPr lang="en-GB" dirty="0"/>
          </a:p>
        </p:txBody>
      </p:sp>
    </p:spTree>
    <p:extLst>
      <p:ext uri="{BB962C8B-B14F-4D97-AF65-F5344CB8AC3E}">
        <p14:creationId xmlns:p14="http://schemas.microsoft.com/office/powerpoint/2010/main" val="10969047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178772AA-BF09-452A-A5AA-979C11124FE4}" type="slidenum">
              <a:rPr lang="en-GB"/>
              <a:pPr>
                <a:defRPr/>
              </a:pPr>
              <a:t>‹#›</a:t>
            </a:fld>
            <a:endParaRPr lang="en-GB" dirty="0"/>
          </a:p>
        </p:txBody>
      </p:sp>
    </p:spTree>
    <p:extLst>
      <p:ext uri="{BB962C8B-B14F-4D97-AF65-F5344CB8AC3E}">
        <p14:creationId xmlns:p14="http://schemas.microsoft.com/office/powerpoint/2010/main" val="25483685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Content Placeholder 4"/>
          <p:cNvSpPr>
            <a:spLocks noGrp="1"/>
          </p:cNvSpPr>
          <p:nvPr>
            <p:ph sz="quarter" idx="3"/>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Rectangle 4"/>
          <p:cNvSpPr>
            <a:spLocks noGrp="1" noChangeArrowheads="1"/>
          </p:cNvSpPr>
          <p:nvPr>
            <p:ph type="dt" sz="half" idx="10"/>
          </p:nvPr>
        </p:nvSpPr>
        <p:spPr>
          <a:ln/>
        </p:spPr>
        <p:txBody>
          <a:bodyPr/>
          <a:lstStyle>
            <a:lvl1pPr>
              <a:defRPr/>
            </a:lvl1pPr>
          </a:lstStyle>
          <a:p>
            <a:pPr>
              <a:defRPr/>
            </a:pPr>
            <a:endParaRPr lang="en-GB"/>
          </a:p>
        </p:txBody>
      </p:sp>
      <p:sp>
        <p:nvSpPr>
          <p:cNvPr id="7" name="Rectangle 5"/>
          <p:cNvSpPr>
            <a:spLocks noGrp="1" noChangeArrowheads="1"/>
          </p:cNvSpPr>
          <p:nvPr>
            <p:ph type="ftr" sz="quarter" idx="11"/>
          </p:nvPr>
        </p:nvSpPr>
        <p:spPr>
          <a:ln/>
        </p:spPr>
        <p:txBody>
          <a:bodyPr/>
          <a:lstStyle>
            <a:lvl1pPr>
              <a:defRPr/>
            </a:lvl1pPr>
          </a:lstStyle>
          <a:p>
            <a:pPr>
              <a:defRPr/>
            </a:pPr>
            <a:endParaRPr lang="en-GB"/>
          </a:p>
        </p:txBody>
      </p:sp>
      <p:sp>
        <p:nvSpPr>
          <p:cNvPr id="8" name="Rectangle 6"/>
          <p:cNvSpPr>
            <a:spLocks noGrp="1" noChangeArrowheads="1"/>
          </p:cNvSpPr>
          <p:nvPr>
            <p:ph type="sldNum" sz="quarter" idx="12"/>
          </p:nvPr>
        </p:nvSpPr>
        <p:spPr>
          <a:ln/>
        </p:spPr>
        <p:txBody>
          <a:bodyPr/>
          <a:lstStyle>
            <a:lvl1pPr>
              <a:defRPr/>
            </a:lvl1pPr>
          </a:lstStyle>
          <a:p>
            <a:pPr>
              <a:defRPr/>
            </a:pPr>
            <a:fld id="{72D1222D-EED1-4050-ACE5-53528426EA1C}" type="slidenum">
              <a:rPr lang="en-GB"/>
              <a:pPr>
                <a:defRPr/>
              </a:pPr>
              <a:t>‹#›</a:t>
            </a:fld>
            <a:endParaRPr lang="en-GB" dirty="0"/>
          </a:p>
        </p:txBody>
      </p:sp>
    </p:spTree>
    <p:extLst>
      <p:ext uri="{BB962C8B-B14F-4D97-AF65-F5344CB8AC3E}">
        <p14:creationId xmlns:p14="http://schemas.microsoft.com/office/powerpoint/2010/main" val="40301436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330B8FB4-E97D-45A0-9548-9CE943F1F0C3}" type="slidenum">
              <a:rPr lang="en-GB"/>
              <a:pPr>
                <a:defRPr/>
              </a:pPr>
              <a:t>‹#›</a:t>
            </a:fld>
            <a:endParaRPr lang="en-GB" dirty="0"/>
          </a:p>
        </p:txBody>
      </p:sp>
    </p:spTree>
    <p:extLst>
      <p:ext uri="{BB962C8B-B14F-4D97-AF65-F5344CB8AC3E}">
        <p14:creationId xmlns:p14="http://schemas.microsoft.com/office/powerpoint/2010/main" val="23090624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6D672F58-86FA-44C5-A827-BC289E8D11F3}" type="slidenum">
              <a:rPr lang="en-GB"/>
              <a:pPr>
                <a:defRPr/>
              </a:pPr>
              <a:t>‹#›</a:t>
            </a:fld>
            <a:endParaRPr lang="en-GB" dirty="0"/>
          </a:p>
        </p:txBody>
      </p:sp>
    </p:spTree>
    <p:extLst>
      <p:ext uri="{BB962C8B-B14F-4D97-AF65-F5344CB8AC3E}">
        <p14:creationId xmlns:p14="http://schemas.microsoft.com/office/powerpoint/2010/main" val="14891298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6A675C25-EE18-4F2E-8FA8-E67D415D6413}" type="slidenum">
              <a:rPr lang="en-GB"/>
              <a:pPr>
                <a:defRPr/>
              </a:pPr>
              <a:t>‹#›</a:t>
            </a:fld>
            <a:endParaRPr lang="en-GB" dirty="0"/>
          </a:p>
        </p:txBody>
      </p:sp>
    </p:spTree>
    <p:extLst>
      <p:ext uri="{BB962C8B-B14F-4D97-AF65-F5344CB8AC3E}">
        <p14:creationId xmlns:p14="http://schemas.microsoft.com/office/powerpoint/2010/main" val="1830527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620D991C-0797-4562-9DF4-876D5F00239B}" type="slidenum">
              <a:rPr lang="en-GB"/>
              <a:pPr>
                <a:defRPr/>
              </a:pPr>
              <a:t>‹#›</a:t>
            </a:fld>
            <a:endParaRPr lang="en-GB" dirty="0"/>
          </a:p>
        </p:txBody>
      </p:sp>
    </p:spTree>
    <p:extLst>
      <p:ext uri="{BB962C8B-B14F-4D97-AF65-F5344CB8AC3E}">
        <p14:creationId xmlns:p14="http://schemas.microsoft.com/office/powerpoint/2010/main" val="22880019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98308C53-3C0E-4F2D-9C9C-E27F722BA61D}" type="slidenum">
              <a:rPr lang="en-GB"/>
              <a:pPr>
                <a:defRPr/>
              </a:pPr>
              <a:t>‹#›</a:t>
            </a:fld>
            <a:endParaRPr lang="en-GB" dirty="0"/>
          </a:p>
        </p:txBody>
      </p:sp>
    </p:spTree>
    <p:extLst>
      <p:ext uri="{BB962C8B-B14F-4D97-AF65-F5344CB8AC3E}">
        <p14:creationId xmlns:p14="http://schemas.microsoft.com/office/powerpoint/2010/main" val="14769240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3B47986C-5CB8-4020-A71B-19B1FA9ADD79}" type="slidenum">
              <a:rPr lang="en-GB"/>
              <a:pPr>
                <a:defRPr/>
              </a:pPr>
              <a:t>‹#›</a:t>
            </a:fld>
            <a:endParaRPr lang="en-GB" dirty="0"/>
          </a:p>
        </p:txBody>
      </p:sp>
    </p:spTree>
    <p:extLst>
      <p:ext uri="{BB962C8B-B14F-4D97-AF65-F5344CB8AC3E}">
        <p14:creationId xmlns:p14="http://schemas.microsoft.com/office/powerpoint/2010/main" val="19045349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29DE2E88-1186-4470-87C4-114C07D66150}" type="slidenum">
              <a:rPr lang="en-GB"/>
              <a:pPr>
                <a:defRPr/>
              </a:pPr>
              <a:t>‹#›</a:t>
            </a:fld>
            <a:endParaRPr lang="en-GB" dirty="0"/>
          </a:p>
        </p:txBody>
      </p:sp>
    </p:spTree>
    <p:extLst>
      <p:ext uri="{BB962C8B-B14F-4D97-AF65-F5344CB8AC3E}">
        <p14:creationId xmlns:p14="http://schemas.microsoft.com/office/powerpoint/2010/main" val="1135917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259A7236-80CC-4605-BDAF-8952C7FF2521}" type="slidenum">
              <a:rPr lang="en-GB"/>
              <a:pPr>
                <a:defRPr/>
              </a:pPr>
              <a:t>‹#›</a:t>
            </a:fld>
            <a:endParaRPr lang="en-GB" dirty="0"/>
          </a:p>
        </p:txBody>
      </p:sp>
    </p:spTree>
    <p:extLst>
      <p:ext uri="{BB962C8B-B14F-4D97-AF65-F5344CB8AC3E}">
        <p14:creationId xmlns:p14="http://schemas.microsoft.com/office/powerpoint/2010/main" val="35967635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19CF45ED-78A5-47C6-B165-80A1E218647E}" type="slidenum">
              <a:rPr lang="en-GB"/>
              <a:pPr>
                <a:defRPr/>
              </a:pPr>
              <a:t>‹#›</a:t>
            </a:fld>
            <a:endParaRPr lang="en-GB" dirty="0"/>
          </a:p>
        </p:txBody>
      </p:sp>
    </p:spTree>
    <p:extLst>
      <p:ext uri="{BB962C8B-B14F-4D97-AF65-F5344CB8AC3E}">
        <p14:creationId xmlns:p14="http://schemas.microsoft.com/office/powerpoint/2010/main" val="13846699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99"/>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atin typeface="+mn-lt"/>
              </a:defRPr>
            </a:lvl1pPr>
          </a:lstStyle>
          <a:p>
            <a:pPr>
              <a:defRPr/>
            </a:pPr>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atin typeface="+mn-lt"/>
              </a:defRPr>
            </a:lvl1pPr>
          </a:lstStyle>
          <a:p>
            <a:pPr>
              <a:defRPr/>
            </a:pPr>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atin typeface="+mn-lt"/>
              </a:defRPr>
            </a:lvl1pPr>
          </a:lstStyle>
          <a:p>
            <a:pPr>
              <a:defRPr/>
            </a:pPr>
            <a:fld id="{0A16ADFB-C07B-412B-ABE0-632EE89C5841}" type="slidenum">
              <a:rPr lang="en-GB"/>
              <a:pPr>
                <a:defRPr/>
              </a:pPr>
              <a:t>‹#›</a:t>
            </a:fld>
            <a:endParaRPr lang="en-GB"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defRPr>
      </a:lvl2pPr>
      <a:lvl3pPr algn="ctr" rtl="0" eaLnBrk="0" fontAlgn="base" hangingPunct="0">
        <a:spcBef>
          <a:spcPct val="0"/>
        </a:spcBef>
        <a:spcAft>
          <a:spcPct val="0"/>
        </a:spcAft>
        <a:defRPr sz="4400">
          <a:solidFill>
            <a:schemeClr val="tx2"/>
          </a:solidFill>
          <a:latin typeface="Arial" pitchFamily="34" charset="0"/>
        </a:defRPr>
      </a:lvl3pPr>
      <a:lvl4pPr algn="ctr" rtl="0" eaLnBrk="0" fontAlgn="base" hangingPunct="0">
        <a:spcBef>
          <a:spcPct val="0"/>
        </a:spcBef>
        <a:spcAft>
          <a:spcPct val="0"/>
        </a:spcAft>
        <a:defRPr sz="4400">
          <a:solidFill>
            <a:schemeClr val="tx2"/>
          </a:solidFill>
          <a:latin typeface="Arial" pitchFamily="34" charset="0"/>
        </a:defRPr>
      </a:lvl4pPr>
      <a:lvl5pPr algn="ctr" rtl="0" eaLnBrk="0" fontAlgn="base" hangingPunct="0">
        <a:spcBef>
          <a:spcPct val="0"/>
        </a:spcBef>
        <a:spcAft>
          <a:spcPct val="0"/>
        </a:spcAft>
        <a:defRPr sz="4400">
          <a:solidFill>
            <a:schemeClr val="tx2"/>
          </a:solidFill>
          <a:latin typeface="Arial" pitchFamily="34" charset="0"/>
        </a:defRPr>
      </a:lvl5pPr>
      <a:lvl6pPr marL="457200" algn="ctr" rtl="0" fontAlgn="base">
        <a:spcBef>
          <a:spcPct val="0"/>
        </a:spcBef>
        <a:spcAft>
          <a:spcPct val="0"/>
        </a:spcAft>
        <a:defRPr sz="4400">
          <a:solidFill>
            <a:schemeClr val="tx2"/>
          </a:solidFill>
          <a:latin typeface="Arial" pitchFamily="34" charset="0"/>
        </a:defRPr>
      </a:lvl6pPr>
      <a:lvl7pPr marL="914400" algn="ctr" rtl="0" fontAlgn="base">
        <a:spcBef>
          <a:spcPct val="0"/>
        </a:spcBef>
        <a:spcAft>
          <a:spcPct val="0"/>
        </a:spcAft>
        <a:defRPr sz="4400">
          <a:solidFill>
            <a:schemeClr val="tx2"/>
          </a:solidFill>
          <a:latin typeface="Arial" pitchFamily="34" charset="0"/>
        </a:defRPr>
      </a:lvl7pPr>
      <a:lvl8pPr marL="1371600" algn="ctr" rtl="0" fontAlgn="base">
        <a:spcBef>
          <a:spcPct val="0"/>
        </a:spcBef>
        <a:spcAft>
          <a:spcPct val="0"/>
        </a:spcAft>
        <a:defRPr sz="4400">
          <a:solidFill>
            <a:schemeClr val="tx2"/>
          </a:solidFill>
          <a:latin typeface="Arial" pitchFamily="34" charset="0"/>
        </a:defRPr>
      </a:lvl8pPr>
      <a:lvl9pPr marL="1828800" algn="ctr" rtl="0" fontAlgn="base">
        <a:spcBef>
          <a:spcPct val="0"/>
        </a:spcBef>
        <a:spcAft>
          <a:spcPct val="0"/>
        </a:spcAft>
        <a:defRPr sz="4400">
          <a:solidFill>
            <a:schemeClr val="tx2"/>
          </a:solidFill>
          <a:latin typeface="Arial"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7.wmf"/></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2249595"/>
            <a:ext cx="7772400" cy="1470025"/>
          </a:xfrm>
        </p:spPr>
        <p:txBody>
          <a:bodyPr/>
          <a:lstStyle/>
          <a:p>
            <a:pPr eaLnBrk="1" hangingPunct="1"/>
            <a:r>
              <a:rPr lang="en-GB" altLang="en-US" dirty="0" err="1" smtClean="0">
                <a:latin typeface="Comic Sans MS" pitchFamily="66" charset="0"/>
              </a:rPr>
              <a:t>Dobcroft</a:t>
            </a:r>
            <a:r>
              <a:rPr lang="en-GB" altLang="en-US" dirty="0" smtClean="0">
                <a:latin typeface="Comic Sans MS" pitchFamily="66" charset="0"/>
              </a:rPr>
              <a:t> Infant School Foundation Stage</a:t>
            </a:r>
            <a:br>
              <a:rPr lang="en-GB" altLang="en-US" dirty="0" smtClean="0">
                <a:latin typeface="Comic Sans MS" pitchFamily="66" charset="0"/>
              </a:rPr>
            </a:br>
            <a:r>
              <a:rPr lang="en-GB" altLang="en-US" dirty="0" smtClean="0">
                <a:latin typeface="Comic Sans MS" pitchFamily="66" charset="0"/>
              </a:rPr>
              <a:t>(FS2)</a:t>
            </a:r>
          </a:p>
        </p:txBody>
      </p:sp>
      <p:pic>
        <p:nvPicPr>
          <p:cNvPr id="2051"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43300" y="16889"/>
            <a:ext cx="1819275" cy="1943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2" name="Text Box 8"/>
          <p:cNvSpPr txBox="1">
            <a:spLocks noChangeArrowheads="1"/>
          </p:cNvSpPr>
          <p:nvPr/>
        </p:nvSpPr>
        <p:spPr bwMode="auto">
          <a:xfrm>
            <a:off x="2114550" y="-561975"/>
            <a:ext cx="2628900" cy="171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Ins="18000" bIns="0"/>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GB" altLang="en-US" sz="2600">
              <a:latin typeface="Comic Sans MS" pitchFamily="66" charset="0"/>
            </a:endParaRPr>
          </a:p>
          <a:p>
            <a:pPr>
              <a:spcBef>
                <a:spcPct val="0"/>
              </a:spcBef>
              <a:buFontTx/>
              <a:buNone/>
            </a:pPr>
            <a:endParaRPr lang="en-GB" altLang="en-US" sz="1800"/>
          </a:p>
        </p:txBody>
      </p:sp>
      <p:sp>
        <p:nvSpPr>
          <p:cNvPr id="2053" name="Text Box 6"/>
          <p:cNvSpPr txBox="1">
            <a:spLocks noChangeArrowheads="1"/>
          </p:cNvSpPr>
          <p:nvPr/>
        </p:nvSpPr>
        <p:spPr bwMode="auto">
          <a:xfrm>
            <a:off x="2114550" y="2478088"/>
            <a:ext cx="26289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bIns="0"/>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1800"/>
          </a:p>
        </p:txBody>
      </p:sp>
      <p:sp>
        <p:nvSpPr>
          <p:cNvPr id="2054" name="Text Box 4"/>
          <p:cNvSpPr txBox="1">
            <a:spLocks noChangeArrowheads="1"/>
          </p:cNvSpPr>
          <p:nvPr/>
        </p:nvSpPr>
        <p:spPr bwMode="auto">
          <a:xfrm>
            <a:off x="6800850" y="6813550"/>
            <a:ext cx="890588" cy="835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1800">
              <a:latin typeface="Comic Sans MS" pitchFamily="66" charset="0"/>
            </a:endParaRPr>
          </a:p>
        </p:txBody>
      </p:sp>
      <p:sp>
        <p:nvSpPr>
          <p:cNvPr id="2055" name="Rectangle 11"/>
          <p:cNvSpPr>
            <a:spLocks noChangeArrowheads="1"/>
          </p:cNvSpPr>
          <p:nvPr/>
        </p:nvSpPr>
        <p:spPr bwMode="auto">
          <a:xfrm>
            <a:off x="400050" y="-7889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1800"/>
          </a:p>
        </p:txBody>
      </p:sp>
      <p:sp>
        <p:nvSpPr>
          <p:cNvPr id="2056" name="Rectangle 12"/>
          <p:cNvSpPr>
            <a:spLocks noChangeArrowheads="1"/>
          </p:cNvSpPr>
          <p:nvPr/>
        </p:nvSpPr>
        <p:spPr bwMode="auto">
          <a:xfrm>
            <a:off x="400050" y="1154113"/>
            <a:ext cx="4756150" cy="1189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buChar char="•"/>
              <a:tabLst>
                <a:tab pos="571500" algn="l"/>
              </a:tabLst>
              <a:defRPr sz="3200">
                <a:solidFill>
                  <a:schemeClr val="tx1"/>
                </a:solidFill>
                <a:latin typeface="Arial" charset="0"/>
              </a:defRPr>
            </a:lvl1pPr>
            <a:lvl2pPr marL="742950" indent="-285750" eaLnBrk="0" hangingPunct="0">
              <a:spcBef>
                <a:spcPct val="20000"/>
              </a:spcBef>
              <a:buChar char="–"/>
              <a:tabLst>
                <a:tab pos="571500" algn="l"/>
              </a:tabLst>
              <a:defRPr sz="2800">
                <a:solidFill>
                  <a:schemeClr val="tx1"/>
                </a:solidFill>
                <a:latin typeface="Arial" charset="0"/>
              </a:defRPr>
            </a:lvl2pPr>
            <a:lvl3pPr marL="1143000" indent="-228600" eaLnBrk="0" hangingPunct="0">
              <a:spcBef>
                <a:spcPct val="20000"/>
              </a:spcBef>
              <a:buChar char="•"/>
              <a:tabLst>
                <a:tab pos="571500" algn="l"/>
              </a:tabLst>
              <a:defRPr sz="2400">
                <a:solidFill>
                  <a:schemeClr val="tx1"/>
                </a:solidFill>
                <a:latin typeface="Arial" charset="0"/>
              </a:defRPr>
            </a:lvl3pPr>
            <a:lvl4pPr marL="1600200" indent="-228600" eaLnBrk="0" hangingPunct="0">
              <a:spcBef>
                <a:spcPct val="20000"/>
              </a:spcBef>
              <a:buChar char="–"/>
              <a:tabLst>
                <a:tab pos="571500" algn="l"/>
              </a:tabLst>
              <a:defRPr sz="2000">
                <a:solidFill>
                  <a:schemeClr val="tx1"/>
                </a:solidFill>
                <a:latin typeface="Arial" charset="0"/>
              </a:defRPr>
            </a:lvl4pPr>
            <a:lvl5pPr marL="2057400" indent="-228600" eaLnBrk="0" hangingPunct="0">
              <a:spcBef>
                <a:spcPct val="20000"/>
              </a:spcBef>
              <a:buChar char="»"/>
              <a:tabLst>
                <a:tab pos="571500" algn="l"/>
              </a:tabLst>
              <a:defRPr sz="2000">
                <a:solidFill>
                  <a:schemeClr val="tx1"/>
                </a:solidFill>
                <a:latin typeface="Arial" charset="0"/>
              </a:defRPr>
            </a:lvl5pPr>
            <a:lvl6pPr marL="2514600" indent="-228600" eaLnBrk="0" fontAlgn="base" hangingPunct="0">
              <a:spcBef>
                <a:spcPct val="20000"/>
              </a:spcBef>
              <a:spcAft>
                <a:spcPct val="0"/>
              </a:spcAft>
              <a:buChar char="»"/>
              <a:tabLst>
                <a:tab pos="571500" algn="l"/>
              </a:tabLst>
              <a:defRPr sz="2000">
                <a:solidFill>
                  <a:schemeClr val="tx1"/>
                </a:solidFill>
                <a:latin typeface="Arial" charset="0"/>
              </a:defRPr>
            </a:lvl6pPr>
            <a:lvl7pPr marL="2971800" indent="-228600" eaLnBrk="0" fontAlgn="base" hangingPunct="0">
              <a:spcBef>
                <a:spcPct val="20000"/>
              </a:spcBef>
              <a:spcAft>
                <a:spcPct val="0"/>
              </a:spcAft>
              <a:buChar char="»"/>
              <a:tabLst>
                <a:tab pos="571500" algn="l"/>
              </a:tabLst>
              <a:defRPr sz="2000">
                <a:solidFill>
                  <a:schemeClr val="tx1"/>
                </a:solidFill>
                <a:latin typeface="Arial" charset="0"/>
              </a:defRPr>
            </a:lvl7pPr>
            <a:lvl8pPr marL="3429000" indent="-228600" eaLnBrk="0" fontAlgn="base" hangingPunct="0">
              <a:spcBef>
                <a:spcPct val="20000"/>
              </a:spcBef>
              <a:spcAft>
                <a:spcPct val="0"/>
              </a:spcAft>
              <a:buChar char="»"/>
              <a:tabLst>
                <a:tab pos="571500" algn="l"/>
              </a:tabLst>
              <a:defRPr sz="2000">
                <a:solidFill>
                  <a:schemeClr val="tx1"/>
                </a:solidFill>
                <a:latin typeface="Arial" charset="0"/>
              </a:defRPr>
            </a:lvl8pPr>
            <a:lvl9pPr marL="3886200" indent="-228600" eaLnBrk="0" fontAlgn="base" hangingPunct="0">
              <a:spcBef>
                <a:spcPct val="20000"/>
              </a:spcBef>
              <a:spcAft>
                <a:spcPct val="0"/>
              </a:spcAft>
              <a:buChar char="»"/>
              <a:tabLst>
                <a:tab pos="571500" algn="l"/>
              </a:tabLst>
              <a:defRPr sz="2000">
                <a:solidFill>
                  <a:schemeClr val="tx1"/>
                </a:solidFill>
                <a:latin typeface="Arial" charset="0"/>
              </a:defRPr>
            </a:lvl9pPr>
          </a:lstStyle>
          <a:p>
            <a:pPr eaLnBrk="1" hangingPunct="1">
              <a:spcBef>
                <a:spcPct val="0"/>
              </a:spcBef>
              <a:buFontTx/>
              <a:buNone/>
            </a:pPr>
            <a:r>
              <a:rPr lang="en-GB" altLang="en-US" sz="1400" dirty="0"/>
              <a:t>	</a:t>
            </a:r>
            <a:r>
              <a:rPr lang="en-GB" altLang="en-US" sz="1800" dirty="0">
                <a:solidFill>
                  <a:srgbClr val="00FFFF"/>
                </a:solidFill>
              </a:rPr>
              <a:t>				</a:t>
            </a:r>
            <a:r>
              <a:rPr lang="en-GB" altLang="en-US" sz="800" dirty="0">
                <a:solidFill>
                  <a:srgbClr val="00FFFF"/>
                </a:solidFill>
              </a:rPr>
              <a:t> </a:t>
            </a:r>
            <a:endParaRPr lang="en-GB" altLang="en-US" sz="1400" dirty="0"/>
          </a:p>
          <a:p>
            <a:pPr>
              <a:spcBef>
                <a:spcPct val="0"/>
              </a:spcBef>
              <a:buFontTx/>
              <a:buNone/>
            </a:pPr>
            <a:r>
              <a:rPr lang="en-GB" altLang="en-US" sz="800" dirty="0">
                <a:solidFill>
                  <a:srgbClr val="00FFFF"/>
                </a:solidFill>
                <a:cs typeface="Times New Roman" pitchFamily="18" charset="0"/>
              </a:rPr>
              <a:t>						</a:t>
            </a:r>
            <a:endParaRPr lang="en-GB" altLang="en-US" sz="1400" dirty="0"/>
          </a:p>
          <a:p>
            <a:pPr>
              <a:spcBef>
                <a:spcPct val="0"/>
              </a:spcBef>
              <a:buFontTx/>
              <a:buNone/>
            </a:pPr>
            <a:r>
              <a:rPr lang="en-GB" altLang="en-US" sz="1400" dirty="0">
                <a:solidFill>
                  <a:srgbClr val="00FFFF"/>
                </a:solidFill>
                <a:cs typeface="Times New Roman" pitchFamily="18" charset="0"/>
              </a:rPr>
              <a:t>				</a:t>
            </a:r>
            <a:endParaRPr lang="en-GB" altLang="en-US" sz="1400" dirty="0"/>
          </a:p>
          <a:p>
            <a:pPr>
              <a:spcBef>
                <a:spcPct val="0"/>
              </a:spcBef>
              <a:buFontTx/>
              <a:buNone/>
            </a:pPr>
            <a:r>
              <a:rPr lang="en-GB" altLang="en-US" sz="1400" dirty="0">
                <a:ea typeface="PMingLiU" pitchFamily="18" charset="-120"/>
              </a:rPr>
              <a:t>	</a:t>
            </a:r>
            <a:endParaRPr lang="en-GB" altLang="en-US" sz="1400" dirty="0"/>
          </a:p>
          <a:p>
            <a:pPr>
              <a:spcBef>
                <a:spcPct val="0"/>
              </a:spcBef>
              <a:buFontTx/>
              <a:buNone/>
            </a:pPr>
            <a:endParaRPr lang="en-GB" altLang="en-US" sz="1800" dirty="0"/>
          </a:p>
        </p:txBody>
      </p:sp>
      <p:sp>
        <p:nvSpPr>
          <p:cNvPr id="2057" name="Rectangle 13"/>
          <p:cNvSpPr>
            <a:spLocks noChangeArrowheads="1"/>
          </p:cNvSpPr>
          <p:nvPr/>
        </p:nvSpPr>
        <p:spPr bwMode="auto">
          <a:xfrm>
            <a:off x="400050" y="2343150"/>
            <a:ext cx="3867150"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buChar char="•"/>
              <a:tabLst>
                <a:tab pos="571500" algn="l"/>
              </a:tabLst>
              <a:defRPr sz="3200">
                <a:solidFill>
                  <a:schemeClr val="tx1"/>
                </a:solidFill>
                <a:latin typeface="Arial" charset="0"/>
              </a:defRPr>
            </a:lvl1pPr>
            <a:lvl2pPr marL="742950" indent="-285750" eaLnBrk="0" hangingPunct="0">
              <a:spcBef>
                <a:spcPct val="20000"/>
              </a:spcBef>
              <a:buChar char="–"/>
              <a:tabLst>
                <a:tab pos="571500" algn="l"/>
              </a:tabLst>
              <a:defRPr sz="2800">
                <a:solidFill>
                  <a:schemeClr val="tx1"/>
                </a:solidFill>
                <a:latin typeface="Arial" charset="0"/>
              </a:defRPr>
            </a:lvl2pPr>
            <a:lvl3pPr marL="1143000" indent="-228600" eaLnBrk="0" hangingPunct="0">
              <a:spcBef>
                <a:spcPct val="20000"/>
              </a:spcBef>
              <a:buChar char="•"/>
              <a:tabLst>
                <a:tab pos="571500" algn="l"/>
              </a:tabLst>
              <a:defRPr sz="2400">
                <a:solidFill>
                  <a:schemeClr val="tx1"/>
                </a:solidFill>
                <a:latin typeface="Arial" charset="0"/>
              </a:defRPr>
            </a:lvl3pPr>
            <a:lvl4pPr marL="1600200" indent="-228600" eaLnBrk="0" hangingPunct="0">
              <a:spcBef>
                <a:spcPct val="20000"/>
              </a:spcBef>
              <a:buChar char="–"/>
              <a:tabLst>
                <a:tab pos="571500" algn="l"/>
              </a:tabLst>
              <a:defRPr sz="2000">
                <a:solidFill>
                  <a:schemeClr val="tx1"/>
                </a:solidFill>
                <a:latin typeface="Arial" charset="0"/>
              </a:defRPr>
            </a:lvl4pPr>
            <a:lvl5pPr marL="2057400" indent="-228600" eaLnBrk="0" hangingPunct="0">
              <a:spcBef>
                <a:spcPct val="20000"/>
              </a:spcBef>
              <a:buChar char="»"/>
              <a:tabLst>
                <a:tab pos="571500" algn="l"/>
              </a:tabLst>
              <a:defRPr sz="2000">
                <a:solidFill>
                  <a:schemeClr val="tx1"/>
                </a:solidFill>
                <a:latin typeface="Arial" charset="0"/>
              </a:defRPr>
            </a:lvl5pPr>
            <a:lvl6pPr marL="2514600" indent="-228600" eaLnBrk="0" fontAlgn="base" hangingPunct="0">
              <a:spcBef>
                <a:spcPct val="20000"/>
              </a:spcBef>
              <a:spcAft>
                <a:spcPct val="0"/>
              </a:spcAft>
              <a:buChar char="»"/>
              <a:tabLst>
                <a:tab pos="571500" algn="l"/>
              </a:tabLst>
              <a:defRPr sz="2000">
                <a:solidFill>
                  <a:schemeClr val="tx1"/>
                </a:solidFill>
                <a:latin typeface="Arial" charset="0"/>
              </a:defRPr>
            </a:lvl6pPr>
            <a:lvl7pPr marL="2971800" indent="-228600" eaLnBrk="0" fontAlgn="base" hangingPunct="0">
              <a:spcBef>
                <a:spcPct val="20000"/>
              </a:spcBef>
              <a:spcAft>
                <a:spcPct val="0"/>
              </a:spcAft>
              <a:buChar char="»"/>
              <a:tabLst>
                <a:tab pos="571500" algn="l"/>
              </a:tabLst>
              <a:defRPr sz="2000">
                <a:solidFill>
                  <a:schemeClr val="tx1"/>
                </a:solidFill>
                <a:latin typeface="Arial" charset="0"/>
              </a:defRPr>
            </a:lvl7pPr>
            <a:lvl8pPr marL="3429000" indent="-228600" eaLnBrk="0" fontAlgn="base" hangingPunct="0">
              <a:spcBef>
                <a:spcPct val="20000"/>
              </a:spcBef>
              <a:spcAft>
                <a:spcPct val="0"/>
              </a:spcAft>
              <a:buChar char="»"/>
              <a:tabLst>
                <a:tab pos="571500" algn="l"/>
              </a:tabLst>
              <a:defRPr sz="2000">
                <a:solidFill>
                  <a:schemeClr val="tx1"/>
                </a:solidFill>
                <a:latin typeface="Arial" charset="0"/>
              </a:defRPr>
            </a:lvl8pPr>
            <a:lvl9pPr marL="3886200" indent="-228600" eaLnBrk="0" fontAlgn="base" hangingPunct="0">
              <a:spcBef>
                <a:spcPct val="20000"/>
              </a:spcBef>
              <a:spcAft>
                <a:spcPct val="0"/>
              </a:spcAft>
              <a:buChar char="»"/>
              <a:tabLst>
                <a:tab pos="571500" algn="l"/>
              </a:tabLst>
              <a:defRPr sz="2000">
                <a:solidFill>
                  <a:schemeClr val="tx1"/>
                </a:solidFill>
                <a:latin typeface="Arial" charset="0"/>
              </a:defRPr>
            </a:lvl9pPr>
          </a:lstStyle>
          <a:p>
            <a:pPr eaLnBrk="1" hangingPunct="1">
              <a:spcBef>
                <a:spcPct val="0"/>
              </a:spcBef>
              <a:buFontTx/>
              <a:buNone/>
            </a:pPr>
            <a:r>
              <a:rPr lang="en-GB" altLang="en-US" sz="1800"/>
              <a:t>                                                          </a:t>
            </a:r>
          </a:p>
          <a:p>
            <a:pPr>
              <a:spcBef>
                <a:spcPct val="0"/>
              </a:spcBef>
              <a:buFontTx/>
              <a:buNone/>
            </a:pPr>
            <a:r>
              <a:rPr lang="en-GB" altLang="en-US" sz="1200">
                <a:cs typeface="Times New Roman" pitchFamily="18" charset="0"/>
              </a:rPr>
              <a:t> </a:t>
            </a:r>
            <a:endParaRPr lang="en-GB" altLang="en-US" sz="1400"/>
          </a:p>
          <a:p>
            <a:pPr>
              <a:spcBef>
                <a:spcPct val="0"/>
              </a:spcBef>
              <a:buFontTx/>
              <a:buNone/>
            </a:pPr>
            <a:r>
              <a:rPr lang="en-GB" altLang="en-US" sz="1200">
                <a:cs typeface="Times New Roman" pitchFamily="18" charset="0"/>
              </a:rPr>
              <a:t>                                 </a:t>
            </a:r>
            <a:endParaRPr lang="en-GB" altLang="en-US" sz="1400"/>
          </a:p>
          <a:p>
            <a:pPr>
              <a:spcBef>
                <a:spcPct val="0"/>
              </a:spcBef>
              <a:buFontTx/>
              <a:buNone/>
            </a:pPr>
            <a:r>
              <a:rPr lang="en-GB" altLang="en-US" sz="1200">
                <a:cs typeface="Times New Roman" pitchFamily="18" charset="0"/>
              </a:rPr>
              <a:t>                 </a:t>
            </a:r>
            <a:endParaRPr lang="en-GB" altLang="en-US" sz="1400"/>
          </a:p>
          <a:p>
            <a:pPr>
              <a:spcBef>
                <a:spcPct val="0"/>
              </a:spcBef>
              <a:buFontTx/>
              <a:buNone/>
            </a:pPr>
            <a:r>
              <a:rPr lang="en-GB" altLang="en-US" sz="1200">
                <a:ea typeface="PMingLiU" pitchFamily="18" charset="-120"/>
              </a:rPr>
              <a:t>  </a:t>
            </a:r>
            <a:endParaRPr lang="en-GB" altLang="en-US" sz="1400"/>
          </a:p>
          <a:p>
            <a:pPr>
              <a:spcBef>
                <a:spcPct val="0"/>
              </a:spcBef>
              <a:buFontTx/>
              <a:buNone/>
            </a:pPr>
            <a:endParaRPr lang="en-GB" altLang="en-US" sz="1800"/>
          </a:p>
        </p:txBody>
      </p:sp>
      <p:sp>
        <p:nvSpPr>
          <p:cNvPr id="2058" name="Rectangle 14"/>
          <p:cNvSpPr>
            <a:spLocks noChangeArrowheads="1"/>
          </p:cNvSpPr>
          <p:nvPr/>
        </p:nvSpPr>
        <p:spPr bwMode="auto">
          <a:xfrm>
            <a:off x="-400050" y="3714750"/>
            <a:ext cx="0" cy="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1800">
              <a:latin typeface="Comic Sans MS" pitchFamily="66"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GB" altLang="en-US" smtClean="0">
                <a:latin typeface="Comic Sans MS" pitchFamily="66" charset="0"/>
              </a:rPr>
              <a:t>The Early Learning Goals.</a:t>
            </a:r>
          </a:p>
        </p:txBody>
      </p:sp>
      <p:sp>
        <p:nvSpPr>
          <p:cNvPr id="11267" name="Rectangle 3"/>
          <p:cNvSpPr>
            <a:spLocks noGrp="1" noChangeArrowheads="1"/>
          </p:cNvSpPr>
          <p:nvPr>
            <p:ph type="body" idx="1"/>
          </p:nvPr>
        </p:nvSpPr>
        <p:spPr>
          <a:xfrm>
            <a:off x="457200" y="1600200"/>
            <a:ext cx="8229600" cy="4781128"/>
          </a:xfrm>
        </p:spPr>
        <p:txBody>
          <a:bodyPr/>
          <a:lstStyle/>
          <a:p>
            <a:pPr eaLnBrk="1" hangingPunct="1">
              <a:lnSpc>
                <a:spcPct val="90000"/>
              </a:lnSpc>
            </a:pPr>
            <a:r>
              <a:rPr lang="en-GB" altLang="en-US" dirty="0" smtClean="0">
                <a:latin typeface="Comic Sans MS" pitchFamily="66" charset="0"/>
              </a:rPr>
              <a:t>The Foundation Stage covers the education  for children from birth to the end of the “Reception Year”.</a:t>
            </a:r>
          </a:p>
          <a:p>
            <a:pPr eaLnBrk="1" hangingPunct="1">
              <a:lnSpc>
                <a:spcPct val="90000"/>
              </a:lnSpc>
            </a:pPr>
            <a:r>
              <a:rPr lang="en-GB" altLang="en-US" dirty="0" smtClean="0">
                <a:latin typeface="Comic Sans MS" pitchFamily="66" charset="0"/>
              </a:rPr>
              <a:t>The Foundation Stage is split into 7 areas of learning. </a:t>
            </a:r>
          </a:p>
          <a:p>
            <a:pPr eaLnBrk="1" hangingPunct="1">
              <a:lnSpc>
                <a:spcPct val="90000"/>
              </a:lnSpc>
            </a:pPr>
            <a:r>
              <a:rPr lang="en-GB" altLang="en-US" dirty="0" smtClean="0">
                <a:latin typeface="Comic Sans MS" pitchFamily="66" charset="0"/>
              </a:rPr>
              <a:t>Each area of learning is broken down into a series of “aspects of learning” and then “Early Learning Goals” for the children to work through  and achieve.</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GB"/>
          </a:p>
        </p:txBody>
      </p:sp>
      <p:sp>
        <p:nvSpPr>
          <p:cNvPr id="4" name="Title 3"/>
          <p:cNvSpPr>
            <a:spLocks noGrp="1"/>
          </p:cNvSpPr>
          <p:nvPr>
            <p:ph type="title"/>
          </p:nvPr>
        </p:nvSpPr>
        <p:spPr/>
        <p:txBody>
          <a:bodyPr/>
          <a:lstStyle/>
          <a:p>
            <a:endParaRPr lang="en-GB"/>
          </a:p>
        </p:txBody>
      </p:sp>
      <p:pic>
        <p:nvPicPr>
          <p:cNvPr id="2457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260648"/>
            <a:ext cx="8706993" cy="60486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32997169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n-GB" altLang="en-US" sz="4000" smtClean="0">
                <a:latin typeface="Comic Sans MS" pitchFamily="66" charset="0"/>
              </a:rPr>
              <a:t>How do the Children Learn?</a:t>
            </a:r>
            <a:br>
              <a:rPr lang="en-GB" altLang="en-US" sz="4000" smtClean="0">
                <a:latin typeface="Comic Sans MS" pitchFamily="66" charset="0"/>
              </a:rPr>
            </a:br>
            <a:endParaRPr lang="en-GB" altLang="en-US" sz="4000" smtClean="0">
              <a:latin typeface="Comic Sans MS" pitchFamily="66" charset="0"/>
            </a:endParaRPr>
          </a:p>
        </p:txBody>
      </p:sp>
      <p:sp>
        <p:nvSpPr>
          <p:cNvPr id="14339" name="Rectangle 3"/>
          <p:cNvSpPr>
            <a:spLocks noGrp="1" noChangeArrowheads="1"/>
          </p:cNvSpPr>
          <p:nvPr>
            <p:ph type="body" idx="1"/>
          </p:nvPr>
        </p:nvSpPr>
        <p:spPr/>
        <p:txBody>
          <a:bodyPr/>
          <a:lstStyle/>
          <a:p>
            <a:pPr eaLnBrk="1" hangingPunct="1"/>
            <a:r>
              <a:rPr lang="en-GB" altLang="en-US" sz="2800" dirty="0" smtClean="0">
                <a:latin typeface="Comic Sans MS" pitchFamily="66" charset="0"/>
              </a:rPr>
              <a:t>Children will have focus teaching time each day to develop all areas of learning.</a:t>
            </a:r>
          </a:p>
          <a:p>
            <a:pPr eaLnBrk="1" hangingPunct="1"/>
            <a:r>
              <a:rPr lang="en-GB" altLang="en-US" sz="2800" dirty="0" smtClean="0">
                <a:latin typeface="Comic Sans MS" pitchFamily="66" charset="0"/>
              </a:rPr>
              <a:t>The learning will be delivered as part of a “class”, a small group and as an individual.</a:t>
            </a:r>
          </a:p>
          <a:p>
            <a:pPr eaLnBrk="1" hangingPunct="1"/>
            <a:r>
              <a:rPr lang="en-GB" altLang="en-US" sz="2800" dirty="0" smtClean="0">
                <a:latin typeface="Comic Sans MS" pitchFamily="66" charset="0"/>
              </a:rPr>
              <a:t>The children will learn through structured play activities inside and outside.</a:t>
            </a:r>
          </a:p>
          <a:p>
            <a:pPr eaLnBrk="1" hangingPunct="1"/>
            <a:r>
              <a:rPr lang="en-GB" altLang="en-US" sz="2800" dirty="0" smtClean="0">
                <a:latin typeface="Comic Sans MS" pitchFamily="66" charset="0"/>
              </a:rPr>
              <a:t>Children will have opportunities to explore and experience the learning activities independently in the classroom.</a:t>
            </a:r>
          </a:p>
          <a:p>
            <a:pPr eaLnBrk="1" hangingPunct="1"/>
            <a:endParaRPr lang="en-GB" altLang="en-US" sz="2800" dirty="0" smtClean="0">
              <a:latin typeface="Comic Sans MS" pitchFamily="66"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395536" y="-72498"/>
            <a:ext cx="8229600" cy="1143000"/>
          </a:xfrm>
        </p:spPr>
        <p:txBody>
          <a:bodyPr/>
          <a:lstStyle/>
          <a:p>
            <a:pPr eaLnBrk="1" hangingPunct="1"/>
            <a:r>
              <a:rPr lang="en-GB" altLang="en-US" dirty="0" smtClean="0">
                <a:latin typeface="Comic Sans MS" pitchFamily="66" charset="0"/>
              </a:rPr>
              <a:t>SEAL</a:t>
            </a:r>
          </a:p>
        </p:txBody>
      </p:sp>
      <p:sp>
        <p:nvSpPr>
          <p:cNvPr id="15363" name="Rectangle 3"/>
          <p:cNvSpPr>
            <a:spLocks noGrp="1" noChangeArrowheads="1"/>
          </p:cNvSpPr>
          <p:nvPr>
            <p:ph type="body" idx="1"/>
          </p:nvPr>
        </p:nvSpPr>
        <p:spPr>
          <a:xfrm>
            <a:off x="539552" y="836712"/>
            <a:ext cx="8229600" cy="5616624"/>
          </a:xfrm>
        </p:spPr>
        <p:txBody>
          <a:bodyPr/>
          <a:lstStyle/>
          <a:p>
            <a:pPr eaLnBrk="1" hangingPunct="1">
              <a:lnSpc>
                <a:spcPct val="80000"/>
              </a:lnSpc>
            </a:pPr>
            <a:r>
              <a:rPr lang="en-GB" altLang="en-US" sz="2400" dirty="0" smtClean="0">
                <a:latin typeface="Comic Sans MS" pitchFamily="66" charset="0"/>
              </a:rPr>
              <a:t>This stands for Social, Emotional Aspects of Learning. In Autumn, we place the most emphasis on this area of learning and help the children to be happy and settled in their new classes.</a:t>
            </a:r>
          </a:p>
          <a:p>
            <a:pPr marL="0" indent="0" eaLnBrk="1" hangingPunct="1">
              <a:lnSpc>
                <a:spcPct val="80000"/>
              </a:lnSpc>
              <a:buNone/>
            </a:pPr>
            <a:endParaRPr lang="en-GB" altLang="en-US" sz="2800" dirty="0" smtClean="0">
              <a:latin typeface="Comic Sans MS" pitchFamily="66" charset="0"/>
            </a:endParaRPr>
          </a:p>
          <a:p>
            <a:pPr eaLnBrk="1" hangingPunct="1">
              <a:lnSpc>
                <a:spcPct val="80000"/>
              </a:lnSpc>
              <a:buFont typeface="Wingdings" pitchFamily="2" charset="2"/>
              <a:buChar char="§"/>
            </a:pPr>
            <a:r>
              <a:rPr lang="en-GB" altLang="en-US" sz="2400" dirty="0" smtClean="0">
                <a:latin typeface="Comic Sans MS" pitchFamily="66" charset="0"/>
              </a:rPr>
              <a:t>Each half term the children work on a different SEAL theme which covers our personal, social and emotional curriculum (PSHE).</a:t>
            </a:r>
          </a:p>
          <a:p>
            <a:pPr eaLnBrk="1" hangingPunct="1">
              <a:lnSpc>
                <a:spcPct val="80000"/>
              </a:lnSpc>
              <a:buFont typeface="Wingdings" pitchFamily="2" charset="2"/>
              <a:buChar char="§"/>
            </a:pPr>
            <a:r>
              <a:rPr lang="en-GB" altLang="en-US" sz="2400" dirty="0" smtClean="0">
                <a:latin typeface="Comic Sans MS" pitchFamily="66" charset="0"/>
              </a:rPr>
              <a:t>Term One ~ New Beginnings</a:t>
            </a:r>
          </a:p>
          <a:p>
            <a:pPr eaLnBrk="1" hangingPunct="1">
              <a:lnSpc>
                <a:spcPct val="80000"/>
              </a:lnSpc>
              <a:buFont typeface="Wingdings" pitchFamily="2" charset="2"/>
              <a:buChar char="§"/>
            </a:pPr>
            <a:r>
              <a:rPr lang="en-GB" altLang="en-US" sz="2400" dirty="0" smtClean="0">
                <a:latin typeface="Comic Sans MS" pitchFamily="66" charset="0"/>
              </a:rPr>
              <a:t>                  Getting On and Falling Out</a:t>
            </a:r>
          </a:p>
          <a:p>
            <a:pPr eaLnBrk="1" hangingPunct="1">
              <a:lnSpc>
                <a:spcPct val="80000"/>
              </a:lnSpc>
              <a:buFont typeface="Wingdings" pitchFamily="2" charset="2"/>
              <a:buChar char="§"/>
            </a:pPr>
            <a:r>
              <a:rPr lang="en-GB" altLang="en-US" sz="2400" dirty="0" smtClean="0">
                <a:latin typeface="Comic Sans MS" pitchFamily="66" charset="0"/>
              </a:rPr>
              <a:t>Term Two~  Going for Goals</a:t>
            </a:r>
          </a:p>
          <a:p>
            <a:pPr eaLnBrk="1" hangingPunct="1">
              <a:lnSpc>
                <a:spcPct val="80000"/>
              </a:lnSpc>
              <a:buFont typeface="Wingdings" pitchFamily="2" charset="2"/>
              <a:buChar char="§"/>
            </a:pPr>
            <a:r>
              <a:rPr lang="en-GB" altLang="en-US" sz="2400" dirty="0" smtClean="0">
                <a:latin typeface="Comic Sans MS" pitchFamily="66" charset="0"/>
              </a:rPr>
              <a:t>                  It’s Good to be Me</a:t>
            </a:r>
          </a:p>
          <a:p>
            <a:pPr eaLnBrk="1" hangingPunct="1">
              <a:lnSpc>
                <a:spcPct val="80000"/>
              </a:lnSpc>
              <a:buFont typeface="Wingdings" pitchFamily="2" charset="2"/>
              <a:buChar char="§"/>
            </a:pPr>
            <a:r>
              <a:rPr lang="en-GB" altLang="en-US" sz="2400" dirty="0" smtClean="0">
                <a:latin typeface="Comic Sans MS" pitchFamily="66" charset="0"/>
              </a:rPr>
              <a:t>Term Three ~ Relationships</a:t>
            </a:r>
          </a:p>
          <a:p>
            <a:pPr eaLnBrk="1" hangingPunct="1">
              <a:lnSpc>
                <a:spcPct val="80000"/>
              </a:lnSpc>
              <a:buFont typeface="Wingdings" pitchFamily="2" charset="2"/>
              <a:buChar char="§"/>
            </a:pPr>
            <a:r>
              <a:rPr lang="en-GB" altLang="en-US" sz="2400" dirty="0" smtClean="0">
                <a:latin typeface="Comic Sans MS" pitchFamily="66" charset="0"/>
              </a:rPr>
              <a:t>                   Changes</a:t>
            </a:r>
          </a:p>
          <a:p>
            <a:pPr eaLnBrk="1" hangingPunct="1">
              <a:lnSpc>
                <a:spcPct val="80000"/>
              </a:lnSpc>
              <a:buFont typeface="Wingdings" pitchFamily="2" charset="2"/>
              <a:buChar char="§"/>
            </a:pPr>
            <a:endParaRPr lang="en-GB" altLang="en-US" sz="2400" dirty="0">
              <a:latin typeface="Comic Sans MS" pitchFamily="66" charset="0"/>
            </a:endParaRPr>
          </a:p>
          <a:p>
            <a:pPr eaLnBrk="1" hangingPunct="1">
              <a:lnSpc>
                <a:spcPct val="80000"/>
              </a:lnSpc>
              <a:buFont typeface="Wingdings" pitchFamily="2" charset="2"/>
              <a:buChar char="§"/>
            </a:pPr>
            <a:r>
              <a:rPr lang="en-GB" altLang="en-US" sz="2400" dirty="0" smtClean="0">
                <a:latin typeface="Comic Sans MS" pitchFamily="66" charset="0"/>
              </a:rPr>
              <a:t>Sometimes, we may ask you to bring in some photos from home for the children to share in school.</a:t>
            </a:r>
          </a:p>
          <a:p>
            <a:pPr eaLnBrk="1" hangingPunct="1">
              <a:lnSpc>
                <a:spcPct val="80000"/>
              </a:lnSpc>
              <a:buFont typeface="Wingdings" pitchFamily="2" charset="2"/>
              <a:buChar char="§"/>
            </a:pPr>
            <a:endParaRPr lang="en-GB" altLang="en-US" sz="2400" dirty="0" smtClean="0">
              <a:latin typeface="Comic Sans MS" pitchFamily="66" charset="0"/>
            </a:endParaRPr>
          </a:p>
        </p:txBody>
      </p:sp>
      <p:pic>
        <p:nvPicPr>
          <p:cNvPr id="15364" name="Picture 4" descr="Seal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88224" y="0"/>
            <a:ext cx="1800944" cy="9980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GB" altLang="en-US" smtClean="0">
                <a:latin typeface="Comic Sans MS" pitchFamily="66" charset="0"/>
              </a:rPr>
              <a:t>Family Seal Activities</a:t>
            </a:r>
          </a:p>
        </p:txBody>
      </p:sp>
      <p:sp>
        <p:nvSpPr>
          <p:cNvPr id="16387" name="Rectangle 3"/>
          <p:cNvSpPr>
            <a:spLocks noGrp="1" noChangeArrowheads="1"/>
          </p:cNvSpPr>
          <p:nvPr>
            <p:ph type="body" idx="1"/>
          </p:nvPr>
        </p:nvSpPr>
        <p:spPr/>
        <p:txBody>
          <a:bodyPr/>
          <a:lstStyle/>
          <a:p>
            <a:pPr eaLnBrk="1" hangingPunct="1">
              <a:lnSpc>
                <a:spcPct val="90000"/>
              </a:lnSpc>
            </a:pPr>
            <a:r>
              <a:rPr lang="en-GB" altLang="en-US" dirty="0" smtClean="0">
                <a:latin typeface="Comic Sans MS" pitchFamily="66" charset="0"/>
              </a:rPr>
              <a:t>This half term, we are asking you to complete an activity with your child where you will be talking about different things you and your child have enjoyed over the course of a week. Parents can scribe for their children and email back to your class teacher.</a:t>
            </a:r>
          </a:p>
        </p:txBody>
      </p:sp>
      <p:pic>
        <p:nvPicPr>
          <p:cNvPr id="16388" name="Picture 4" descr="Seal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24750" y="476250"/>
            <a:ext cx="1296988" cy="719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89" name="Picture 5" descr="Seal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250825" y="404813"/>
            <a:ext cx="1295400" cy="679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GB" altLang="en-US" dirty="0" smtClean="0">
                <a:latin typeface="Comic Sans MS" pitchFamily="66" charset="0"/>
              </a:rPr>
              <a:t>WALT</a:t>
            </a:r>
          </a:p>
        </p:txBody>
      </p:sp>
      <p:sp>
        <p:nvSpPr>
          <p:cNvPr id="20483" name="Rectangle 3"/>
          <p:cNvSpPr>
            <a:spLocks noGrp="1" noChangeArrowheads="1"/>
          </p:cNvSpPr>
          <p:nvPr>
            <p:ph type="body" idx="1"/>
          </p:nvPr>
        </p:nvSpPr>
        <p:spPr/>
        <p:txBody>
          <a:bodyPr/>
          <a:lstStyle/>
          <a:p>
            <a:pPr eaLnBrk="1" hangingPunct="1"/>
            <a:r>
              <a:rPr lang="en-GB" altLang="en-US" dirty="0" smtClean="0">
                <a:latin typeface="Comic Sans MS" pitchFamily="66" charset="0"/>
              </a:rPr>
              <a:t>WALT ~ </a:t>
            </a:r>
            <a:r>
              <a:rPr lang="en-GB" altLang="en-US" b="1" dirty="0" smtClean="0">
                <a:latin typeface="Comic Sans MS" pitchFamily="66" charset="0"/>
              </a:rPr>
              <a:t>We Are </a:t>
            </a:r>
            <a:r>
              <a:rPr lang="en-GB" altLang="en-US" b="1" dirty="0">
                <a:latin typeface="Comic Sans MS" pitchFamily="66" charset="0"/>
              </a:rPr>
              <a:t>L</a:t>
            </a:r>
            <a:r>
              <a:rPr lang="en-GB" altLang="en-US" b="1" dirty="0" smtClean="0">
                <a:latin typeface="Comic Sans MS" pitchFamily="66" charset="0"/>
              </a:rPr>
              <a:t>earning </a:t>
            </a:r>
            <a:r>
              <a:rPr lang="en-GB" altLang="en-US" b="1" dirty="0">
                <a:latin typeface="Comic Sans MS" pitchFamily="66" charset="0"/>
              </a:rPr>
              <a:t>T</a:t>
            </a:r>
            <a:r>
              <a:rPr lang="en-GB" altLang="en-US" b="1" dirty="0" smtClean="0">
                <a:latin typeface="Comic Sans MS" pitchFamily="66" charset="0"/>
              </a:rPr>
              <a:t>o</a:t>
            </a:r>
            <a:endParaRPr lang="en-GB" altLang="en-US" b="1" dirty="0" smtClean="0">
              <a:latin typeface="SassoonPrimaryInfantMedium" pitchFamily="2" charset="0"/>
            </a:endParaRPr>
          </a:p>
          <a:p>
            <a:pPr eaLnBrk="1" hangingPunct="1"/>
            <a:endParaRPr lang="en-GB" altLang="en-US" dirty="0" smtClean="0">
              <a:latin typeface="SassoonPrimaryInfantMedium" pitchFamily="2" charset="0"/>
            </a:endParaRPr>
          </a:p>
          <a:p>
            <a:pPr eaLnBrk="1" hangingPunct="1"/>
            <a:endParaRPr lang="en-GB" altLang="en-US" dirty="0" smtClean="0">
              <a:latin typeface="SassoonPrimaryInfantMedium" pitchFamily="2" charset="0"/>
            </a:endParaRPr>
          </a:p>
          <a:p>
            <a:pPr eaLnBrk="1" hangingPunct="1"/>
            <a:endParaRPr lang="en-GB" altLang="en-US" dirty="0" smtClean="0">
              <a:latin typeface="SassoonPrimaryInfantMedium" pitchFamily="2" charset="0"/>
            </a:endParaRPr>
          </a:p>
          <a:p>
            <a:pPr eaLnBrk="1" hangingPunct="1"/>
            <a:endParaRPr lang="en-GB" altLang="en-US" dirty="0">
              <a:latin typeface="SassoonPrimaryInfantMedium" pitchFamily="2" charset="0"/>
            </a:endParaRPr>
          </a:p>
          <a:p>
            <a:pPr eaLnBrk="1" hangingPunct="1"/>
            <a:r>
              <a:rPr lang="en-GB" altLang="en-US" dirty="0" smtClean="0">
                <a:latin typeface="Comic Sans MS" panose="030F0702030302020204" pitchFamily="66" charset="0"/>
              </a:rPr>
              <a:t>Your children will see this picture in school and is used to introduce the learning objective they will be working on.</a:t>
            </a:r>
          </a:p>
        </p:txBody>
      </p:sp>
      <p:pic>
        <p:nvPicPr>
          <p:cNvPr id="20485" name="Picture 5" descr="j013716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87824" y="2348880"/>
            <a:ext cx="3313112" cy="1751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GB" altLang="en-US" dirty="0" smtClean="0">
                <a:latin typeface="Comic Sans MS" pitchFamily="66" charset="0"/>
              </a:rPr>
              <a:t>Eco School</a:t>
            </a:r>
          </a:p>
        </p:txBody>
      </p:sp>
      <p:sp>
        <p:nvSpPr>
          <p:cNvPr id="21507" name="WordArt 4"/>
          <p:cNvSpPr>
            <a:spLocks noChangeArrowheads="1" noChangeShapeType="1" noTextEdit="1"/>
          </p:cNvSpPr>
          <p:nvPr/>
        </p:nvSpPr>
        <p:spPr bwMode="auto">
          <a:xfrm>
            <a:off x="3522662" y="1235295"/>
            <a:ext cx="2098675" cy="749300"/>
          </a:xfrm>
          <a:prstGeom prst="rect">
            <a:avLst/>
          </a:prstGeom>
        </p:spPr>
        <p:txBody>
          <a:bodyPr wrap="none" fromWordArt="1">
            <a:prstTxWarp prst="textPlain">
              <a:avLst>
                <a:gd name="adj" fmla="val 50000"/>
              </a:avLst>
            </a:prstTxWarp>
          </a:bodyPr>
          <a:lstStyle/>
          <a:p>
            <a:pPr algn="ctr"/>
            <a:r>
              <a:rPr lang="en-GB" sz="4800" kern="10" dirty="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Arial Black"/>
              </a:rPr>
              <a:t>ECO CODE</a:t>
            </a:r>
          </a:p>
        </p:txBody>
      </p:sp>
      <p:sp>
        <p:nvSpPr>
          <p:cNvPr id="21508" name="Rectangle 6"/>
          <p:cNvSpPr>
            <a:spLocks noChangeArrowheads="1"/>
          </p:cNvSpPr>
          <p:nvPr/>
        </p:nvSpPr>
        <p:spPr bwMode="auto">
          <a:xfrm>
            <a:off x="755650" y="1833037"/>
            <a:ext cx="7632700" cy="37856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spcBef>
                <a:spcPct val="20000"/>
              </a:spcBef>
              <a:buChar char="•"/>
              <a:tabLst>
                <a:tab pos="457200" algn="l"/>
              </a:tabLst>
              <a:defRPr sz="3200">
                <a:solidFill>
                  <a:schemeClr val="tx1"/>
                </a:solidFill>
                <a:latin typeface="Arial" charset="0"/>
              </a:defRPr>
            </a:lvl1pPr>
            <a:lvl2pPr marL="742950" indent="-285750" eaLnBrk="0" hangingPunct="0">
              <a:spcBef>
                <a:spcPct val="20000"/>
              </a:spcBef>
              <a:buChar char="–"/>
              <a:tabLst>
                <a:tab pos="457200" algn="l"/>
              </a:tabLst>
              <a:defRPr sz="2800">
                <a:solidFill>
                  <a:schemeClr val="tx1"/>
                </a:solidFill>
                <a:latin typeface="Arial" charset="0"/>
              </a:defRPr>
            </a:lvl2pPr>
            <a:lvl3pPr marL="1143000" indent="-228600" eaLnBrk="0" hangingPunct="0">
              <a:spcBef>
                <a:spcPct val="20000"/>
              </a:spcBef>
              <a:buChar char="•"/>
              <a:tabLst>
                <a:tab pos="457200" algn="l"/>
              </a:tabLst>
              <a:defRPr sz="2400">
                <a:solidFill>
                  <a:schemeClr val="tx1"/>
                </a:solidFill>
                <a:latin typeface="Arial" charset="0"/>
              </a:defRPr>
            </a:lvl3pPr>
            <a:lvl4pPr marL="1600200" indent="-228600" eaLnBrk="0" hangingPunct="0">
              <a:spcBef>
                <a:spcPct val="20000"/>
              </a:spcBef>
              <a:buChar char="–"/>
              <a:tabLst>
                <a:tab pos="457200" algn="l"/>
              </a:tabLst>
              <a:defRPr sz="2000">
                <a:solidFill>
                  <a:schemeClr val="tx1"/>
                </a:solidFill>
                <a:latin typeface="Arial" charset="0"/>
              </a:defRPr>
            </a:lvl4pPr>
            <a:lvl5pPr marL="2057400" indent="-228600" eaLnBrk="0" hangingPunct="0">
              <a:spcBef>
                <a:spcPct val="20000"/>
              </a:spcBef>
              <a:buChar char="»"/>
              <a:tabLst>
                <a:tab pos="457200" algn="l"/>
              </a:tabLst>
              <a:defRPr sz="2000">
                <a:solidFill>
                  <a:schemeClr val="tx1"/>
                </a:solidFill>
                <a:latin typeface="Arial" charset="0"/>
              </a:defRPr>
            </a:lvl5pPr>
            <a:lvl6pPr marL="2514600" indent="-228600" eaLnBrk="0" fontAlgn="base" hangingPunct="0">
              <a:spcBef>
                <a:spcPct val="20000"/>
              </a:spcBef>
              <a:spcAft>
                <a:spcPct val="0"/>
              </a:spcAft>
              <a:buChar char="»"/>
              <a:tabLst>
                <a:tab pos="457200" algn="l"/>
              </a:tabLst>
              <a:defRPr sz="2000">
                <a:solidFill>
                  <a:schemeClr val="tx1"/>
                </a:solidFill>
                <a:latin typeface="Arial" charset="0"/>
              </a:defRPr>
            </a:lvl6pPr>
            <a:lvl7pPr marL="2971800" indent="-228600" eaLnBrk="0" fontAlgn="base" hangingPunct="0">
              <a:spcBef>
                <a:spcPct val="20000"/>
              </a:spcBef>
              <a:spcAft>
                <a:spcPct val="0"/>
              </a:spcAft>
              <a:buChar char="»"/>
              <a:tabLst>
                <a:tab pos="457200" algn="l"/>
              </a:tabLst>
              <a:defRPr sz="2000">
                <a:solidFill>
                  <a:schemeClr val="tx1"/>
                </a:solidFill>
                <a:latin typeface="Arial" charset="0"/>
              </a:defRPr>
            </a:lvl7pPr>
            <a:lvl8pPr marL="3429000" indent="-228600" eaLnBrk="0" fontAlgn="base" hangingPunct="0">
              <a:spcBef>
                <a:spcPct val="20000"/>
              </a:spcBef>
              <a:spcAft>
                <a:spcPct val="0"/>
              </a:spcAft>
              <a:buChar char="»"/>
              <a:tabLst>
                <a:tab pos="457200" algn="l"/>
              </a:tabLst>
              <a:defRPr sz="2000">
                <a:solidFill>
                  <a:schemeClr val="tx1"/>
                </a:solidFill>
                <a:latin typeface="Arial" charset="0"/>
              </a:defRPr>
            </a:lvl8pPr>
            <a:lvl9pPr marL="3886200" indent="-228600" eaLnBrk="0" fontAlgn="base" hangingPunct="0">
              <a:spcBef>
                <a:spcPct val="20000"/>
              </a:spcBef>
              <a:spcAft>
                <a:spcPct val="0"/>
              </a:spcAft>
              <a:buChar char="»"/>
              <a:tabLst>
                <a:tab pos="457200" algn="l"/>
              </a:tabLst>
              <a:defRPr sz="2000">
                <a:solidFill>
                  <a:schemeClr val="tx1"/>
                </a:solidFill>
                <a:latin typeface="Arial" charset="0"/>
              </a:defRPr>
            </a:lvl9pPr>
          </a:lstStyle>
          <a:p>
            <a:pPr eaLnBrk="1" hangingPunct="1">
              <a:spcBef>
                <a:spcPct val="0"/>
              </a:spcBef>
              <a:buFontTx/>
              <a:buNone/>
            </a:pPr>
            <a:r>
              <a:rPr lang="en-GB" altLang="en-US" sz="2400" b="1" dirty="0">
                <a:latin typeface="Comic Sans MS" pitchFamily="66" charset="0"/>
                <a:cs typeface="Times New Roman" pitchFamily="18" charset="0"/>
              </a:rPr>
              <a:t>At </a:t>
            </a:r>
            <a:r>
              <a:rPr lang="en-GB" altLang="en-US" sz="2400" b="1" dirty="0" err="1">
                <a:latin typeface="Comic Sans MS" pitchFamily="66" charset="0"/>
                <a:cs typeface="Times New Roman" pitchFamily="18" charset="0"/>
              </a:rPr>
              <a:t>Dobcroft</a:t>
            </a:r>
            <a:r>
              <a:rPr lang="en-GB" altLang="en-US" sz="2400" b="1" dirty="0">
                <a:latin typeface="Comic Sans MS" pitchFamily="66" charset="0"/>
                <a:cs typeface="Times New Roman" pitchFamily="18" charset="0"/>
              </a:rPr>
              <a:t> Infant School we are committed to:</a:t>
            </a:r>
            <a:endParaRPr lang="en-GB" altLang="en-US" sz="2400" dirty="0">
              <a:latin typeface="Comic Sans MS" pitchFamily="66" charset="0"/>
            </a:endParaRPr>
          </a:p>
          <a:p>
            <a:pPr>
              <a:spcBef>
                <a:spcPct val="0"/>
              </a:spcBef>
              <a:buFontTx/>
              <a:buBlip>
                <a:blip r:embed="rId3"/>
              </a:buBlip>
            </a:pPr>
            <a:r>
              <a:rPr lang="en-GB" altLang="en-US" sz="2400" b="1" dirty="0">
                <a:latin typeface="Comic Sans MS" pitchFamily="66" charset="0"/>
                <a:cs typeface="Times New Roman" pitchFamily="18" charset="0"/>
              </a:rPr>
              <a:t>    Reduce, recycle and reuse.</a:t>
            </a:r>
            <a:endParaRPr lang="en-GB" altLang="en-US" sz="2400" dirty="0">
              <a:latin typeface="Comic Sans MS" pitchFamily="66" charset="0"/>
            </a:endParaRPr>
          </a:p>
          <a:p>
            <a:pPr>
              <a:spcBef>
                <a:spcPct val="0"/>
              </a:spcBef>
              <a:buFontTx/>
              <a:buBlip>
                <a:blip r:embed="rId3"/>
              </a:buBlip>
            </a:pPr>
            <a:r>
              <a:rPr lang="en-GB" altLang="en-US" sz="2400" b="1" dirty="0">
                <a:latin typeface="Comic Sans MS" pitchFamily="66" charset="0"/>
                <a:cs typeface="Times New Roman" pitchFamily="18" charset="0"/>
              </a:rPr>
              <a:t>    Appreciate and value our environment and community.</a:t>
            </a:r>
            <a:endParaRPr lang="en-GB" altLang="en-US" sz="2400" dirty="0">
              <a:latin typeface="Comic Sans MS" pitchFamily="66" charset="0"/>
            </a:endParaRPr>
          </a:p>
          <a:p>
            <a:pPr>
              <a:spcBef>
                <a:spcPct val="0"/>
              </a:spcBef>
              <a:buFontTx/>
              <a:buBlip>
                <a:blip r:embed="rId3"/>
              </a:buBlip>
            </a:pPr>
            <a:r>
              <a:rPr lang="en-GB" altLang="en-US" sz="2400" b="1" dirty="0">
                <a:latin typeface="Comic Sans MS" pitchFamily="66" charset="0"/>
                <a:cs typeface="Times New Roman" pitchFamily="18" charset="0"/>
              </a:rPr>
              <a:t>    Build awareness of the choices we make and their impact globally</a:t>
            </a:r>
            <a:r>
              <a:rPr lang="en-GB" altLang="en-US" sz="2400" b="1" dirty="0">
                <a:latin typeface="Comic Sans MS" pitchFamily="66" charset="0"/>
                <a:ea typeface="Times New Roman" pitchFamily="18" charset="0"/>
                <a:cs typeface="Arial" charset="0"/>
              </a:rPr>
              <a:t>.</a:t>
            </a:r>
            <a:endParaRPr lang="en-GB" altLang="en-US" sz="2400" dirty="0">
              <a:latin typeface="Comic Sans MS" pitchFamily="66" charset="0"/>
            </a:endParaRPr>
          </a:p>
          <a:p>
            <a:pPr>
              <a:spcBef>
                <a:spcPct val="0"/>
              </a:spcBef>
              <a:buFontTx/>
              <a:buNone/>
            </a:pPr>
            <a:endParaRPr lang="en-GB" altLang="en-US" sz="2400" dirty="0">
              <a:latin typeface="Comic Sans MS" pitchFamily="66" charset="0"/>
            </a:endParaRPr>
          </a:p>
          <a:p>
            <a:pPr>
              <a:spcBef>
                <a:spcPct val="0"/>
              </a:spcBef>
              <a:buFontTx/>
              <a:buNone/>
            </a:pPr>
            <a:r>
              <a:rPr lang="en-GB" altLang="en-US" sz="2400" dirty="0">
                <a:latin typeface="Comic Sans MS" pitchFamily="66" charset="0"/>
              </a:rPr>
              <a:t>We have a “ </a:t>
            </a:r>
            <a:r>
              <a:rPr lang="en-GB" altLang="en-US" sz="2400" dirty="0" smtClean="0">
                <a:latin typeface="Comic Sans MS" pitchFamily="66" charset="0"/>
              </a:rPr>
              <a:t>Eco </a:t>
            </a:r>
            <a:r>
              <a:rPr lang="en-GB" altLang="en-US" sz="2400" dirty="0">
                <a:latin typeface="Comic Sans MS" pitchFamily="66" charset="0"/>
              </a:rPr>
              <a:t>Team”  in school with </a:t>
            </a:r>
            <a:r>
              <a:rPr lang="en-GB" altLang="en-US" sz="2400" dirty="0" smtClean="0">
                <a:latin typeface="Comic Sans MS" pitchFamily="66" charset="0"/>
              </a:rPr>
              <a:t>representatives </a:t>
            </a:r>
            <a:r>
              <a:rPr lang="en-GB" altLang="en-US" sz="2400" dirty="0">
                <a:latin typeface="Comic Sans MS" pitchFamily="66" charset="0"/>
              </a:rPr>
              <a:t>from each class</a:t>
            </a:r>
            <a:r>
              <a:rPr lang="en-GB" altLang="en-US" sz="2400" dirty="0" smtClean="0">
                <a:latin typeface="Comic Sans MS" pitchFamily="66" charset="0"/>
              </a:rPr>
              <a:t>. These will be chosen after the Christmas holidays.</a:t>
            </a:r>
            <a:endParaRPr lang="en-GB" altLang="en-US" sz="2400" dirty="0">
              <a:latin typeface="Comic Sans MS" pitchFamily="66" charset="0"/>
            </a:endParaRPr>
          </a:p>
        </p:txBody>
      </p:sp>
      <p:pic>
        <p:nvPicPr>
          <p:cNvPr id="21509" name="Picture 5" descr="j0215197"/>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876256" y="430651"/>
            <a:ext cx="1285875"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6"/>
          <p:cNvSpPr>
            <a:spLocks noGrp="1" noChangeArrowheads="1"/>
          </p:cNvSpPr>
          <p:nvPr>
            <p:ph type="title"/>
          </p:nvPr>
        </p:nvSpPr>
        <p:spPr/>
        <p:txBody>
          <a:bodyPr/>
          <a:lstStyle/>
          <a:p>
            <a:pPr eaLnBrk="1" hangingPunct="1"/>
            <a:r>
              <a:rPr lang="en-GB" altLang="en-US" smtClean="0">
                <a:latin typeface="Comic Sans MS" pitchFamily="66" charset="0"/>
              </a:rPr>
              <a:t>Parent Information</a:t>
            </a:r>
          </a:p>
        </p:txBody>
      </p:sp>
      <p:sp>
        <p:nvSpPr>
          <p:cNvPr id="32771" name="Rectangle 7"/>
          <p:cNvSpPr>
            <a:spLocks noGrp="1" noChangeArrowheads="1"/>
          </p:cNvSpPr>
          <p:nvPr>
            <p:ph type="body" idx="1"/>
          </p:nvPr>
        </p:nvSpPr>
        <p:spPr>
          <a:xfrm>
            <a:off x="457200" y="1600200"/>
            <a:ext cx="7787208" cy="4277071"/>
          </a:xfrm>
        </p:spPr>
        <p:txBody>
          <a:bodyPr/>
          <a:lstStyle/>
          <a:p>
            <a:pPr eaLnBrk="1" hangingPunct="1"/>
            <a:r>
              <a:rPr lang="en-GB" altLang="en-US" dirty="0" smtClean="0">
                <a:latin typeface="Comic Sans MS" pitchFamily="66" charset="0"/>
              </a:rPr>
              <a:t>At the beginning of each term we will send home a “Knowledge Organiser” letter to inform you of what the children will be learning in school.</a:t>
            </a:r>
          </a:p>
          <a:p>
            <a:pPr eaLnBrk="1" hangingPunct="1"/>
            <a:r>
              <a:rPr lang="en-GB" altLang="en-US" dirty="0" smtClean="0">
                <a:latin typeface="Comic Sans MS" pitchFamily="66" charset="0"/>
              </a:rPr>
              <a:t>Individual meetings for parents and carers in November and March.</a:t>
            </a:r>
          </a:p>
          <a:p>
            <a:pPr eaLnBrk="1" hangingPunct="1"/>
            <a:r>
              <a:rPr lang="en-GB" altLang="en-US" dirty="0" smtClean="0">
                <a:latin typeface="Comic Sans MS" pitchFamily="66" charset="0"/>
              </a:rPr>
              <a:t>In July you will receive your child’s school report.</a:t>
            </a:r>
          </a:p>
          <a:p>
            <a:pPr eaLnBrk="1" hangingPunct="1">
              <a:buFontTx/>
              <a:buNone/>
            </a:pPr>
            <a:endParaRPr lang="en-GB" altLang="en-US" dirty="0" smtClean="0">
              <a:latin typeface="Comic Sans MS" pitchFamily="66"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r>
              <a:rPr lang="en-GB" altLang="en-US" smtClean="0">
                <a:latin typeface="Comic Sans MS" pitchFamily="66" charset="0"/>
              </a:rPr>
              <a:t>Other Areas of Learning</a:t>
            </a:r>
          </a:p>
        </p:txBody>
      </p:sp>
      <p:sp>
        <p:nvSpPr>
          <p:cNvPr id="33795" name="Rectangle 3"/>
          <p:cNvSpPr>
            <a:spLocks noGrp="1" noChangeArrowheads="1"/>
          </p:cNvSpPr>
          <p:nvPr>
            <p:ph type="body" idx="1"/>
          </p:nvPr>
        </p:nvSpPr>
        <p:spPr>
          <a:xfrm>
            <a:off x="481914" y="1124744"/>
            <a:ext cx="8362950" cy="4824413"/>
          </a:xfrm>
        </p:spPr>
        <p:txBody>
          <a:bodyPr/>
          <a:lstStyle/>
          <a:p>
            <a:pPr eaLnBrk="1" hangingPunct="1"/>
            <a:r>
              <a:rPr lang="en-GB" altLang="en-US" dirty="0" smtClean="0">
                <a:latin typeface="Comic Sans MS" pitchFamily="66" charset="0"/>
              </a:rPr>
              <a:t>A separate</a:t>
            </a:r>
            <a:r>
              <a:rPr lang="en-GB" altLang="en-US" dirty="0" smtClean="0">
                <a:latin typeface="Comic Sans MS" pitchFamily="66" charset="0"/>
              </a:rPr>
              <a:t> </a:t>
            </a:r>
            <a:r>
              <a:rPr lang="en-GB" altLang="en-US" dirty="0" smtClean="0">
                <a:latin typeface="Comic Sans MS" pitchFamily="66" charset="0"/>
              </a:rPr>
              <a:t>meeting </a:t>
            </a:r>
            <a:r>
              <a:rPr lang="en-GB" altLang="en-US" dirty="0" smtClean="0">
                <a:latin typeface="Comic Sans MS" pitchFamily="66" charset="0"/>
              </a:rPr>
              <a:t>or power point</a:t>
            </a:r>
          </a:p>
          <a:p>
            <a:pPr marL="0" indent="0" eaLnBrk="1" hangingPunct="1">
              <a:buNone/>
            </a:pPr>
            <a:r>
              <a:rPr lang="en-GB" altLang="en-US" dirty="0" smtClean="0">
                <a:solidFill>
                  <a:srgbClr val="FF0000"/>
                </a:solidFill>
                <a:latin typeface="Comic Sans MS" pitchFamily="66" charset="0"/>
              </a:rPr>
              <a:t>(</a:t>
            </a:r>
            <a:r>
              <a:rPr lang="en-GB" altLang="en-US" sz="2400" dirty="0" smtClean="0">
                <a:solidFill>
                  <a:srgbClr val="FF0000"/>
                </a:solidFill>
                <a:latin typeface="Comic Sans MS" pitchFamily="66" charset="0"/>
              </a:rPr>
              <a:t>depending on the </a:t>
            </a:r>
            <a:r>
              <a:rPr lang="en-GB" altLang="en-US" sz="2400" dirty="0" err="1" smtClean="0">
                <a:solidFill>
                  <a:srgbClr val="FF0000"/>
                </a:solidFill>
                <a:latin typeface="Comic Sans MS" pitchFamily="66" charset="0"/>
              </a:rPr>
              <a:t>covid</a:t>
            </a:r>
            <a:r>
              <a:rPr lang="en-GB" altLang="en-US" sz="2400" dirty="0" smtClean="0">
                <a:solidFill>
                  <a:srgbClr val="FF0000"/>
                </a:solidFill>
                <a:latin typeface="Comic Sans MS" pitchFamily="66" charset="0"/>
              </a:rPr>
              <a:t> situation</a:t>
            </a:r>
            <a:r>
              <a:rPr lang="en-GB" altLang="en-US" dirty="0" smtClean="0">
                <a:solidFill>
                  <a:srgbClr val="FF0000"/>
                </a:solidFill>
                <a:latin typeface="Comic Sans MS" pitchFamily="66" charset="0"/>
              </a:rPr>
              <a:t>) </a:t>
            </a:r>
            <a:r>
              <a:rPr lang="en-GB" altLang="en-US" dirty="0" smtClean="0">
                <a:latin typeface="Comic Sans MS" pitchFamily="66" charset="0"/>
              </a:rPr>
              <a:t>will be posted in October to give </a:t>
            </a:r>
            <a:r>
              <a:rPr lang="en-GB" altLang="en-US" dirty="0" smtClean="0">
                <a:latin typeface="Comic Sans MS" pitchFamily="66" charset="0"/>
              </a:rPr>
              <a:t>more details about how we teach literacy, phonics and numeracy.</a:t>
            </a:r>
          </a:p>
          <a:p>
            <a:pPr eaLnBrk="1" hangingPunct="1"/>
            <a:r>
              <a:rPr lang="en-GB" altLang="en-US" dirty="0" smtClean="0">
                <a:latin typeface="Comic Sans MS" pitchFamily="66" charset="0"/>
              </a:rPr>
              <a:t>At the parents evenings in November.   </a:t>
            </a:r>
          </a:p>
          <a:p>
            <a:pPr eaLnBrk="1" hangingPunct="1">
              <a:buFontTx/>
              <a:buNone/>
            </a:pPr>
            <a:r>
              <a:rPr lang="en-GB" altLang="en-US" dirty="0" smtClean="0">
                <a:latin typeface="Comic Sans MS" pitchFamily="66" charset="0"/>
              </a:rPr>
              <a:t> </a:t>
            </a:r>
            <a:r>
              <a:rPr lang="en-GB" altLang="en-US" dirty="0" smtClean="0">
                <a:latin typeface="Comic Sans MS" pitchFamily="66" charset="0"/>
              </a:rPr>
              <a:t> </a:t>
            </a:r>
            <a:r>
              <a:rPr lang="en-GB" altLang="en-US" dirty="0" smtClean="0">
                <a:latin typeface="Comic Sans MS" pitchFamily="66" charset="0"/>
              </a:rPr>
              <a:t>We will talk to you more about your individual child and what their next steps of learning are.</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hangingPunct="1"/>
            <a:r>
              <a:rPr lang="en-GB" altLang="en-US" dirty="0" smtClean="0">
                <a:latin typeface="Comic Sans MS" pitchFamily="66" charset="0"/>
              </a:rPr>
              <a:t>PSA</a:t>
            </a:r>
            <a:endParaRPr lang="en-US" altLang="en-US" dirty="0" smtClean="0">
              <a:latin typeface="Comic Sans MS" pitchFamily="66" charset="0"/>
            </a:endParaRPr>
          </a:p>
        </p:txBody>
      </p:sp>
      <p:sp>
        <p:nvSpPr>
          <p:cNvPr id="34819" name="Rectangle 3"/>
          <p:cNvSpPr>
            <a:spLocks noGrp="1" noChangeArrowheads="1"/>
          </p:cNvSpPr>
          <p:nvPr>
            <p:ph type="body" idx="1"/>
          </p:nvPr>
        </p:nvSpPr>
        <p:spPr/>
        <p:txBody>
          <a:bodyPr/>
          <a:lstStyle/>
          <a:p>
            <a:pPr eaLnBrk="1" hangingPunct="1">
              <a:defRPr/>
            </a:pPr>
            <a:r>
              <a:rPr lang="en-GB" dirty="0" smtClean="0">
                <a:latin typeface="Comic Sans MS" pitchFamily="66" charset="0"/>
              </a:rPr>
              <a:t>The parent association (FODS) runs various events through out the year which are promoted in a termly newsletter.</a:t>
            </a:r>
          </a:p>
          <a:p>
            <a:pPr eaLnBrk="1" hangingPunct="1">
              <a:defRPr/>
            </a:pPr>
            <a:r>
              <a:rPr lang="en-GB" dirty="0" smtClean="0">
                <a:latin typeface="Comic Sans MS" pitchFamily="66" charset="0"/>
              </a:rPr>
              <a:t>If you are able to help at any of the events or would like more information then please email</a:t>
            </a:r>
          </a:p>
          <a:p>
            <a:pPr marL="0" indent="0" eaLnBrk="1" hangingPunct="1">
              <a:buNone/>
              <a:defRPr/>
            </a:pPr>
            <a:r>
              <a:rPr lang="en-GB" dirty="0" smtClean="0">
                <a:latin typeface="Comic Sans MS" pitchFamily="66" charset="0"/>
              </a:rPr>
              <a:t> enquiries@dobcroft-inf.sheffield.sch.uk</a:t>
            </a:r>
          </a:p>
          <a:p>
            <a:pPr marL="0" indent="0" eaLnBrk="1" hangingPunct="1">
              <a:buFontTx/>
              <a:buNone/>
              <a:defRPr/>
            </a:pPr>
            <a:endParaRPr lang="en-GB" dirty="0" smtClean="0">
              <a:latin typeface="Comic Sans MS" pitchFamily="66" charset="0"/>
            </a:endParaRPr>
          </a:p>
          <a:p>
            <a:pPr marL="0" indent="0" eaLnBrk="1" hangingPunct="1">
              <a:buFontTx/>
              <a:buNone/>
              <a:defRPr/>
            </a:pPr>
            <a:r>
              <a:rPr lang="en-GB" dirty="0" smtClean="0">
                <a:latin typeface="Comic Sans MS" pitchFamily="66" charset="0"/>
              </a:rPr>
              <a:t> </a:t>
            </a:r>
            <a:endParaRPr lang="en-US" dirty="0" smtClean="0">
              <a:latin typeface="Comic Sans MS" pitchFamily="66"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eaLnBrk="1" hangingPunct="1"/>
            <a:r>
              <a:rPr lang="en-GB" altLang="en-US" sz="4000" dirty="0" smtClean="0">
                <a:latin typeface="Comic Sans MS" pitchFamily="66" charset="0"/>
              </a:rPr>
              <a:t>Welcome to </a:t>
            </a:r>
            <a:r>
              <a:rPr lang="en-GB" altLang="en-US" sz="4000" dirty="0" err="1" smtClean="0">
                <a:latin typeface="Comic Sans MS" pitchFamily="66" charset="0"/>
              </a:rPr>
              <a:t>Dobcroft</a:t>
            </a:r>
            <a:r>
              <a:rPr lang="en-GB" altLang="en-US" sz="4000" dirty="0" smtClean="0">
                <a:latin typeface="Comic Sans MS" pitchFamily="66" charset="0"/>
              </a:rPr>
              <a:t> Infant School.</a:t>
            </a:r>
          </a:p>
        </p:txBody>
      </p:sp>
      <p:sp>
        <p:nvSpPr>
          <p:cNvPr id="3075" name="Rectangle 3"/>
          <p:cNvSpPr>
            <a:spLocks noGrp="1" noChangeArrowheads="1"/>
          </p:cNvSpPr>
          <p:nvPr>
            <p:ph type="body" idx="1"/>
          </p:nvPr>
        </p:nvSpPr>
        <p:spPr>
          <a:xfrm>
            <a:off x="179512" y="1600200"/>
            <a:ext cx="8507288" cy="4525963"/>
          </a:xfrm>
        </p:spPr>
        <p:txBody>
          <a:bodyPr/>
          <a:lstStyle/>
          <a:p>
            <a:pPr algn="ctr" eaLnBrk="1" hangingPunct="1">
              <a:buFontTx/>
              <a:buNone/>
            </a:pPr>
            <a:r>
              <a:rPr lang="en-GB" altLang="en-US" dirty="0" smtClean="0">
                <a:latin typeface="Comic Sans MS" pitchFamily="66" charset="0"/>
              </a:rPr>
              <a:t>Mrs Featherstone, Mrs Pemberton, Miss Chaudhry</a:t>
            </a:r>
          </a:p>
          <a:p>
            <a:pPr algn="ctr" eaLnBrk="1" hangingPunct="1">
              <a:buFontTx/>
              <a:buNone/>
            </a:pPr>
            <a:endParaRPr lang="en-GB" altLang="en-US" dirty="0" smtClean="0">
              <a:latin typeface="Comic Sans MS" pitchFamily="66" charset="0"/>
            </a:endParaRPr>
          </a:p>
          <a:p>
            <a:pPr algn="ctr" eaLnBrk="1" hangingPunct="1">
              <a:buFontTx/>
              <a:buNone/>
            </a:pPr>
            <a:r>
              <a:rPr lang="en-GB" altLang="en-US" dirty="0" smtClean="0">
                <a:latin typeface="Comic Sans MS" pitchFamily="66" charset="0"/>
              </a:rPr>
              <a:t>Foundation Stage Two</a:t>
            </a:r>
          </a:p>
          <a:p>
            <a:pPr algn="ctr" eaLnBrk="1" hangingPunct="1">
              <a:buFontTx/>
              <a:buNone/>
            </a:pPr>
            <a:endParaRPr lang="en-GB" altLang="en-US" dirty="0" smtClean="0">
              <a:latin typeface="Comic Sans MS" pitchFamily="66" charset="0"/>
            </a:endParaRPr>
          </a:p>
          <a:p>
            <a:pPr algn="ctr" eaLnBrk="1" hangingPunct="1">
              <a:buFontTx/>
              <a:buNone/>
            </a:pPr>
            <a:endParaRPr lang="en-GB" altLang="en-US" dirty="0" smtClean="0">
              <a:latin typeface="Comic Sans MS" pitchFamily="66" charset="0"/>
            </a:endParaRPr>
          </a:p>
          <a:p>
            <a:pPr algn="ctr" eaLnBrk="1" hangingPunct="1">
              <a:buFontTx/>
              <a:buNone/>
            </a:pPr>
            <a:endParaRPr lang="en-GB" altLang="en-US" dirty="0" smtClean="0">
              <a:latin typeface="Comic Sans MS" pitchFamily="66" charset="0"/>
            </a:endParaRPr>
          </a:p>
          <a:p>
            <a:pPr algn="ctr" eaLnBrk="1" hangingPunct="1">
              <a:buFontTx/>
              <a:buNone/>
            </a:pPr>
            <a:endParaRPr lang="en-GB" altLang="en-US" dirty="0" smtClean="0">
              <a:latin typeface="Comic Sans MS" pitchFamily="66" charset="0"/>
            </a:endParaRPr>
          </a:p>
          <a:p>
            <a:pPr algn="ctr" eaLnBrk="1" hangingPunct="1">
              <a:buFontTx/>
              <a:buNone/>
            </a:pPr>
            <a:endParaRPr lang="en-GB" altLang="en-US" dirty="0" smtClean="0">
              <a:latin typeface="Comic Sans MS" pitchFamily="66" charset="0"/>
            </a:endParaRP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19872" y="3875878"/>
            <a:ext cx="1819275" cy="1943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3"/>
          <p:cNvSpPr>
            <a:spLocks noGrp="1" noChangeArrowheads="1"/>
          </p:cNvSpPr>
          <p:nvPr>
            <p:ph type="body" idx="1"/>
          </p:nvPr>
        </p:nvSpPr>
        <p:spPr>
          <a:xfrm>
            <a:off x="457200" y="2349500"/>
            <a:ext cx="8229600" cy="3776663"/>
          </a:xfrm>
        </p:spPr>
        <p:txBody>
          <a:bodyPr/>
          <a:lstStyle/>
          <a:p>
            <a:pPr algn="ctr" eaLnBrk="1" hangingPunct="1">
              <a:buFontTx/>
              <a:buNone/>
            </a:pPr>
            <a:r>
              <a:rPr lang="en-GB" altLang="en-US" sz="4400" dirty="0" smtClean="0">
                <a:latin typeface="Comic Sans MS" pitchFamily="66" charset="0"/>
              </a:rPr>
              <a:t>Thank you for coming!</a:t>
            </a:r>
          </a:p>
          <a:p>
            <a:pPr algn="ctr" eaLnBrk="1" hangingPunct="1">
              <a:buFontTx/>
              <a:buNone/>
            </a:pPr>
            <a:endParaRPr lang="en-GB" altLang="en-US" sz="4400" dirty="0" smtClean="0">
              <a:latin typeface="Comic Sans MS" pitchFamily="66" charset="0"/>
            </a:endParaRPr>
          </a:p>
        </p:txBody>
      </p:sp>
      <p:pic>
        <p:nvPicPr>
          <p:cNvPr id="36867"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48038" y="260350"/>
            <a:ext cx="1819275" cy="1943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p:spPr>
        <p:txBody>
          <a:bodyPr/>
          <a:lstStyle/>
          <a:p>
            <a:r>
              <a:rPr lang="en-GB" dirty="0" smtClean="0"/>
              <a:t>Our school Vision</a:t>
            </a:r>
            <a:endParaRPr lang="en-GB" dirty="0"/>
          </a:p>
        </p:txBody>
      </p:sp>
      <p:pic>
        <p:nvPicPr>
          <p:cNvPr id="24584" name="Picture 8"/>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457200" y="980728"/>
            <a:ext cx="8295559" cy="41764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9994850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274638"/>
            <a:ext cx="8229600" cy="1143000"/>
          </a:xfrm>
        </p:spPr>
        <p:txBody>
          <a:bodyPr>
            <a:normAutofit fontScale="90000"/>
          </a:bodyPr>
          <a:lstStyle/>
          <a:p>
            <a:r>
              <a:rPr lang="en-GB" altLang="en-US" dirty="0" smtClean="0"/>
              <a:t>                                         Purpose </a:t>
            </a:r>
          </a:p>
        </p:txBody>
      </p:sp>
      <p:sp>
        <p:nvSpPr>
          <p:cNvPr id="5" name="Content Placeholder 2"/>
          <p:cNvSpPr>
            <a:spLocks noGrp="1"/>
          </p:cNvSpPr>
          <p:nvPr>
            <p:ph idx="1"/>
          </p:nvPr>
        </p:nvSpPr>
        <p:spPr>
          <a:xfrm>
            <a:off x="457200" y="1600200"/>
            <a:ext cx="8229600" cy="4525963"/>
          </a:xfrm>
        </p:spPr>
        <p:txBody>
          <a:bodyPr>
            <a:normAutofit/>
          </a:bodyPr>
          <a:lstStyle/>
          <a:p>
            <a:r>
              <a:rPr lang="en-GB" altLang="en-US" sz="2800" dirty="0" smtClean="0"/>
              <a:t>To introduce you to the team.</a:t>
            </a:r>
          </a:p>
          <a:p>
            <a:endParaRPr lang="en-GB" altLang="en-US" sz="2800" dirty="0" smtClean="0"/>
          </a:p>
          <a:p>
            <a:r>
              <a:rPr lang="en-GB" altLang="en-US" sz="2800" dirty="0" smtClean="0"/>
              <a:t>Share what learning in FS2 looks like (routines and timetable).</a:t>
            </a:r>
          </a:p>
          <a:p>
            <a:pPr marL="0" indent="0">
              <a:buNone/>
            </a:pPr>
            <a:endParaRPr lang="en-GB" altLang="en-US" sz="2800" dirty="0" smtClean="0"/>
          </a:p>
          <a:p>
            <a:r>
              <a:rPr lang="en-GB" altLang="en-US" sz="2800" dirty="0" smtClean="0"/>
              <a:t>Introduce you to the Early Years curriculum and terminology.</a:t>
            </a:r>
            <a:endParaRPr lang="en-GB" altLang="en-US" sz="2800" dirty="0"/>
          </a:p>
          <a:p>
            <a:endParaRPr lang="en-GB" altLang="en-US" dirty="0" smtClean="0"/>
          </a:p>
          <a:p>
            <a:endParaRPr lang="en-GB" altLang="en-US" dirty="0" smtClean="0"/>
          </a:p>
        </p:txBody>
      </p:sp>
    </p:spTree>
    <p:extLst>
      <p:ext uri="{BB962C8B-B14F-4D97-AF65-F5344CB8AC3E}">
        <p14:creationId xmlns:p14="http://schemas.microsoft.com/office/powerpoint/2010/main" val="34048659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57200" y="274638"/>
            <a:ext cx="8229600" cy="706090"/>
          </a:xfrm>
        </p:spPr>
        <p:txBody>
          <a:bodyPr/>
          <a:lstStyle/>
          <a:p>
            <a:pPr eaLnBrk="1" hangingPunct="1"/>
            <a:r>
              <a:rPr lang="en-GB" altLang="en-US" dirty="0" smtClean="0">
                <a:latin typeface="Comic Sans MS" pitchFamily="66" charset="0"/>
              </a:rPr>
              <a:t>Classroom Routines</a:t>
            </a:r>
          </a:p>
        </p:txBody>
      </p:sp>
      <p:sp>
        <p:nvSpPr>
          <p:cNvPr id="4099" name="Rectangle 3"/>
          <p:cNvSpPr>
            <a:spLocks noGrp="1" noChangeArrowheads="1"/>
          </p:cNvSpPr>
          <p:nvPr>
            <p:ph type="body" idx="1"/>
          </p:nvPr>
        </p:nvSpPr>
        <p:spPr>
          <a:xfrm>
            <a:off x="469238" y="1700384"/>
            <a:ext cx="8229600" cy="4781550"/>
          </a:xfrm>
        </p:spPr>
        <p:txBody>
          <a:bodyPr/>
          <a:lstStyle/>
          <a:p>
            <a:pPr eaLnBrk="1" hangingPunct="1">
              <a:lnSpc>
                <a:spcPct val="80000"/>
              </a:lnSpc>
            </a:pPr>
            <a:r>
              <a:rPr lang="en-GB" altLang="en-US" sz="1800" dirty="0" smtClean="0">
                <a:latin typeface="Comic Sans MS" pitchFamily="66" charset="0"/>
              </a:rPr>
              <a:t>Doors open at 8.45 am, you can leave your child from 8.50am. Door are locked at 9.00am ~ please use main entrance (office) after this time. Registration starts at 9.00am.</a:t>
            </a:r>
          </a:p>
          <a:p>
            <a:pPr eaLnBrk="1" hangingPunct="1">
              <a:lnSpc>
                <a:spcPct val="80000"/>
              </a:lnSpc>
            </a:pPr>
            <a:r>
              <a:rPr lang="en-GB" altLang="en-US" sz="1800" b="1" dirty="0" smtClean="0">
                <a:latin typeface="Comic Sans MS" pitchFamily="66" charset="0"/>
              </a:rPr>
              <a:t>After this time you must go to the main entrance. Please do not open the door for parents after 9.00 am.</a:t>
            </a:r>
          </a:p>
          <a:p>
            <a:pPr eaLnBrk="1" hangingPunct="1">
              <a:lnSpc>
                <a:spcPct val="80000"/>
              </a:lnSpc>
            </a:pPr>
            <a:r>
              <a:rPr lang="en-GB" altLang="en-US" sz="1800" dirty="0" smtClean="0">
                <a:latin typeface="Comic Sans MS" pitchFamily="66" charset="0"/>
              </a:rPr>
              <a:t>Please do not bring prams into the classroom.</a:t>
            </a:r>
          </a:p>
          <a:p>
            <a:pPr eaLnBrk="1" hangingPunct="1">
              <a:lnSpc>
                <a:spcPct val="80000"/>
              </a:lnSpc>
            </a:pPr>
            <a:r>
              <a:rPr lang="en-GB" altLang="en-US" sz="1800" dirty="0" smtClean="0">
                <a:latin typeface="Comic Sans MS" pitchFamily="66" charset="0"/>
              </a:rPr>
              <a:t>Please could parents come into the classroom and wait for their child to hang their coats etc.</a:t>
            </a:r>
          </a:p>
          <a:p>
            <a:pPr eaLnBrk="1" hangingPunct="1">
              <a:lnSpc>
                <a:spcPct val="80000"/>
              </a:lnSpc>
            </a:pPr>
            <a:r>
              <a:rPr lang="en-GB" altLang="en-US" sz="1800" dirty="0" smtClean="0">
                <a:latin typeface="Comic Sans MS" pitchFamily="66" charset="0"/>
              </a:rPr>
              <a:t>Children hang up coats.</a:t>
            </a:r>
          </a:p>
          <a:p>
            <a:pPr eaLnBrk="1" hangingPunct="1">
              <a:lnSpc>
                <a:spcPct val="80000"/>
              </a:lnSpc>
            </a:pPr>
            <a:r>
              <a:rPr lang="en-GB" altLang="en-US" sz="1800" dirty="0" smtClean="0">
                <a:latin typeface="Comic Sans MS" pitchFamily="66" charset="0"/>
              </a:rPr>
              <a:t>Put water bottle on the table in classroom.</a:t>
            </a:r>
          </a:p>
          <a:p>
            <a:pPr eaLnBrk="1" hangingPunct="1">
              <a:lnSpc>
                <a:spcPct val="80000"/>
              </a:lnSpc>
            </a:pPr>
            <a:r>
              <a:rPr lang="en-GB" altLang="en-US" sz="1800" dirty="0" smtClean="0">
                <a:latin typeface="Comic Sans MS" pitchFamily="66" charset="0"/>
              </a:rPr>
              <a:t>Change book in book bag and put bag in the box/drawer (books to be given out this week).</a:t>
            </a:r>
          </a:p>
          <a:p>
            <a:pPr eaLnBrk="1" hangingPunct="1">
              <a:lnSpc>
                <a:spcPct val="80000"/>
              </a:lnSpc>
            </a:pPr>
            <a:r>
              <a:rPr lang="en-GB" altLang="en-US" sz="1800" dirty="0" smtClean="0">
                <a:latin typeface="Comic Sans MS" pitchFamily="66" charset="0"/>
              </a:rPr>
              <a:t>Put picture on the rocket.</a:t>
            </a:r>
          </a:p>
          <a:p>
            <a:pPr eaLnBrk="1" hangingPunct="1">
              <a:lnSpc>
                <a:spcPct val="80000"/>
              </a:lnSpc>
            </a:pPr>
            <a:r>
              <a:rPr lang="en-GB" altLang="en-US" sz="1800" dirty="0" smtClean="0">
                <a:latin typeface="Comic Sans MS" pitchFamily="66" charset="0"/>
              </a:rPr>
              <a:t>Sit on the carpet quietly with a book  or look at the pictures on the active board screen.</a:t>
            </a:r>
          </a:p>
          <a:p>
            <a:pPr eaLnBrk="1" hangingPunct="1">
              <a:lnSpc>
                <a:spcPct val="80000"/>
              </a:lnSpc>
            </a:pPr>
            <a:r>
              <a:rPr lang="en-GB" altLang="en-US" sz="1800" dirty="0" smtClean="0">
                <a:latin typeface="Comic Sans MS" pitchFamily="66" charset="0"/>
              </a:rPr>
              <a:t>Parents are welcome to look at the pictures too and then leave when their child is settled.</a:t>
            </a:r>
          </a:p>
          <a:p>
            <a:pPr eaLnBrk="1" hangingPunct="1">
              <a:lnSpc>
                <a:spcPct val="80000"/>
              </a:lnSpc>
            </a:pPr>
            <a:r>
              <a:rPr lang="en-GB" altLang="en-US" sz="1800" dirty="0" smtClean="0">
                <a:latin typeface="Comic Sans MS" pitchFamily="66" charset="0"/>
              </a:rPr>
              <a:t>Please leave by the cloakroom door and make sure the door is closed.</a:t>
            </a:r>
          </a:p>
          <a:p>
            <a:pPr eaLnBrk="1" hangingPunct="1">
              <a:lnSpc>
                <a:spcPct val="80000"/>
              </a:lnSpc>
            </a:pPr>
            <a:endParaRPr lang="en-GB" altLang="en-US" sz="1800" dirty="0" smtClean="0">
              <a:latin typeface="Comic Sans MS" pitchFamily="66" charset="0"/>
            </a:endParaRPr>
          </a:p>
        </p:txBody>
      </p:sp>
      <p:sp>
        <p:nvSpPr>
          <p:cNvPr id="2" name="Rectangle 1"/>
          <p:cNvSpPr/>
          <p:nvPr/>
        </p:nvSpPr>
        <p:spPr>
          <a:xfrm>
            <a:off x="457200" y="856938"/>
            <a:ext cx="8229600" cy="400110"/>
          </a:xfrm>
          <a:prstGeom prst="rect">
            <a:avLst/>
          </a:prstGeom>
        </p:spPr>
        <p:txBody>
          <a:bodyPr wrap="square">
            <a:spAutoFit/>
          </a:bodyPr>
          <a:lstStyle/>
          <a:p>
            <a:pPr lvl="0" fontAlgn="auto">
              <a:spcBef>
                <a:spcPts val="0"/>
              </a:spcBef>
              <a:spcAft>
                <a:spcPts val="0"/>
              </a:spcAft>
            </a:pPr>
            <a:r>
              <a:rPr lang="en-GB" sz="2000" dirty="0">
                <a:solidFill>
                  <a:srgbClr val="FF0000"/>
                </a:solidFill>
                <a:latin typeface="BlackCat Primary" pitchFamily="2" charset="0"/>
              </a:rPr>
              <a:t>(</a:t>
            </a:r>
            <a:r>
              <a:rPr lang="en-GB" sz="1600" dirty="0">
                <a:solidFill>
                  <a:srgbClr val="FF0000"/>
                </a:solidFill>
                <a:latin typeface="BlackCat Primary" pitchFamily="2" charset="0"/>
              </a:rPr>
              <a:t>This may depend on routines in place due to Co-vid 19.  We will keep you as updated as we can)</a:t>
            </a:r>
            <a:endParaRPr lang="en-GB" dirty="0">
              <a:solidFill>
                <a:srgbClr val="FF0000"/>
              </a:solidFill>
              <a:latin typeface="BlackCat Primary" pitchFamily="2"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eaLnBrk="1" hangingPunct="1"/>
            <a:r>
              <a:rPr lang="en-GB" altLang="en-US" smtClean="0">
                <a:latin typeface="Comic Sans MS" pitchFamily="66" charset="0"/>
              </a:rPr>
              <a:t>Planning and Preparation Time</a:t>
            </a:r>
          </a:p>
        </p:txBody>
      </p:sp>
      <p:sp>
        <p:nvSpPr>
          <p:cNvPr id="5123" name="Content Placeholder 2"/>
          <p:cNvSpPr>
            <a:spLocks noGrp="1"/>
          </p:cNvSpPr>
          <p:nvPr>
            <p:ph idx="1"/>
          </p:nvPr>
        </p:nvSpPr>
        <p:spPr>
          <a:xfrm>
            <a:off x="457200" y="1341438"/>
            <a:ext cx="8229600" cy="4784725"/>
          </a:xfrm>
        </p:spPr>
        <p:txBody>
          <a:bodyPr/>
          <a:lstStyle/>
          <a:p>
            <a:pPr eaLnBrk="1" hangingPunct="1">
              <a:defRPr/>
            </a:pPr>
            <a:r>
              <a:rPr lang="en-GB" altLang="en-US" dirty="0" smtClean="0">
                <a:latin typeface="Comic Sans MS" pitchFamily="66" charset="0"/>
              </a:rPr>
              <a:t>On a Thursday morning the teachers have planning and preparation time (PPA) so you may see other familiar adults at this time. </a:t>
            </a:r>
          </a:p>
          <a:p>
            <a:pPr eaLnBrk="1" hangingPunct="1">
              <a:defRPr/>
            </a:pPr>
            <a:endParaRPr lang="en-GB" altLang="en-US" dirty="0">
              <a:latin typeface="Comic Sans MS" pitchFamily="66" charset="0"/>
            </a:endParaRPr>
          </a:p>
          <a:p>
            <a:pPr marL="0" indent="0" algn="ctr" eaLnBrk="1" hangingPunct="1">
              <a:buNone/>
              <a:defRPr/>
            </a:pPr>
            <a:r>
              <a:rPr lang="en-GB" altLang="en-US" dirty="0" smtClean="0">
                <a:latin typeface="Comic Sans MS" pitchFamily="66" charset="0"/>
              </a:rPr>
              <a:t>Mrs Rowlands – Rabbits</a:t>
            </a:r>
          </a:p>
          <a:p>
            <a:pPr marL="0" indent="0" algn="ctr" eaLnBrk="1" hangingPunct="1">
              <a:buNone/>
              <a:defRPr/>
            </a:pPr>
            <a:r>
              <a:rPr lang="en-GB" altLang="en-US" dirty="0" smtClean="0">
                <a:latin typeface="Comic Sans MS" pitchFamily="66" charset="0"/>
              </a:rPr>
              <a:t>Mrs Rhodes – Mice</a:t>
            </a:r>
          </a:p>
          <a:p>
            <a:pPr marL="0" indent="0" algn="ctr" eaLnBrk="1" hangingPunct="1">
              <a:buNone/>
              <a:defRPr/>
            </a:pPr>
            <a:r>
              <a:rPr lang="en-GB" altLang="en-US" dirty="0" smtClean="0">
                <a:latin typeface="Comic Sans MS" pitchFamily="66" charset="0"/>
              </a:rPr>
              <a:t>Mrs Simpson - Badgers</a:t>
            </a:r>
          </a:p>
          <a:p>
            <a:pPr marL="0" indent="0" eaLnBrk="1" hangingPunct="1">
              <a:buFontTx/>
              <a:buNone/>
              <a:defRPr/>
            </a:pPr>
            <a:endParaRPr lang="en-GB" altLang="en-US" dirty="0" smtClean="0">
              <a:latin typeface="Comic Sans MS" pitchFamily="66"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432048" y="107760"/>
            <a:ext cx="8229600" cy="652934"/>
          </a:xfrm>
        </p:spPr>
        <p:txBody>
          <a:bodyPr/>
          <a:lstStyle/>
          <a:p>
            <a:pPr eaLnBrk="1" hangingPunct="1"/>
            <a:r>
              <a:rPr lang="en-GB" altLang="en-US" sz="3200" dirty="0" smtClean="0">
                <a:latin typeface="Comic Sans MS" pitchFamily="66" charset="0"/>
              </a:rPr>
              <a:t>General Issues</a:t>
            </a:r>
          </a:p>
        </p:txBody>
      </p:sp>
      <p:sp>
        <p:nvSpPr>
          <p:cNvPr id="8195" name="Rectangle 3"/>
          <p:cNvSpPr>
            <a:spLocks noGrp="1" noChangeArrowheads="1"/>
          </p:cNvSpPr>
          <p:nvPr>
            <p:ph type="body" idx="1"/>
          </p:nvPr>
        </p:nvSpPr>
        <p:spPr>
          <a:xfrm>
            <a:off x="457200" y="760694"/>
            <a:ext cx="8229600" cy="5908666"/>
          </a:xfrm>
        </p:spPr>
        <p:txBody>
          <a:bodyPr/>
          <a:lstStyle/>
          <a:p>
            <a:pPr eaLnBrk="1" hangingPunct="1">
              <a:lnSpc>
                <a:spcPct val="80000"/>
              </a:lnSpc>
            </a:pPr>
            <a:r>
              <a:rPr lang="en-GB" altLang="en-US" sz="1800" dirty="0" smtClean="0">
                <a:latin typeface="Comic Sans MS" pitchFamily="66" charset="0"/>
              </a:rPr>
              <a:t>If your child is absent from school please telephone the school office and explain why.</a:t>
            </a:r>
          </a:p>
          <a:p>
            <a:pPr eaLnBrk="1" hangingPunct="1">
              <a:lnSpc>
                <a:spcPct val="80000"/>
              </a:lnSpc>
            </a:pPr>
            <a:r>
              <a:rPr lang="en-GB" altLang="en-US" sz="1800" dirty="0" smtClean="0">
                <a:latin typeface="Comic Sans MS" pitchFamily="66" charset="0"/>
              </a:rPr>
              <a:t>If your child arrives at school after 9.00am they will be marked as late and you will need to go to the school office.</a:t>
            </a:r>
          </a:p>
          <a:p>
            <a:pPr eaLnBrk="1" hangingPunct="1">
              <a:lnSpc>
                <a:spcPct val="80000"/>
              </a:lnSpc>
            </a:pPr>
            <a:r>
              <a:rPr lang="en-GB" altLang="en-US" sz="1800" dirty="0" smtClean="0">
                <a:latin typeface="Comic Sans MS" pitchFamily="66" charset="0"/>
              </a:rPr>
              <a:t>School finishes at 3.25pm please can you be on time to collect your child. Children not collected will wait by Mrs Rowland’s office.</a:t>
            </a:r>
            <a:r>
              <a:rPr lang="en-GB" sz="1800" b="1" dirty="0">
                <a:solidFill>
                  <a:srgbClr val="FF0000"/>
                </a:solidFill>
                <a:latin typeface="BlackCat Primary" pitchFamily="2" charset="0"/>
              </a:rPr>
              <a:t> Sheffield Council Policy: child uncollected after 3:40pm will be taken to a safe waiting place outside the office</a:t>
            </a:r>
            <a:endParaRPr lang="en-GB" altLang="en-US" sz="1800" dirty="0" smtClean="0">
              <a:latin typeface="Comic Sans MS" pitchFamily="66" charset="0"/>
            </a:endParaRPr>
          </a:p>
          <a:p>
            <a:pPr eaLnBrk="1" hangingPunct="1">
              <a:lnSpc>
                <a:spcPct val="80000"/>
              </a:lnSpc>
            </a:pPr>
            <a:r>
              <a:rPr lang="en-GB" altLang="en-US" sz="1800" dirty="0" smtClean="0">
                <a:latin typeface="Comic Sans MS" pitchFamily="66" charset="0"/>
              </a:rPr>
              <a:t>Children who have been sick need to stay away from school for 24 hours after the last bout of sickness.</a:t>
            </a:r>
            <a:r>
              <a:rPr lang="en-GB" altLang="en-US" sz="1800" dirty="0" smtClean="0">
                <a:solidFill>
                  <a:srgbClr val="FF0000"/>
                </a:solidFill>
                <a:latin typeface="Comic Sans MS" pitchFamily="66" charset="0"/>
              </a:rPr>
              <a:t> </a:t>
            </a:r>
            <a:r>
              <a:rPr lang="en-GB" altLang="en-US" sz="1800" dirty="0" smtClean="0">
                <a:latin typeface="Comic Sans MS" pitchFamily="66" charset="0"/>
              </a:rPr>
              <a:t>For diarrhoea it is 48 hours after the last episode.</a:t>
            </a:r>
            <a:endParaRPr lang="en-GB" altLang="en-US" sz="1800" dirty="0" smtClean="0">
              <a:solidFill>
                <a:srgbClr val="FF0000"/>
              </a:solidFill>
              <a:latin typeface="Comic Sans MS" pitchFamily="66" charset="0"/>
            </a:endParaRPr>
          </a:p>
          <a:p>
            <a:pPr eaLnBrk="1" hangingPunct="1">
              <a:lnSpc>
                <a:spcPct val="80000"/>
              </a:lnSpc>
            </a:pPr>
            <a:r>
              <a:rPr lang="en-GB" altLang="en-US" sz="1800" dirty="0" smtClean="0">
                <a:solidFill>
                  <a:srgbClr val="FF0000"/>
                </a:solidFill>
                <a:latin typeface="Comic Sans MS" pitchFamily="66" charset="0"/>
              </a:rPr>
              <a:t>For </a:t>
            </a:r>
            <a:r>
              <a:rPr lang="en-GB" altLang="en-US" sz="1800" dirty="0" err="1" smtClean="0">
                <a:solidFill>
                  <a:srgbClr val="FF0000"/>
                </a:solidFill>
                <a:latin typeface="Comic Sans MS" pitchFamily="66" charset="0"/>
              </a:rPr>
              <a:t>Covid</a:t>
            </a:r>
            <a:r>
              <a:rPr lang="en-GB" altLang="en-US" sz="1800" dirty="0" smtClean="0">
                <a:solidFill>
                  <a:srgbClr val="FF0000"/>
                </a:solidFill>
                <a:latin typeface="Comic Sans MS" pitchFamily="66" charset="0"/>
              </a:rPr>
              <a:t> symptoms please follow the latest government guidance.</a:t>
            </a:r>
          </a:p>
          <a:p>
            <a:pPr eaLnBrk="1" hangingPunct="1">
              <a:lnSpc>
                <a:spcPct val="80000"/>
              </a:lnSpc>
            </a:pPr>
            <a:r>
              <a:rPr lang="en-GB" altLang="en-US" sz="1800" dirty="0" smtClean="0">
                <a:latin typeface="Comic Sans MS" pitchFamily="66" charset="0"/>
              </a:rPr>
              <a:t>Please remember to “take a peek once a week” and check for worms and nits.</a:t>
            </a:r>
          </a:p>
          <a:p>
            <a:pPr eaLnBrk="1" hangingPunct="1">
              <a:lnSpc>
                <a:spcPct val="80000"/>
              </a:lnSpc>
            </a:pPr>
            <a:r>
              <a:rPr lang="en-GB" altLang="en-US" sz="1800" dirty="0" smtClean="0">
                <a:latin typeface="Comic Sans MS" pitchFamily="66" charset="0"/>
              </a:rPr>
              <a:t>We encourage children to be independent . Please encourage your child to tell a member of staff if they have wet or soiled themselves.</a:t>
            </a:r>
          </a:p>
          <a:p>
            <a:pPr eaLnBrk="1" hangingPunct="1">
              <a:lnSpc>
                <a:spcPct val="80000"/>
              </a:lnSpc>
            </a:pPr>
            <a:r>
              <a:rPr lang="en-GB" altLang="en-US" sz="1800" dirty="0" smtClean="0">
                <a:latin typeface="Comic Sans MS" pitchFamily="66" charset="0"/>
              </a:rPr>
              <a:t>Please make sure your child has their blue book bag in school every day. Letters from school will  generally go out via e-mail on a Friday.</a:t>
            </a:r>
          </a:p>
          <a:p>
            <a:pPr eaLnBrk="1" hangingPunct="1">
              <a:lnSpc>
                <a:spcPct val="80000"/>
              </a:lnSpc>
            </a:pPr>
            <a:r>
              <a:rPr lang="en-GB" altLang="en-US" sz="1800" dirty="0" smtClean="0">
                <a:latin typeface="Comic Sans MS" pitchFamily="66" charset="0"/>
              </a:rPr>
              <a:t>Please ensure all items of clothing are clearly labelled and your child knows where the label can be found.</a:t>
            </a:r>
          </a:p>
          <a:p>
            <a:pPr eaLnBrk="1" hangingPunct="1">
              <a:lnSpc>
                <a:spcPct val="80000"/>
              </a:lnSpc>
            </a:pPr>
            <a:r>
              <a:rPr lang="en-GB" altLang="en-US" sz="1800" dirty="0" smtClean="0">
                <a:latin typeface="Comic Sans MS" pitchFamily="66" charset="0"/>
              </a:rPr>
              <a:t>Please do not let your child play with the resources set out in our outside classroom areas (outside each classroom door).</a:t>
            </a:r>
          </a:p>
          <a:p>
            <a:pPr eaLnBrk="1" hangingPunct="1">
              <a:lnSpc>
                <a:spcPct val="80000"/>
              </a:lnSpc>
            </a:pPr>
            <a:endParaRPr lang="en-GB" altLang="en-US" sz="2000" dirty="0" smtClean="0">
              <a:latin typeface="Comic Sans MS" pitchFamily="66"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n-GB" altLang="en-US" smtClean="0">
                <a:latin typeface="Comic Sans MS" pitchFamily="66" charset="0"/>
              </a:rPr>
              <a:t>PE and Library </a:t>
            </a:r>
          </a:p>
        </p:txBody>
      </p:sp>
      <p:sp>
        <p:nvSpPr>
          <p:cNvPr id="9219" name="Rectangle 3"/>
          <p:cNvSpPr>
            <a:spLocks noGrp="1" noChangeArrowheads="1"/>
          </p:cNvSpPr>
          <p:nvPr>
            <p:ph type="body" idx="1"/>
          </p:nvPr>
        </p:nvSpPr>
        <p:spPr/>
        <p:txBody>
          <a:bodyPr/>
          <a:lstStyle/>
          <a:p>
            <a:pPr eaLnBrk="1" hangingPunct="1">
              <a:lnSpc>
                <a:spcPct val="80000"/>
              </a:lnSpc>
            </a:pPr>
            <a:r>
              <a:rPr lang="en-GB" altLang="en-US" sz="2800" dirty="0" smtClean="0">
                <a:latin typeface="Comic Sans MS" pitchFamily="66" charset="0"/>
              </a:rPr>
              <a:t>Please make sure your child has a PE kit in school every day (jade T shirt and dark shorts). We send the PE kits home every half term so you can wash them.</a:t>
            </a:r>
          </a:p>
          <a:p>
            <a:pPr eaLnBrk="1" hangingPunct="1">
              <a:lnSpc>
                <a:spcPct val="80000"/>
              </a:lnSpc>
            </a:pPr>
            <a:r>
              <a:rPr lang="en-GB" altLang="en-US" sz="2800" dirty="0" smtClean="0">
                <a:latin typeface="Comic Sans MS" pitchFamily="66" charset="0"/>
              </a:rPr>
              <a:t>Children with long hair should have it tied back on PE days.</a:t>
            </a:r>
          </a:p>
          <a:p>
            <a:pPr eaLnBrk="1" hangingPunct="1">
              <a:lnSpc>
                <a:spcPct val="80000"/>
              </a:lnSpc>
            </a:pPr>
            <a:r>
              <a:rPr lang="en-GB" altLang="en-US" sz="2800" dirty="0" smtClean="0">
                <a:latin typeface="Comic Sans MS" pitchFamily="66" charset="0"/>
              </a:rPr>
              <a:t>Jewellery should not be worn in school. If your child has recently had their ears pierced they must cover their earrings with plasters. (please bring from home)</a:t>
            </a:r>
          </a:p>
          <a:p>
            <a:pPr eaLnBrk="1" hangingPunct="1">
              <a:lnSpc>
                <a:spcPct val="80000"/>
              </a:lnSpc>
            </a:pPr>
            <a:r>
              <a:rPr lang="en-GB" altLang="en-US" sz="2800" dirty="0" smtClean="0">
                <a:latin typeface="Comic Sans MS" pitchFamily="66" charset="0"/>
              </a:rPr>
              <a:t>School will provide a red library book bag. Please bring it to school on your child’s library day.</a:t>
            </a:r>
          </a:p>
          <a:p>
            <a:pPr eaLnBrk="1" hangingPunct="1">
              <a:lnSpc>
                <a:spcPct val="80000"/>
              </a:lnSpc>
            </a:pPr>
            <a:endParaRPr lang="en-GB" altLang="en-US" sz="2800" dirty="0" smtClean="0">
              <a:latin typeface="Comic Sans MS" pitchFamily="66"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GB" altLang="en-US" smtClean="0">
                <a:latin typeface="Comic Sans MS" pitchFamily="66" charset="0"/>
              </a:rPr>
              <a:t>Helping in School</a:t>
            </a:r>
          </a:p>
        </p:txBody>
      </p:sp>
      <p:sp>
        <p:nvSpPr>
          <p:cNvPr id="10243" name="Rectangle 3"/>
          <p:cNvSpPr>
            <a:spLocks noGrp="1" noChangeArrowheads="1"/>
          </p:cNvSpPr>
          <p:nvPr>
            <p:ph type="body" idx="1"/>
          </p:nvPr>
        </p:nvSpPr>
        <p:spPr/>
        <p:txBody>
          <a:bodyPr/>
          <a:lstStyle/>
          <a:p>
            <a:pPr eaLnBrk="1" hangingPunct="1">
              <a:lnSpc>
                <a:spcPct val="90000"/>
              </a:lnSpc>
            </a:pPr>
            <a:r>
              <a:rPr lang="en-GB" altLang="en-US" sz="2800" dirty="0" smtClean="0">
                <a:latin typeface="Comic Sans MS" pitchFamily="66" charset="0"/>
              </a:rPr>
              <a:t>Parents are always very welcome to come into school and help. Please sign up with your child’s teacher if you are able to help (after this meeting). </a:t>
            </a:r>
            <a:r>
              <a:rPr lang="en-GB" altLang="en-US" sz="2400" dirty="0" smtClean="0">
                <a:latin typeface="Comic Sans MS" pitchFamily="66" charset="0"/>
              </a:rPr>
              <a:t>No younger siblings please!</a:t>
            </a:r>
          </a:p>
          <a:p>
            <a:pPr marL="0" indent="0" eaLnBrk="1" hangingPunct="1">
              <a:lnSpc>
                <a:spcPct val="90000"/>
              </a:lnSpc>
              <a:buNone/>
            </a:pPr>
            <a:r>
              <a:rPr lang="en-GB" altLang="en-US" sz="1800" dirty="0" smtClean="0">
                <a:solidFill>
                  <a:srgbClr val="FF0000"/>
                </a:solidFill>
                <a:latin typeface="Comic Sans MS" pitchFamily="66" charset="0"/>
              </a:rPr>
              <a:t>      Due to current circumstances this might need to be reviewed.</a:t>
            </a:r>
          </a:p>
          <a:p>
            <a:pPr eaLnBrk="1" hangingPunct="1">
              <a:lnSpc>
                <a:spcPct val="90000"/>
              </a:lnSpc>
            </a:pPr>
            <a:r>
              <a:rPr lang="en-GB" altLang="en-US" sz="2800" dirty="0" smtClean="0">
                <a:latin typeface="Comic Sans MS" pitchFamily="66" charset="0"/>
              </a:rPr>
              <a:t>Any worries or issues please do not hesitate to speak to a member of staff. Mornings are often very busy, so please either wait until the end of the day, send your class teacher an email, or pop to the office to arrange a convenient time to meet with the teacher.</a:t>
            </a:r>
          </a:p>
          <a:p>
            <a:pPr eaLnBrk="1" hangingPunct="1">
              <a:lnSpc>
                <a:spcPct val="90000"/>
              </a:lnSpc>
              <a:buFontTx/>
              <a:buNone/>
            </a:pPr>
            <a:endParaRPr lang="en-GB" altLang="en-US" sz="2800" dirty="0" smtClean="0">
              <a:latin typeface="Comic Sans MS" pitchFamily="66" charset="0"/>
            </a:endParaRPr>
          </a:p>
          <a:p>
            <a:pPr eaLnBrk="1" hangingPunct="1">
              <a:lnSpc>
                <a:spcPct val="90000"/>
              </a:lnSpc>
            </a:pPr>
            <a:endParaRPr lang="en-GB" altLang="en-US" sz="2800" dirty="0" smtClean="0">
              <a:latin typeface="Comic Sans MS" pitchFamily="66"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1457</TotalTime>
  <Words>1356</Words>
  <Application>Microsoft Office PowerPoint</Application>
  <PresentationFormat>On-screen Show (4:3)</PresentationFormat>
  <Paragraphs>136</Paragraphs>
  <Slides>20</Slides>
  <Notes>19</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20</vt:i4>
      </vt:variant>
    </vt:vector>
  </HeadingPairs>
  <TitlesOfParts>
    <vt:vector size="30" baseType="lpstr">
      <vt:lpstr>Arial</vt:lpstr>
      <vt:lpstr>Arial Black</vt:lpstr>
      <vt:lpstr>BlackCat Primary</vt:lpstr>
      <vt:lpstr>Calibri</vt:lpstr>
      <vt:lpstr>Comic Sans MS</vt:lpstr>
      <vt:lpstr>PMingLiU</vt:lpstr>
      <vt:lpstr>SassoonPrimaryInfantMedium</vt:lpstr>
      <vt:lpstr>Times New Roman</vt:lpstr>
      <vt:lpstr>Wingdings</vt:lpstr>
      <vt:lpstr>Default Design</vt:lpstr>
      <vt:lpstr>Dobcroft Infant School Foundation Stage (FS2)</vt:lpstr>
      <vt:lpstr>Welcome to Dobcroft Infant School.</vt:lpstr>
      <vt:lpstr>Our school Vision</vt:lpstr>
      <vt:lpstr>                                         Purpose </vt:lpstr>
      <vt:lpstr>Classroom Routines</vt:lpstr>
      <vt:lpstr>Planning and Preparation Time</vt:lpstr>
      <vt:lpstr>General Issues</vt:lpstr>
      <vt:lpstr>PE and Library </vt:lpstr>
      <vt:lpstr>Helping in School</vt:lpstr>
      <vt:lpstr>The Early Learning Goals.</vt:lpstr>
      <vt:lpstr>PowerPoint Presentation</vt:lpstr>
      <vt:lpstr>How do the Children Learn? </vt:lpstr>
      <vt:lpstr>SEAL</vt:lpstr>
      <vt:lpstr>Family Seal Activities</vt:lpstr>
      <vt:lpstr>WALT</vt:lpstr>
      <vt:lpstr>Eco School</vt:lpstr>
      <vt:lpstr>Parent Information</vt:lpstr>
      <vt:lpstr>Other Areas of Learning</vt:lpstr>
      <vt:lpstr>PSA</vt:lpstr>
      <vt:lpstr>PowerPoint Presentation</vt:lpstr>
    </vt:vector>
  </TitlesOfParts>
  <Company>Sheffield Schools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Dobcroft Infant School Foundation Stage.</dc:title>
  <dc:creator>Sheffield Schools</dc:creator>
  <cp:lastModifiedBy>Windows User</cp:lastModifiedBy>
  <cp:revision>121</cp:revision>
  <cp:lastPrinted>2017-09-15T14:07:46Z</cp:lastPrinted>
  <dcterms:created xsi:type="dcterms:W3CDTF">2006-09-14T08:26:06Z</dcterms:created>
  <dcterms:modified xsi:type="dcterms:W3CDTF">2020-06-29T15:04:09Z</dcterms:modified>
</cp:coreProperties>
</file>