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7" r:id="rId2"/>
    <p:sldId id="301" r:id="rId3"/>
    <p:sldId id="304" r:id="rId4"/>
    <p:sldId id="303" r:id="rId5"/>
    <p:sldId id="298" r:id="rId6"/>
    <p:sldId id="299" r:id="rId7"/>
    <p:sldId id="269" r:id="rId8"/>
    <p:sldId id="292" r:id="rId9"/>
    <p:sldId id="277" r:id="rId10"/>
    <p:sldId id="279" r:id="rId11"/>
    <p:sldId id="297" r:id="rId12"/>
    <p:sldId id="281" r:id="rId13"/>
    <p:sldId id="283" r:id="rId14"/>
    <p:sldId id="284" r:id="rId15"/>
    <p:sldId id="286" r:id="rId16"/>
    <p:sldId id="289" r:id="rId17"/>
    <p:sldId id="263" r:id="rId18"/>
    <p:sldId id="276" r:id="rId19"/>
    <p:sldId id="261" r:id="rId20"/>
    <p:sldId id="266"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53" autoAdjust="0"/>
    <p:restoredTop sz="94660"/>
  </p:normalViewPr>
  <p:slideViewPr>
    <p:cSldViewPr>
      <p:cViewPr varScale="1">
        <p:scale>
          <a:sx n="69" d="100"/>
          <a:sy n="69" d="100"/>
        </p:scale>
        <p:origin x="6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20571A-7544-4493-9C11-C98F2042AF6C}" type="datetimeFigureOut">
              <a:rPr lang="en-GB" smtClean="0"/>
              <a:t>17/06/2022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C57D90-FBEC-425F-B8F9-F598D8ED4E2E}" type="slidenum">
              <a:rPr lang="en-GB" smtClean="0"/>
              <a:t>‹#›</a:t>
            </a:fld>
            <a:endParaRPr lang="en-GB"/>
          </a:p>
        </p:txBody>
      </p:sp>
    </p:spTree>
    <p:extLst>
      <p:ext uri="{BB962C8B-B14F-4D97-AF65-F5344CB8AC3E}">
        <p14:creationId xmlns:p14="http://schemas.microsoft.com/office/powerpoint/2010/main" val="297480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9ADAEF-1C9E-440D-A5EB-C68ABEC0657C}" type="datetimeFigureOut">
              <a:rPr lang="en-GB" smtClean="0"/>
              <a:t>17/06/2022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147E6C-7D43-4B62-A93A-2D34ADBF5AAF}" type="slidenum">
              <a:rPr lang="en-GB" smtClean="0"/>
              <a:t>‹#›</a:t>
            </a:fld>
            <a:endParaRPr lang="en-GB"/>
          </a:p>
        </p:txBody>
      </p:sp>
    </p:spTree>
    <p:extLst>
      <p:ext uri="{BB962C8B-B14F-4D97-AF65-F5344CB8AC3E}">
        <p14:creationId xmlns:p14="http://schemas.microsoft.com/office/powerpoint/2010/main" val="321201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F24FA5-2159-4E22-A954-4B63F622B3F0}" type="slidenum">
              <a:rPr lang="en-GB" altLang="en-US" smtClean="0"/>
              <a:pPr eaLnBrk="1" hangingPunct="1">
                <a:spcBef>
                  <a:spcPct val="0"/>
                </a:spcBef>
              </a:pPr>
              <a:t>12</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GB" altLang="en-US" smtClean="0"/>
              <a:t>Lindy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6799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17732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0136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235207-1EBD-4D79-AAD9-C311A4FEA576}"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56373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35207-1EBD-4D79-AAD9-C311A4FEA576}"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4086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235207-1EBD-4D79-AAD9-C311A4FEA576}"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665769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235207-1EBD-4D79-AAD9-C311A4FEA576}"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159349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235207-1EBD-4D79-AAD9-C311A4FEA576}"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35654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35207-1EBD-4D79-AAD9-C311A4FEA576}"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30993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329308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35207-1EBD-4D79-AAD9-C311A4FEA576}"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73EC87-4946-4BC2-8386-8155490C8DE7}" type="slidenum">
              <a:rPr lang="en-GB" smtClean="0"/>
              <a:t>‹#›</a:t>
            </a:fld>
            <a:endParaRPr lang="en-GB"/>
          </a:p>
        </p:txBody>
      </p:sp>
    </p:spTree>
    <p:extLst>
      <p:ext uri="{BB962C8B-B14F-4D97-AF65-F5344CB8AC3E}">
        <p14:creationId xmlns:p14="http://schemas.microsoft.com/office/powerpoint/2010/main" val="221448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35207-1EBD-4D79-AAD9-C311A4FEA576}" type="datetimeFigureOut">
              <a:rPr lang="en-GB" smtClean="0"/>
              <a:t>17/06/2022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3EC87-4946-4BC2-8386-8155490C8DE7}" type="slidenum">
              <a:rPr lang="en-GB" smtClean="0"/>
              <a:t>‹#›</a:t>
            </a:fld>
            <a:endParaRPr lang="en-GB"/>
          </a:p>
        </p:txBody>
      </p:sp>
    </p:spTree>
    <p:extLst>
      <p:ext uri="{BB962C8B-B14F-4D97-AF65-F5344CB8AC3E}">
        <p14:creationId xmlns:p14="http://schemas.microsoft.com/office/powerpoint/2010/main" val="333107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7"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tinkerc@dobcroft-inf.sheffield.sch.uk" TargetMode="External"/><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hyperlink" Target="mailto:hughesc@dobcroft-inf.sheffield.sch.uk-" TargetMode="External"/><Relationship Id="rId4" Type="http://schemas.openxmlformats.org/officeDocument/2006/relationships/hyperlink" Target="mailto:holmesk@dobcroft-inf.sheffield.sch.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co.uk/url?sa=i&amp;rct=j&amp;q=&amp;esrc=s&amp;source=images&amp;cd=&amp;cad=rja&amp;uact=8&amp;ved=0ahUKEwiKneHjjdfMAhUKAxoKHedrCmQQjRwIBw&amp;url=http://www.clipartpanda.com/categories/woodpecker-clipart&amp;psig=AFQjCNEwFvPU_Ixq-EpV_QJChN_MEdc2TA&amp;ust=1463228623934587"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co.uk/url?sa=i&amp;rct=j&amp;q=&amp;esrc=s&amp;source=images&amp;cd=&amp;cad=rja&amp;uact=8&amp;ved=0ahUKEwiUtdHgjNfMAhXB0hoKHR1NDTcQjRwIBw&amp;url=http://www.canstockphoto.com/illustration/kingfisher.html&amp;psig=AFQjCNFZ0vtxN7Mk-eydEiz8mo224QNSww&amp;ust=146322860090467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63575" y="274638"/>
            <a:ext cx="80232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altLang="en-US" kern="0" dirty="0" smtClean="0">
                <a:solidFill>
                  <a:schemeClr val="tx1"/>
                </a:solidFill>
              </a:rPr>
              <a:t>  Our School Vision</a:t>
            </a:r>
          </a:p>
        </p:txBody>
      </p:sp>
      <p:sp>
        <p:nvSpPr>
          <p:cNvPr id="5" name="Rectangle 4"/>
          <p:cNvSpPr/>
          <p:nvPr/>
        </p:nvSpPr>
        <p:spPr>
          <a:xfrm>
            <a:off x="112713" y="1557338"/>
            <a:ext cx="1193800"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2400" b="1" dirty="0">
                <a:solidFill>
                  <a:schemeClr val="tx1"/>
                </a:solidFill>
              </a:rPr>
              <a:t>Our Vision</a:t>
            </a:r>
          </a:p>
        </p:txBody>
      </p:sp>
      <p:sp>
        <p:nvSpPr>
          <p:cNvPr id="6" name="Rectangle 5"/>
          <p:cNvSpPr/>
          <p:nvPr/>
        </p:nvSpPr>
        <p:spPr>
          <a:xfrm>
            <a:off x="128588" y="3122613"/>
            <a:ext cx="1069975"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b="1" dirty="0">
                <a:solidFill>
                  <a:schemeClr val="tx1"/>
                </a:solidFill>
              </a:rPr>
              <a:t>Our Values</a:t>
            </a:r>
          </a:p>
        </p:txBody>
      </p:sp>
      <p:sp>
        <p:nvSpPr>
          <p:cNvPr id="7" name="Rectangle 6"/>
          <p:cNvSpPr/>
          <p:nvPr/>
        </p:nvSpPr>
        <p:spPr>
          <a:xfrm>
            <a:off x="1365250" y="1557338"/>
            <a:ext cx="7739063" cy="14398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r>
              <a:rPr lang="en-GB" sz="3200" b="1" i="1" dirty="0">
                <a:solidFill>
                  <a:schemeClr val="tx1"/>
                </a:solidFill>
              </a:rPr>
              <a:t>For you to be fulfilled, happy and confident learners</a:t>
            </a:r>
          </a:p>
        </p:txBody>
      </p:sp>
      <p:sp>
        <p:nvSpPr>
          <p:cNvPr id="8" name="Rectangle 7"/>
          <p:cNvSpPr/>
          <p:nvPr/>
        </p:nvSpPr>
        <p:spPr>
          <a:xfrm>
            <a:off x="1306513" y="3122613"/>
            <a:ext cx="7837487" cy="25384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a:defRPr/>
            </a:pPr>
            <a:endParaRPr lang="en-GB" sz="3600" b="1" dirty="0">
              <a:solidFill>
                <a:schemeClr val="tx1"/>
              </a:solidFill>
            </a:endParaRPr>
          </a:p>
          <a:p>
            <a:pPr algn="ctr">
              <a:defRPr/>
            </a:pPr>
            <a:endParaRPr lang="en-GB" sz="3600" b="1" dirty="0">
              <a:solidFill>
                <a:schemeClr val="tx1"/>
              </a:solidFill>
            </a:endParaRPr>
          </a:p>
          <a:p>
            <a:pPr algn="ctr">
              <a:defRPr/>
            </a:pPr>
            <a:endParaRPr lang="en-GB" sz="3600" b="1" dirty="0">
              <a:solidFill>
                <a:schemeClr val="tx1"/>
              </a:solidFill>
            </a:endParaRPr>
          </a:p>
        </p:txBody>
      </p:sp>
      <p:sp>
        <p:nvSpPr>
          <p:cNvPr id="9" name="Rectangle 8"/>
          <p:cNvSpPr/>
          <p:nvPr/>
        </p:nvSpPr>
        <p:spPr>
          <a:xfrm>
            <a:off x="1408113" y="3222625"/>
            <a:ext cx="1081087" cy="2339975"/>
          </a:xfrm>
          <a:prstGeom prst="rect">
            <a:avLst/>
          </a:prstGeom>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lIns="91429" tIns="45715" rIns="91429" bIns="45715"/>
          <a:lstStyle/>
          <a:p>
            <a:pPr algn="ctr">
              <a:defRPr/>
            </a:pPr>
            <a:r>
              <a:rPr lang="en-GB" sz="1600" b="1" dirty="0">
                <a:solidFill>
                  <a:schemeClr val="bg1"/>
                </a:solidFill>
              </a:rPr>
              <a:t>Enjoy learning</a:t>
            </a:r>
          </a:p>
        </p:txBody>
      </p:sp>
      <p:sp>
        <p:nvSpPr>
          <p:cNvPr id="10" name="Rectangle 9"/>
          <p:cNvSpPr/>
          <p:nvPr/>
        </p:nvSpPr>
        <p:spPr>
          <a:xfrm>
            <a:off x="2578100" y="3206750"/>
            <a:ext cx="1168400" cy="2339975"/>
          </a:xfrm>
          <a:prstGeom prst="rect">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a:lstStyle/>
          <a:p>
            <a:pPr algn="ctr">
              <a:defRPr/>
            </a:pPr>
            <a:r>
              <a:rPr lang="en-GB" sz="1600" b="1" dirty="0">
                <a:solidFill>
                  <a:schemeClr val="tx1"/>
                </a:solidFill>
              </a:rPr>
              <a:t>Try our best</a:t>
            </a:r>
          </a:p>
        </p:txBody>
      </p:sp>
      <p:sp>
        <p:nvSpPr>
          <p:cNvPr id="11" name="Rectangle 10"/>
          <p:cNvSpPr/>
          <p:nvPr/>
        </p:nvSpPr>
        <p:spPr>
          <a:xfrm>
            <a:off x="3887788" y="3213100"/>
            <a:ext cx="1085850" cy="2339975"/>
          </a:xfrm>
          <a:prstGeom prst="rect">
            <a:avLst/>
          </a:prstGeom>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lIns="91429" tIns="45715" rIns="91429" bIns="45715"/>
          <a:lstStyle/>
          <a:p>
            <a:pPr algn="ctr">
              <a:defRPr/>
            </a:pPr>
            <a:r>
              <a:rPr lang="en-GB" sz="1600" b="1" dirty="0">
                <a:solidFill>
                  <a:schemeClr val="bg1"/>
                </a:solidFill>
              </a:rPr>
              <a:t>Make good choices</a:t>
            </a:r>
          </a:p>
        </p:txBody>
      </p:sp>
      <p:sp>
        <p:nvSpPr>
          <p:cNvPr id="12" name="Rectangle 11"/>
          <p:cNvSpPr/>
          <p:nvPr/>
        </p:nvSpPr>
        <p:spPr>
          <a:xfrm>
            <a:off x="5081588" y="3206750"/>
            <a:ext cx="1403350" cy="2339975"/>
          </a:xfrm>
          <a:prstGeom prst="rect">
            <a:avLst/>
          </a:prstGeom>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29" tIns="45715" rIns="91429" bIns="45715"/>
          <a:lstStyle/>
          <a:p>
            <a:pPr algn="ctr">
              <a:defRPr/>
            </a:pPr>
            <a:r>
              <a:rPr lang="en-GB" sz="1600" b="1" dirty="0">
                <a:solidFill>
                  <a:schemeClr val="tx1"/>
                </a:solidFill>
              </a:rPr>
              <a:t>Respect each other &amp; our surroundings</a:t>
            </a:r>
          </a:p>
        </p:txBody>
      </p:sp>
      <p:sp>
        <p:nvSpPr>
          <p:cNvPr id="13" name="Rectangle 12"/>
          <p:cNvSpPr/>
          <p:nvPr/>
        </p:nvSpPr>
        <p:spPr>
          <a:xfrm>
            <a:off x="6592888" y="3222625"/>
            <a:ext cx="1096962" cy="2339975"/>
          </a:xfrm>
          <a:prstGeom prst="rect">
            <a:avLst/>
          </a:prstGeom>
          <a:solidFill>
            <a:srgbClr val="FF6600"/>
          </a:solidFill>
          <a:ln/>
        </p:spPr>
        <p:style>
          <a:lnRef idx="2">
            <a:schemeClr val="accent6">
              <a:shade val="50000"/>
            </a:schemeClr>
          </a:lnRef>
          <a:fillRef idx="1">
            <a:schemeClr val="accent6"/>
          </a:fillRef>
          <a:effectRef idx="0">
            <a:schemeClr val="accent6"/>
          </a:effectRef>
          <a:fontRef idx="minor">
            <a:schemeClr val="lt1"/>
          </a:fontRef>
        </p:style>
        <p:txBody>
          <a:bodyPr lIns="91429" tIns="45715" rIns="91429" bIns="45715"/>
          <a:lstStyle/>
          <a:p>
            <a:pPr algn="ctr">
              <a:defRPr/>
            </a:pPr>
            <a:r>
              <a:rPr lang="en-GB" sz="1600" b="1" dirty="0">
                <a:solidFill>
                  <a:schemeClr val="bg1"/>
                </a:solidFill>
              </a:rPr>
              <a:t>Work together</a:t>
            </a:r>
          </a:p>
        </p:txBody>
      </p:sp>
      <p:sp>
        <p:nvSpPr>
          <p:cNvPr id="14" name="Rectangle 13"/>
          <p:cNvSpPr/>
          <p:nvPr/>
        </p:nvSpPr>
        <p:spPr>
          <a:xfrm>
            <a:off x="7799388" y="3213100"/>
            <a:ext cx="1241425" cy="2339975"/>
          </a:xfrm>
          <a:prstGeom prst="rect">
            <a:avLst/>
          </a:prstGeom>
          <a:solidFill>
            <a:srgbClr val="0000C8"/>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algn="ctr">
              <a:defRPr/>
            </a:pPr>
            <a:r>
              <a:rPr lang="en-GB" sz="1600" b="1" dirty="0">
                <a:solidFill>
                  <a:schemeClr val="bg1"/>
                </a:solidFill>
              </a:rPr>
              <a:t>Celebrate our successes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113" y="4314825"/>
            <a:ext cx="8953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4314825"/>
            <a:ext cx="9175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88" y="4314825"/>
            <a:ext cx="1009650"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4314825"/>
            <a:ext cx="10953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1788" y="4314825"/>
            <a:ext cx="919162"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38" y="4308475"/>
            <a:ext cx="935037" cy="77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806406"/>
      </p:ext>
    </p:extLst>
  </p:cSld>
  <p:clrMapOvr>
    <a:masterClrMapping/>
  </p:clrMapOvr>
  <mc:AlternateContent xmlns:mc="http://schemas.openxmlformats.org/markup-compatibility/2006" xmlns:p14="http://schemas.microsoft.com/office/powerpoint/2010/main">
    <mc:Choice Requires="p14">
      <p:transition spd="slow" p14:dur="2000" advTm="2613"/>
    </mc:Choice>
    <mc:Fallback xmlns="">
      <p:transition spd="slow" advTm="261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5397" y="219621"/>
            <a:ext cx="8229600" cy="710654"/>
          </a:xfrm>
        </p:spPr>
        <p:txBody>
          <a:bodyPr>
            <a:normAutofit/>
          </a:bodyPr>
          <a:lstStyle/>
          <a:p>
            <a:r>
              <a:rPr lang="en-GB" altLang="en-US" sz="3000" b="1" dirty="0" smtClean="0">
                <a:latin typeface="+mn-lt"/>
              </a:rPr>
              <a:t>Spelling </a:t>
            </a:r>
          </a:p>
        </p:txBody>
      </p:sp>
      <p:sp>
        <p:nvSpPr>
          <p:cNvPr id="3" name="Content Placeholder 2"/>
          <p:cNvSpPr>
            <a:spLocks noGrp="1"/>
          </p:cNvSpPr>
          <p:nvPr>
            <p:ph idx="1"/>
          </p:nvPr>
        </p:nvSpPr>
        <p:spPr>
          <a:xfrm>
            <a:off x="179388" y="1124744"/>
            <a:ext cx="8856662" cy="5585908"/>
          </a:xfrm>
        </p:spPr>
        <p:txBody>
          <a:bodyPr/>
          <a:lstStyle/>
          <a:p>
            <a:pPr marL="0" indent="0">
              <a:buFontTx/>
              <a:buNone/>
              <a:defRPr/>
            </a:pPr>
            <a:r>
              <a:rPr lang="en-GB" sz="2000" b="1" dirty="0" smtClean="0">
                <a:solidFill>
                  <a:schemeClr val="accent6">
                    <a:lumMod val="75000"/>
                  </a:schemeClr>
                </a:solidFill>
              </a:rPr>
              <a:t>Welcome to the spelling zone </a:t>
            </a:r>
            <a:endParaRPr lang="en-GB" sz="2000" b="1" dirty="0">
              <a:solidFill>
                <a:schemeClr val="accent6">
                  <a:lumMod val="75000"/>
                </a:schemeClr>
              </a:solidFill>
            </a:endParaRPr>
          </a:p>
          <a:p>
            <a:pPr marL="0" indent="0">
              <a:buNone/>
              <a:defRPr/>
            </a:pPr>
            <a:r>
              <a:rPr lang="en-GB" sz="1600" dirty="0" smtClean="0"/>
              <a:t>We expect all children to be able to spell the Year 2 common exception words and the spelling rules for Year 2 by the end of the year.</a:t>
            </a:r>
          </a:p>
          <a:p>
            <a:pPr marL="0" indent="0">
              <a:buFontTx/>
              <a:buNone/>
              <a:defRPr/>
            </a:pPr>
            <a:r>
              <a:rPr lang="en-GB" sz="1600" dirty="0" smtClean="0"/>
              <a:t>Copies of these words are on the class blogs. </a:t>
            </a:r>
          </a:p>
          <a:p>
            <a:pPr marL="0" indent="0">
              <a:buFontTx/>
              <a:buNone/>
              <a:defRPr/>
            </a:pPr>
            <a:endParaRPr lang="en-GB" sz="1800" dirty="0" smtClean="0"/>
          </a:p>
          <a:p>
            <a:pPr marL="0" indent="0">
              <a:buNone/>
              <a:defRPr/>
            </a:pPr>
            <a:r>
              <a:rPr lang="en-GB" sz="2000" b="1" dirty="0" smtClean="0">
                <a:solidFill>
                  <a:schemeClr val="accent6">
                    <a:lumMod val="75000"/>
                  </a:schemeClr>
                </a:solidFill>
              </a:rPr>
              <a:t>What this looks like in school?</a:t>
            </a:r>
          </a:p>
          <a:p>
            <a:pPr marL="0" indent="0">
              <a:buFontTx/>
              <a:buNone/>
              <a:defRPr/>
            </a:pPr>
            <a:r>
              <a:rPr lang="en-GB" sz="1600" dirty="0" smtClean="0"/>
              <a:t>Morning Activities.  </a:t>
            </a:r>
          </a:p>
          <a:p>
            <a:pPr marL="0" indent="0">
              <a:buFontTx/>
              <a:buNone/>
              <a:defRPr/>
            </a:pPr>
            <a:r>
              <a:rPr lang="en-GB" sz="1600" dirty="0" smtClean="0"/>
              <a:t>Spelling zappers. (Similar to Year 1)</a:t>
            </a:r>
          </a:p>
          <a:p>
            <a:pPr marL="0" indent="0">
              <a:buFontTx/>
              <a:buNone/>
              <a:defRPr/>
            </a:pPr>
            <a:r>
              <a:rPr lang="en-GB" sz="1600" dirty="0" smtClean="0"/>
              <a:t>Direct teaching of spelling rules. </a:t>
            </a:r>
          </a:p>
          <a:p>
            <a:pPr marL="0" indent="0">
              <a:buFontTx/>
              <a:buNone/>
              <a:defRPr/>
            </a:pPr>
            <a:r>
              <a:rPr lang="en-GB" sz="1600" dirty="0" smtClean="0"/>
              <a:t>Application of spellings in writing.  </a:t>
            </a:r>
          </a:p>
          <a:p>
            <a:pPr marL="0" indent="0">
              <a:buFontTx/>
              <a:buNone/>
              <a:defRPr/>
            </a:pPr>
            <a:r>
              <a:rPr lang="en-GB" sz="1600" dirty="0" smtClean="0"/>
              <a:t>Words mats to support spelling.  </a:t>
            </a:r>
          </a:p>
          <a:p>
            <a:pPr marL="0" indent="0">
              <a:buFontTx/>
              <a:buNone/>
              <a:defRPr/>
            </a:pPr>
            <a:r>
              <a:rPr lang="en-GB" sz="1600" dirty="0" smtClean="0"/>
              <a:t>Homework to practise.  </a:t>
            </a:r>
          </a:p>
          <a:p>
            <a:pPr marL="0" indent="0">
              <a:buFontTx/>
              <a:buNone/>
              <a:defRPr/>
            </a:pPr>
            <a:r>
              <a:rPr lang="en-GB" sz="1600" dirty="0" smtClean="0"/>
              <a:t>Develop knowledge of spelling strategies (See picture to support you with these strategies) </a:t>
            </a:r>
            <a:endParaRPr lang="en-GB" sz="1600" dirty="0"/>
          </a:p>
        </p:txBody>
      </p:sp>
      <p:pic>
        <p:nvPicPr>
          <p:cNvPr id="9221" name="Picture 4" descr="Image result for rwi spelling program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413" y="30057"/>
            <a:ext cx="20193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9164" y="2154578"/>
            <a:ext cx="3528392" cy="235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47294"/>
      </p:ext>
    </p:extLst>
  </p:cSld>
  <p:clrMapOvr>
    <a:masterClrMapping/>
  </p:clrMapOvr>
  <mc:AlternateContent xmlns:mc="http://schemas.openxmlformats.org/markup-compatibility/2006" xmlns:p14="http://schemas.microsoft.com/office/powerpoint/2010/main">
    <mc:Choice Requires="p14">
      <p:transition spd="slow" p14:dur="2000" advTm="29756"/>
    </mc:Choice>
    <mc:Fallback xmlns="">
      <p:transition spd="slow" advTm="297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0375" y="-99392"/>
            <a:ext cx="8229600" cy="1143000"/>
          </a:xfrm>
        </p:spPr>
        <p:txBody>
          <a:bodyPr>
            <a:normAutofit/>
          </a:bodyPr>
          <a:lstStyle/>
          <a:p>
            <a:r>
              <a:rPr lang="en-GB" altLang="en-US" sz="3000" b="1" dirty="0" smtClean="0">
                <a:latin typeface="+mn-lt"/>
              </a:rPr>
              <a:t>Writing for Purpose</a:t>
            </a:r>
          </a:p>
        </p:txBody>
      </p:sp>
      <p:sp>
        <p:nvSpPr>
          <p:cNvPr id="3" name="Content Placeholder 2"/>
          <p:cNvSpPr>
            <a:spLocks noGrp="1"/>
          </p:cNvSpPr>
          <p:nvPr>
            <p:ph idx="1"/>
          </p:nvPr>
        </p:nvSpPr>
        <p:spPr>
          <a:xfrm>
            <a:off x="287338" y="908720"/>
            <a:ext cx="8856662" cy="5068888"/>
          </a:xfrm>
        </p:spPr>
        <p:txBody>
          <a:bodyPr>
            <a:normAutofit/>
          </a:bodyPr>
          <a:lstStyle/>
          <a:p>
            <a:pPr marL="0" indent="0">
              <a:lnSpc>
                <a:spcPct val="150000"/>
              </a:lnSpc>
              <a:buFontTx/>
              <a:buNone/>
              <a:defRPr/>
            </a:pPr>
            <a:r>
              <a:rPr lang="en-GB" sz="1600" dirty="0" smtClean="0"/>
              <a:t>As well as the technical elements children need to include in their writing, there has been a shift in focus back onto creativity and writing for an audience.</a:t>
            </a:r>
          </a:p>
          <a:p>
            <a:pPr marL="0" indent="0">
              <a:lnSpc>
                <a:spcPct val="150000"/>
              </a:lnSpc>
              <a:buFontTx/>
              <a:buNone/>
              <a:defRPr/>
            </a:pPr>
            <a:endParaRPr lang="en-GB" sz="1600" dirty="0"/>
          </a:p>
          <a:p>
            <a:pPr marL="0" indent="0">
              <a:lnSpc>
                <a:spcPct val="150000"/>
              </a:lnSpc>
              <a:buFontTx/>
              <a:buNone/>
              <a:defRPr/>
            </a:pPr>
            <a:r>
              <a:rPr lang="en-GB" sz="1600" dirty="0" smtClean="0"/>
              <a:t>Children will read and write a variety of genres throughout Year 2, and there is a greater emphasis on the links between using what they have read and language from books to inform their writing.</a:t>
            </a:r>
          </a:p>
          <a:p>
            <a:pPr marL="0" indent="0">
              <a:lnSpc>
                <a:spcPct val="150000"/>
              </a:lnSpc>
              <a:buFontTx/>
              <a:buNone/>
              <a:defRPr/>
            </a:pPr>
            <a:endParaRPr lang="en-GB" sz="1600" dirty="0"/>
          </a:p>
          <a:p>
            <a:pPr marL="0" indent="0">
              <a:lnSpc>
                <a:spcPct val="150000"/>
              </a:lnSpc>
              <a:buFontTx/>
              <a:buNone/>
              <a:defRPr/>
            </a:pPr>
            <a:r>
              <a:rPr lang="en-GB" sz="1600" dirty="0" smtClean="0"/>
              <a:t>Therefore allowing children to creative write is a useful process and will also increase their stamina for writing. This will also be included in homework. </a:t>
            </a:r>
          </a:p>
        </p:txBody>
      </p:sp>
      <p:sp>
        <p:nvSpPr>
          <p:cNvPr id="2" name="AutoShape 2" descr="Image result for laughing emoj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7129763"/>
      </p:ext>
    </p:extLst>
  </p:cSld>
  <p:clrMapOvr>
    <a:masterClrMapping/>
  </p:clrMapOvr>
  <mc:AlternateContent xmlns:mc="http://schemas.openxmlformats.org/markup-compatibility/2006" xmlns:p14="http://schemas.microsoft.com/office/powerpoint/2010/main">
    <mc:Choice Requires="p14">
      <p:transition spd="slow" p14:dur="2000" advTm="35677"/>
    </mc:Choice>
    <mc:Fallback xmlns="">
      <p:transition spd="slow" advTm="3567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74408" y="-6223"/>
            <a:ext cx="5177712" cy="868958"/>
          </a:xfrm>
        </p:spPr>
        <p:txBody>
          <a:bodyPr>
            <a:normAutofit/>
          </a:bodyPr>
          <a:lstStyle/>
          <a:p>
            <a:r>
              <a:rPr lang="en-GB" altLang="en-US" sz="3000" b="1" dirty="0" smtClean="0">
                <a:latin typeface="+mn-lt"/>
              </a:rPr>
              <a:t>Handwriting</a:t>
            </a:r>
          </a:p>
        </p:txBody>
      </p:sp>
      <p:sp>
        <p:nvSpPr>
          <p:cNvPr id="11267" name="Rectangle 3"/>
          <p:cNvSpPr>
            <a:spLocks noChangeArrowheads="1"/>
          </p:cNvSpPr>
          <p:nvPr/>
        </p:nvSpPr>
        <p:spPr bwMode="auto">
          <a:xfrm>
            <a:off x="381000" y="1196975"/>
            <a:ext cx="85693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dirty="0">
                <a:solidFill>
                  <a:schemeClr val="accent6">
                    <a:lumMod val="75000"/>
                  </a:schemeClr>
                </a:solidFill>
                <a:latin typeface="+mn-lt"/>
              </a:rPr>
              <a:t>What do we expect</a:t>
            </a:r>
            <a:r>
              <a:rPr lang="en-GB" altLang="en-US" sz="2000" dirty="0" smtClean="0">
                <a:solidFill>
                  <a:schemeClr val="accent6">
                    <a:lumMod val="75000"/>
                  </a:schemeClr>
                </a:solidFill>
                <a:latin typeface="+mn-lt"/>
              </a:rPr>
              <a:t>? </a:t>
            </a:r>
            <a:endParaRPr lang="en-GB" altLang="en-US" sz="1600" dirty="0">
              <a:latin typeface="+mn-lt"/>
            </a:endParaRPr>
          </a:p>
          <a:p>
            <a:pPr eaLnBrk="1" hangingPunct="1">
              <a:spcBef>
                <a:spcPct val="0"/>
              </a:spcBef>
            </a:pPr>
            <a:r>
              <a:rPr lang="en-GB" altLang="en-US" sz="1600" dirty="0" smtClean="0">
                <a:latin typeface="+mn-lt"/>
              </a:rPr>
              <a:t>    All </a:t>
            </a:r>
            <a:r>
              <a:rPr lang="en-GB" altLang="en-US" sz="1600" dirty="0">
                <a:latin typeface="+mn-lt"/>
              </a:rPr>
              <a:t>lower </a:t>
            </a:r>
            <a:r>
              <a:rPr lang="en-GB" altLang="en-US" sz="1600" dirty="0" smtClean="0">
                <a:latin typeface="+mn-lt"/>
              </a:rPr>
              <a:t>and upper case </a:t>
            </a:r>
            <a:r>
              <a:rPr lang="en-GB" altLang="en-US" sz="1600" dirty="0">
                <a:latin typeface="+mn-lt"/>
              </a:rPr>
              <a:t>letters formed </a:t>
            </a:r>
            <a:r>
              <a:rPr lang="en-GB" altLang="en-US" sz="1600" dirty="0" smtClean="0">
                <a:latin typeface="+mn-lt"/>
              </a:rPr>
              <a:t>correctly.</a:t>
            </a:r>
            <a:endParaRPr lang="en-GB" altLang="en-US" sz="1600" dirty="0">
              <a:latin typeface="+mn-lt"/>
            </a:endParaRPr>
          </a:p>
          <a:p>
            <a:pPr eaLnBrk="1" hangingPunct="1">
              <a:spcBef>
                <a:spcPct val="0"/>
              </a:spcBef>
            </a:pPr>
            <a:endParaRPr lang="en-GB" altLang="en-US" sz="1600" dirty="0">
              <a:latin typeface="+mn-lt"/>
            </a:endParaRPr>
          </a:p>
          <a:p>
            <a:pPr eaLnBrk="1" hangingPunct="1">
              <a:spcBef>
                <a:spcPct val="0"/>
              </a:spcBef>
            </a:pPr>
            <a:r>
              <a:rPr lang="en-GB" altLang="en-US" sz="1600" dirty="0" smtClean="0">
                <a:latin typeface="+mn-lt"/>
              </a:rPr>
              <a:t>   Join </a:t>
            </a:r>
            <a:r>
              <a:rPr lang="en-GB" altLang="en-US" sz="1600" dirty="0">
                <a:latin typeface="+mn-lt"/>
              </a:rPr>
              <a:t>lower case letters and leave capital letters </a:t>
            </a:r>
            <a:r>
              <a:rPr lang="en-GB" altLang="en-US" sz="1600" dirty="0" smtClean="0">
                <a:latin typeface="+mn-lt"/>
              </a:rPr>
              <a:t>un-joined</a:t>
            </a:r>
            <a:r>
              <a:rPr lang="en-GB" altLang="en-US" sz="1600" dirty="0">
                <a:latin typeface="+mn-lt"/>
              </a:rPr>
              <a:t>.</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Write capital letters taller than lower case letters.</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Write on the lines.</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a:t>
            </a:r>
            <a:r>
              <a:rPr lang="en-GB" altLang="en-US" sz="1600" dirty="0" smtClean="0">
                <a:latin typeface="+mn-lt"/>
              </a:rPr>
              <a:t> Write </a:t>
            </a:r>
            <a:r>
              <a:rPr lang="en-GB" altLang="en-US" sz="1600" dirty="0">
                <a:latin typeface="+mn-lt"/>
              </a:rPr>
              <a:t>descenders under the line all the same length 	</a:t>
            </a:r>
          </a:p>
          <a:p>
            <a:pPr eaLnBrk="1" hangingPunct="1">
              <a:spcBef>
                <a:spcPct val="0"/>
              </a:spcBef>
              <a:buFontTx/>
              <a:buNone/>
            </a:pPr>
            <a:r>
              <a:rPr lang="en-GB" altLang="en-US" sz="1600" dirty="0">
                <a:latin typeface="+mn-lt"/>
              </a:rPr>
              <a:t> (f, g, j, p, q, y)</a:t>
            </a:r>
          </a:p>
          <a:p>
            <a:pPr eaLnBrk="1" hangingPunct="1">
              <a:spcBef>
                <a:spcPct val="0"/>
              </a:spcBef>
              <a:buFontTx/>
              <a:buNone/>
            </a:pPr>
            <a:endParaRPr lang="en-GB" altLang="en-US" sz="1600" dirty="0">
              <a:latin typeface="+mn-lt"/>
            </a:endParaRPr>
          </a:p>
          <a:p>
            <a:pPr eaLnBrk="1" hangingPunct="1">
              <a:spcBef>
                <a:spcPct val="0"/>
              </a:spcBef>
              <a:buFontTx/>
              <a:buNone/>
            </a:pPr>
            <a:r>
              <a:rPr lang="en-GB" altLang="en-US" sz="1600" dirty="0">
                <a:latin typeface="+mn-lt"/>
              </a:rPr>
              <a:t>•  </a:t>
            </a:r>
            <a:r>
              <a:rPr lang="en-GB" altLang="en-US" sz="1600" dirty="0" smtClean="0">
                <a:latin typeface="+mn-lt"/>
              </a:rPr>
              <a:t> Write </a:t>
            </a:r>
            <a:r>
              <a:rPr lang="en-GB" altLang="en-US" sz="1600" dirty="0">
                <a:latin typeface="+mn-lt"/>
              </a:rPr>
              <a:t>ascenders taller than other lower case letters and make them all the same height (b, d, h, k, l, t)</a:t>
            </a:r>
          </a:p>
          <a:p>
            <a:pPr eaLnBrk="1" hangingPunct="1">
              <a:spcBef>
                <a:spcPct val="0"/>
              </a:spcBef>
              <a:buFontTx/>
              <a:buNone/>
            </a:pPr>
            <a:endParaRPr lang="en-GB" altLang="en-US" sz="1600" b="1" dirty="0">
              <a:latin typeface="+mn-lt"/>
            </a:endParaRPr>
          </a:p>
          <a:p>
            <a:pPr eaLnBrk="1" hangingPunct="1">
              <a:spcBef>
                <a:spcPct val="0"/>
              </a:spcBef>
              <a:buFontTx/>
              <a:buNone/>
            </a:pPr>
            <a:r>
              <a:rPr lang="en-GB" altLang="en-US" sz="1600" b="1" dirty="0">
                <a:latin typeface="+mn-lt"/>
              </a:rPr>
              <a:t>Support in school </a:t>
            </a:r>
            <a:r>
              <a:rPr lang="en-GB" altLang="en-US" sz="1600" dirty="0">
                <a:latin typeface="+mn-lt"/>
              </a:rPr>
              <a:t>– handwriting lines, specific sessions within school. </a:t>
            </a:r>
            <a:endParaRPr lang="en-GB" altLang="en-US" sz="1600" dirty="0" smtClean="0">
              <a:latin typeface="+mn-lt"/>
            </a:endParaRPr>
          </a:p>
        </p:txBody>
      </p:sp>
    </p:spTree>
    <p:extLst>
      <p:ext uri="{BB962C8B-B14F-4D97-AF65-F5344CB8AC3E}">
        <p14:creationId xmlns:p14="http://schemas.microsoft.com/office/powerpoint/2010/main" val="4189190431"/>
      </p:ext>
    </p:extLst>
  </p:cSld>
  <p:clrMapOvr>
    <a:masterClrMapping/>
  </p:clrMapOvr>
  <mc:AlternateContent xmlns:mc="http://schemas.openxmlformats.org/markup-compatibility/2006" xmlns:p14="http://schemas.microsoft.com/office/powerpoint/2010/main">
    <mc:Choice Requires="p14">
      <p:transition spd="slow" p14:dur="2000" advTm="26517"/>
    </mc:Choice>
    <mc:Fallback xmlns="">
      <p:transition spd="slow" advTm="26517"/>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520" y="-19356"/>
            <a:ext cx="8229600" cy="640045"/>
          </a:xfrm>
        </p:spPr>
        <p:txBody>
          <a:bodyPr>
            <a:normAutofit fontScale="90000"/>
          </a:bodyPr>
          <a:lstStyle/>
          <a:p>
            <a:r>
              <a:rPr lang="en-GB" altLang="en-US" sz="3300" b="1" dirty="0" smtClean="0">
                <a:latin typeface="+mn-lt"/>
              </a:rPr>
              <a:t>Reading</a:t>
            </a:r>
            <a:r>
              <a:rPr lang="en-GB" altLang="en-US" dirty="0" smtClean="0"/>
              <a:t> </a:t>
            </a:r>
          </a:p>
        </p:txBody>
      </p:sp>
      <p:sp>
        <p:nvSpPr>
          <p:cNvPr id="3" name="Content Placeholder 2"/>
          <p:cNvSpPr>
            <a:spLocks noGrp="1"/>
          </p:cNvSpPr>
          <p:nvPr>
            <p:ph idx="1"/>
          </p:nvPr>
        </p:nvSpPr>
        <p:spPr>
          <a:xfrm>
            <a:off x="251520" y="620688"/>
            <a:ext cx="8785225" cy="6048672"/>
          </a:xfrm>
        </p:spPr>
        <p:txBody>
          <a:bodyPr>
            <a:normAutofit fontScale="40000" lnSpcReduction="20000"/>
          </a:bodyPr>
          <a:lstStyle/>
          <a:p>
            <a:pPr marL="0" indent="0">
              <a:lnSpc>
                <a:spcPct val="120000"/>
              </a:lnSpc>
              <a:buNone/>
              <a:defRPr/>
            </a:pPr>
            <a:r>
              <a:rPr lang="en-GB" sz="5000" b="1" dirty="0" smtClean="0">
                <a:solidFill>
                  <a:schemeClr val="accent6">
                    <a:lumMod val="75000"/>
                  </a:schemeClr>
                </a:solidFill>
              </a:rPr>
              <a:t>What does it look like in school?</a:t>
            </a:r>
          </a:p>
          <a:p>
            <a:pPr marL="0" indent="0">
              <a:lnSpc>
                <a:spcPct val="120000"/>
              </a:lnSpc>
              <a:buNone/>
            </a:pPr>
            <a:r>
              <a:rPr lang="en-GB" sz="4000" dirty="0" smtClean="0"/>
              <a:t>Morning reading each Tuesday </a:t>
            </a:r>
          </a:p>
          <a:p>
            <a:pPr marL="0" indent="0">
              <a:lnSpc>
                <a:spcPct val="120000"/>
              </a:lnSpc>
              <a:buNone/>
            </a:pPr>
            <a:r>
              <a:rPr lang="en-GB" sz="4000" dirty="0" smtClean="0"/>
              <a:t>Shared reading sessions 3 x week. </a:t>
            </a:r>
          </a:p>
          <a:p>
            <a:pPr marL="0" indent="0">
              <a:lnSpc>
                <a:spcPct val="120000"/>
              </a:lnSpc>
              <a:buNone/>
            </a:pPr>
            <a:r>
              <a:rPr lang="en-GB" sz="4000" dirty="0" smtClean="0"/>
              <a:t>Read Write </a:t>
            </a:r>
            <a:r>
              <a:rPr lang="en-GB" sz="4000" dirty="0" err="1" smtClean="0"/>
              <a:t>Inc</a:t>
            </a:r>
            <a:r>
              <a:rPr lang="en-GB" sz="4000" dirty="0" smtClean="0"/>
              <a:t> lessons for those who require support with phonics. </a:t>
            </a:r>
          </a:p>
          <a:p>
            <a:pPr marL="0" indent="0">
              <a:lnSpc>
                <a:spcPct val="120000"/>
              </a:lnSpc>
              <a:buNone/>
            </a:pPr>
            <a:r>
              <a:rPr lang="en-GB" sz="4000" dirty="0" smtClean="0"/>
              <a:t>In </a:t>
            </a:r>
            <a:r>
              <a:rPr lang="en-GB" sz="4000" dirty="0"/>
              <a:t>addition to this each child will be read with individually by a school adult every fortnight</a:t>
            </a:r>
            <a:r>
              <a:rPr lang="en-GB" sz="4000" dirty="0" smtClean="0"/>
              <a:t>. (Comments supporting with next steps will be in reading diaries)</a:t>
            </a:r>
          </a:p>
          <a:p>
            <a:pPr>
              <a:lnSpc>
                <a:spcPct val="120000"/>
              </a:lnSpc>
            </a:pPr>
            <a:endParaRPr lang="en-GB" sz="4000" b="1" dirty="0"/>
          </a:p>
          <a:p>
            <a:pPr marL="0" indent="0">
              <a:lnSpc>
                <a:spcPct val="120000"/>
              </a:lnSpc>
              <a:buNone/>
            </a:pPr>
            <a:r>
              <a:rPr lang="en-GB" sz="5000" b="1" dirty="0">
                <a:solidFill>
                  <a:schemeClr val="accent6">
                    <a:lumMod val="75000"/>
                  </a:schemeClr>
                </a:solidFill>
              </a:rPr>
              <a:t>We work on developing the following reading skills;</a:t>
            </a:r>
          </a:p>
          <a:p>
            <a:pPr marL="0" indent="0">
              <a:lnSpc>
                <a:spcPct val="120000"/>
              </a:lnSpc>
              <a:buNone/>
            </a:pPr>
            <a:r>
              <a:rPr lang="en-GB" sz="4000" dirty="0"/>
              <a:t>Decoding individual words and sounds – sounding out loud and then in their head to build pace and fluency. </a:t>
            </a:r>
          </a:p>
          <a:p>
            <a:pPr marL="0" indent="0">
              <a:lnSpc>
                <a:spcPct val="120000"/>
              </a:lnSpc>
              <a:buNone/>
            </a:pPr>
            <a:r>
              <a:rPr lang="en-GB" sz="4000" dirty="0"/>
              <a:t>Comprehension – </a:t>
            </a:r>
            <a:r>
              <a:rPr lang="en-GB" sz="4000" dirty="0" smtClean="0"/>
              <a:t>answering retrieval </a:t>
            </a:r>
            <a:r>
              <a:rPr lang="en-GB" sz="4000" dirty="0"/>
              <a:t>and inference questions using evidence from the book and their wider knowledge.</a:t>
            </a:r>
          </a:p>
          <a:p>
            <a:pPr marL="0" indent="0">
              <a:lnSpc>
                <a:spcPct val="120000"/>
              </a:lnSpc>
              <a:buNone/>
            </a:pPr>
            <a:r>
              <a:rPr lang="en-GB" sz="4000" dirty="0"/>
              <a:t>Style of reading – using intonation and expression to reflect how characters are feeling and also to appropriately read punctuation.</a:t>
            </a:r>
          </a:p>
          <a:p>
            <a:pPr marL="0" indent="0">
              <a:lnSpc>
                <a:spcPct val="120000"/>
              </a:lnSpc>
              <a:buNone/>
            </a:pPr>
            <a:r>
              <a:rPr lang="en-GB" sz="4000" dirty="0"/>
              <a:t>Discuss the type of book they are reading (fiction / non-fiction / traditional tale)</a:t>
            </a:r>
          </a:p>
          <a:p>
            <a:pPr>
              <a:lnSpc>
                <a:spcPct val="120000"/>
              </a:lnSpc>
            </a:pPr>
            <a:endParaRPr lang="en-GB" sz="4000" b="1" dirty="0">
              <a:solidFill>
                <a:schemeClr val="accent6">
                  <a:lumMod val="75000"/>
                </a:schemeClr>
              </a:solidFill>
            </a:endParaRPr>
          </a:p>
          <a:p>
            <a:pPr marL="0" indent="0">
              <a:lnSpc>
                <a:spcPct val="120000"/>
              </a:lnSpc>
              <a:buNone/>
            </a:pPr>
            <a:r>
              <a:rPr lang="en-GB" sz="5000" b="1" dirty="0">
                <a:solidFill>
                  <a:schemeClr val="accent6">
                    <a:lumMod val="75000"/>
                  </a:schemeClr>
                </a:solidFill>
              </a:rPr>
              <a:t>Assessment:</a:t>
            </a:r>
          </a:p>
          <a:p>
            <a:pPr marL="0" indent="0">
              <a:lnSpc>
                <a:spcPct val="120000"/>
              </a:lnSpc>
              <a:buNone/>
            </a:pPr>
            <a:r>
              <a:rPr lang="en-GB" sz="4000" dirty="0"/>
              <a:t>We will benchmark children to move up to their next reading colour when we feel they are ready.  As they move through the book bands they may spend longer on them as they will be developing their comprehension and reading </a:t>
            </a:r>
            <a:r>
              <a:rPr lang="en-GB" sz="4000" dirty="0" smtClean="0"/>
              <a:t>style</a:t>
            </a:r>
            <a:r>
              <a:rPr lang="en-GB" sz="4000" dirty="0"/>
              <a:t> </a:t>
            </a:r>
            <a:r>
              <a:rPr lang="en-GB" sz="4000" dirty="0" smtClean="0"/>
              <a:t>(for example reading with expression) .</a:t>
            </a:r>
            <a:endParaRPr lang="en-GB" sz="4000" dirty="0"/>
          </a:p>
          <a:p>
            <a:pPr marL="0" indent="0">
              <a:buFontTx/>
              <a:buNone/>
              <a:defRPr/>
            </a:pPr>
            <a:endParaRPr lang="en-GB" dirty="0"/>
          </a:p>
        </p:txBody>
      </p:sp>
    </p:spTree>
    <p:extLst>
      <p:ext uri="{BB962C8B-B14F-4D97-AF65-F5344CB8AC3E}">
        <p14:creationId xmlns:p14="http://schemas.microsoft.com/office/powerpoint/2010/main" val="726196277"/>
      </p:ext>
    </p:extLst>
  </p:cSld>
  <p:clrMapOvr>
    <a:masterClrMapping/>
  </p:clrMapOvr>
  <mc:AlternateContent xmlns:mc="http://schemas.openxmlformats.org/markup-compatibility/2006" xmlns:p14="http://schemas.microsoft.com/office/powerpoint/2010/main">
    <mc:Choice Requires="p14">
      <p:transition spd="slow" p14:dur="2000" advTm="44472"/>
    </mc:Choice>
    <mc:Fallback xmlns="">
      <p:transition spd="slow" advTm="4447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30297"/>
            <a:ext cx="8229600" cy="1143000"/>
          </a:xfrm>
        </p:spPr>
        <p:txBody>
          <a:bodyPr>
            <a:normAutofit/>
          </a:bodyPr>
          <a:lstStyle/>
          <a:p>
            <a:r>
              <a:rPr lang="en-GB" altLang="en-US" sz="3000" b="1" dirty="0" smtClean="0">
                <a:latin typeface="+mn-lt"/>
              </a:rPr>
              <a:t>Reading Expectations </a:t>
            </a:r>
          </a:p>
        </p:txBody>
      </p:sp>
      <p:sp>
        <p:nvSpPr>
          <p:cNvPr id="13315" name="Content Placeholder 2"/>
          <p:cNvSpPr>
            <a:spLocks noGrp="1"/>
          </p:cNvSpPr>
          <p:nvPr>
            <p:ph idx="1"/>
          </p:nvPr>
        </p:nvSpPr>
        <p:spPr>
          <a:xfrm>
            <a:off x="468313" y="908721"/>
            <a:ext cx="8229600" cy="4814218"/>
          </a:xfrm>
        </p:spPr>
        <p:txBody>
          <a:bodyPr>
            <a:normAutofit/>
          </a:bodyPr>
          <a:lstStyle/>
          <a:p>
            <a:pPr marL="0" indent="0">
              <a:buNone/>
              <a:defRPr/>
            </a:pPr>
            <a:r>
              <a:rPr lang="en-GB" altLang="en-US" sz="2000" dirty="0" smtClean="0">
                <a:solidFill>
                  <a:schemeClr val="accent6">
                    <a:lumMod val="75000"/>
                  </a:schemeClr>
                </a:solidFill>
              </a:rPr>
              <a:t>Year 2 reading expectations. </a:t>
            </a:r>
          </a:p>
          <a:p>
            <a:pPr>
              <a:defRPr/>
            </a:pPr>
            <a:r>
              <a:rPr lang="en-GB" altLang="en-US" sz="1600" dirty="0" smtClean="0"/>
              <a:t>Fluent reading – 90 words per minute</a:t>
            </a:r>
          </a:p>
          <a:p>
            <a:pPr>
              <a:defRPr/>
            </a:pPr>
            <a:r>
              <a:rPr lang="en-GB" altLang="en-US" sz="1600" dirty="0" smtClean="0"/>
              <a:t>Automatic decoding when reading</a:t>
            </a:r>
          </a:p>
          <a:p>
            <a:pPr>
              <a:defRPr/>
            </a:pPr>
            <a:r>
              <a:rPr lang="en-GB" altLang="en-US" sz="1600" dirty="0" smtClean="0"/>
              <a:t>Able to answer find and retrieval and inference questions.  </a:t>
            </a:r>
            <a:endParaRPr lang="en-GB" altLang="en-US" sz="1600" dirty="0"/>
          </a:p>
          <a:p>
            <a:pPr marL="0" indent="0">
              <a:buFontTx/>
              <a:buNone/>
              <a:defRPr/>
            </a:pPr>
            <a:r>
              <a:rPr lang="en-GB" altLang="en-US" sz="1600" dirty="0" smtClean="0"/>
              <a:t>Please read with your child as often as you can at home.  Reading diaries will now be online where you can see and write comments. When your child moves up book levels they will receive a certificate along with reading tips and expectations for their new level. </a:t>
            </a:r>
          </a:p>
          <a:p>
            <a:pPr marL="0" indent="0">
              <a:buFontTx/>
              <a:buNone/>
              <a:defRPr/>
            </a:pPr>
            <a:endParaRPr lang="en-GB" altLang="en-US" sz="1600" dirty="0"/>
          </a:p>
          <a:p>
            <a:pPr marL="0" indent="0">
              <a:buFontTx/>
              <a:buNone/>
              <a:defRPr/>
            </a:pPr>
            <a:r>
              <a:rPr lang="en-GB" altLang="en-US" sz="2000" dirty="0" smtClean="0">
                <a:solidFill>
                  <a:schemeClr val="accent6">
                    <a:lumMod val="75000"/>
                  </a:schemeClr>
                </a:solidFill>
              </a:rPr>
              <a:t>Coloured Books </a:t>
            </a:r>
          </a:p>
          <a:p>
            <a:pPr marL="0" indent="0">
              <a:buFontTx/>
              <a:buNone/>
              <a:defRPr/>
            </a:pPr>
            <a:r>
              <a:rPr lang="en-GB" altLang="en-US" sz="1600" dirty="0" smtClean="0"/>
              <a:t>End of year expectation –white books.</a:t>
            </a:r>
          </a:p>
          <a:p>
            <a:pPr marL="0" indent="0">
              <a:buFontTx/>
              <a:buNone/>
              <a:defRPr/>
            </a:pPr>
            <a:r>
              <a:rPr lang="en-GB" altLang="en-US" sz="1600" dirty="0" smtClean="0"/>
              <a:t>As the children move through the bandings, the books become longer, more difficult and require a greater depth of comprehension. Children require much more reading stamina when they move up through the reading bands. Don’t worry if your child stays on one colour band for a longer period of time, they are likely building on their reading stamina!</a:t>
            </a:r>
          </a:p>
          <a:p>
            <a:pPr marL="0" indent="0">
              <a:buFontTx/>
              <a:buNone/>
              <a:defRPr/>
            </a:pPr>
            <a:endParaRPr lang="en-GB" altLang="en-US" sz="2000" dirty="0" smtClean="0"/>
          </a:p>
        </p:txBody>
      </p:sp>
    </p:spTree>
    <p:extLst>
      <p:ext uri="{BB962C8B-B14F-4D97-AF65-F5344CB8AC3E}">
        <p14:creationId xmlns:p14="http://schemas.microsoft.com/office/powerpoint/2010/main" val="1093780724"/>
      </p:ext>
    </p:extLst>
  </p:cSld>
  <p:clrMapOvr>
    <a:masterClrMapping/>
  </p:clrMapOvr>
  <mc:AlternateContent xmlns:mc="http://schemas.openxmlformats.org/markup-compatibility/2006" xmlns:p14="http://schemas.microsoft.com/office/powerpoint/2010/main">
    <mc:Choice Requires="p14">
      <p:transition spd="slow" p14:dur="2000" advTm="37267"/>
    </mc:Choice>
    <mc:Fallback xmlns="">
      <p:transition spd="slow" advTm="372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40" y="1124744"/>
            <a:ext cx="902756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4" y="260648"/>
            <a:ext cx="7155432" cy="553998"/>
          </a:xfrm>
          <a:prstGeom prst="rect">
            <a:avLst/>
          </a:prstGeom>
          <a:noFill/>
        </p:spPr>
        <p:txBody>
          <a:bodyPr wrap="square" rtlCol="0">
            <a:spAutoFit/>
          </a:bodyPr>
          <a:lstStyle/>
          <a:p>
            <a:pPr algn="ctr"/>
            <a:r>
              <a:rPr lang="en-GB" sz="3000" b="1" dirty="0" smtClean="0"/>
              <a:t>What we cover in Year 2 - Maths</a:t>
            </a:r>
            <a:endParaRPr lang="en-GB" sz="3000" b="1" dirty="0"/>
          </a:p>
        </p:txBody>
      </p:sp>
    </p:spTree>
    <p:extLst>
      <p:ext uri="{BB962C8B-B14F-4D97-AF65-F5344CB8AC3E}">
        <p14:creationId xmlns:p14="http://schemas.microsoft.com/office/powerpoint/2010/main" val="1629600171"/>
      </p:ext>
    </p:extLst>
  </p:cSld>
  <p:clrMapOvr>
    <a:masterClrMapping/>
  </p:clrMapOvr>
  <mc:AlternateContent xmlns:mc="http://schemas.openxmlformats.org/markup-compatibility/2006" xmlns:p14="http://schemas.microsoft.com/office/powerpoint/2010/main">
    <mc:Choice Requires="p14">
      <p:transition spd="slow" p14:dur="2000" advTm="10027"/>
    </mc:Choice>
    <mc:Fallback xmlns="">
      <p:transition spd="slow" advTm="1002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47513182"/>
              </p:ext>
            </p:extLst>
          </p:nvPr>
        </p:nvGraphicFramePr>
        <p:xfrm>
          <a:off x="107504" y="58407"/>
          <a:ext cx="8229600" cy="39624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r>
                        <a:rPr lang="en-GB" sz="2000" b="1" u="none" dirty="0">
                          <a:solidFill>
                            <a:schemeClr val="accent6">
                              <a:lumMod val="75000"/>
                            </a:schemeClr>
                          </a:solidFill>
                          <a:effectLst/>
                          <a:latin typeface="+mn-lt"/>
                        </a:rPr>
                        <a:t>How to help at home</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86362535"/>
              </p:ext>
            </p:extLst>
          </p:nvPr>
        </p:nvGraphicFramePr>
        <p:xfrm>
          <a:off x="107504" y="281470"/>
          <a:ext cx="8496944" cy="6736080"/>
        </p:xfrm>
        <a:graphic>
          <a:graphicData uri="http://schemas.openxmlformats.org/drawingml/2006/table">
            <a:tbl>
              <a:tblPr/>
              <a:tblGrid>
                <a:gridCol w="8496944">
                  <a:extLst>
                    <a:ext uri="{9D8B030D-6E8A-4147-A177-3AD203B41FA5}">
                      <a16:colId xmlns:a16="http://schemas.microsoft.com/office/drawing/2014/main" val="20000"/>
                    </a:ext>
                  </a:extLst>
                </a:gridCol>
              </a:tblGrid>
              <a:tr h="4932352">
                <a:tc>
                  <a:txBody>
                    <a:bodyPr/>
                    <a:lstStyle/>
                    <a:p>
                      <a:pPr>
                        <a:lnSpc>
                          <a:spcPct val="150000"/>
                        </a:lnSpc>
                      </a:pPr>
                      <a:r>
                        <a:rPr lang="en-GB" sz="1600" dirty="0">
                          <a:solidFill>
                            <a:srgbClr val="000000"/>
                          </a:solidFill>
                          <a:effectLst/>
                          <a:latin typeface="+mn-lt"/>
                        </a:rPr>
                        <a:t>Say the mathematical names for things. We use vocabulary such as 'calculations' and 'equations' in our maths learning. The children love to know what the 'proper' words are and what they mean. Many of our children can now use words such as these in their maths conversations. </a:t>
                      </a:r>
                      <a:endParaRPr lang="en-GB" sz="1600" dirty="0" smtClean="0">
                        <a:solidFill>
                          <a:srgbClr val="000000"/>
                        </a:solidFill>
                        <a:effectLst/>
                        <a:latin typeface="+mn-lt"/>
                      </a:endParaRPr>
                    </a:p>
                    <a:p>
                      <a:pPr>
                        <a:lnSpc>
                          <a:spcPct val="150000"/>
                        </a:lnSpc>
                      </a:pPr>
                      <a:r>
                        <a:rPr lang="en-GB" sz="1600" dirty="0" smtClean="0">
                          <a:solidFill>
                            <a:srgbClr val="000000"/>
                          </a:solidFill>
                          <a:effectLst/>
                          <a:latin typeface="+mn-lt"/>
                        </a:rPr>
                        <a:t>Practise ‘learn its’ at home. These will be on the homework menu every week and don’t need to be recorded. </a:t>
                      </a:r>
                    </a:p>
                    <a:p>
                      <a:pPr>
                        <a:lnSpc>
                          <a:spcPct val="150000"/>
                        </a:lnSpc>
                      </a:pPr>
                      <a:r>
                        <a:rPr lang="en-GB" sz="1600" dirty="0" smtClean="0">
                          <a:solidFill>
                            <a:srgbClr val="000000"/>
                          </a:solidFill>
                          <a:effectLst/>
                          <a:latin typeface="+mn-lt"/>
                        </a:rPr>
                        <a:t>e.g. - </a:t>
                      </a:r>
                      <a:r>
                        <a:rPr lang="en-GB" sz="1600" baseline="0" dirty="0" smtClean="0">
                          <a:solidFill>
                            <a:srgbClr val="000000"/>
                          </a:solidFill>
                          <a:effectLst/>
                          <a:latin typeface="+mn-lt"/>
                        </a:rPr>
                        <a:t> multiplications walking to school</a:t>
                      </a:r>
                    </a:p>
                    <a:p>
                      <a:pPr>
                        <a:lnSpc>
                          <a:spcPct val="150000"/>
                        </a:lnSpc>
                      </a:pPr>
                      <a:r>
                        <a:rPr lang="en-GB" sz="1600" baseline="0" dirty="0" smtClean="0">
                          <a:solidFill>
                            <a:srgbClr val="000000"/>
                          </a:solidFill>
                          <a:effectLst/>
                          <a:latin typeface="+mn-lt"/>
                        </a:rPr>
                        <a:t>Expose children to telling the time and making amounts of money as much as possible!</a:t>
                      </a:r>
                      <a:endParaRPr lang="en-GB" sz="1600" baseline="0" dirty="0">
                        <a:solidFill>
                          <a:schemeClr val="tx1"/>
                        </a:solidFill>
                        <a:effectLst/>
                        <a:latin typeface="+mn-lt"/>
                      </a:endParaRPr>
                    </a:p>
                    <a:p>
                      <a:pPr>
                        <a:lnSpc>
                          <a:spcPct val="100000"/>
                        </a:lnSpc>
                      </a:pPr>
                      <a:endParaRPr lang="en-GB" sz="1600" baseline="0" dirty="0" smtClean="0">
                        <a:solidFill>
                          <a:schemeClr val="tx1"/>
                        </a:solidFill>
                        <a:effectLst/>
                        <a:latin typeface="+mn-lt"/>
                      </a:endParaRPr>
                    </a:p>
                    <a:p>
                      <a:pPr>
                        <a:lnSpc>
                          <a:spcPct val="100000"/>
                        </a:lnSpc>
                      </a:pPr>
                      <a:r>
                        <a:rPr lang="en-GB" sz="2000" b="1" baseline="0" dirty="0" smtClean="0">
                          <a:solidFill>
                            <a:schemeClr val="accent6">
                              <a:lumMod val="75000"/>
                            </a:schemeClr>
                          </a:solidFill>
                          <a:effectLst/>
                          <a:latin typeface="+mn-lt"/>
                        </a:rPr>
                        <a:t>Assessment in Maths</a:t>
                      </a:r>
                      <a:endParaRPr lang="en-GB" sz="2000" b="1" baseline="0" dirty="0">
                        <a:solidFill>
                          <a:schemeClr val="accent6">
                            <a:lumMod val="75000"/>
                          </a:schemeClr>
                        </a:solidFill>
                        <a:effectLst/>
                        <a:latin typeface="+mn-lt"/>
                      </a:endParaRPr>
                    </a:p>
                    <a:p>
                      <a:pPr marL="285750" indent="-285750">
                        <a:lnSpc>
                          <a:spcPct val="150000"/>
                        </a:lnSpc>
                        <a:buFont typeface="Arial" panose="020B0604020202020204" pitchFamily="34" charset="0"/>
                        <a:buChar char="•"/>
                      </a:pPr>
                      <a:r>
                        <a:rPr lang="en-GB" sz="1600" baseline="0" dirty="0" smtClean="0">
                          <a:solidFill>
                            <a:schemeClr val="tx1"/>
                          </a:solidFill>
                          <a:effectLst/>
                          <a:latin typeface="+mn-lt"/>
                        </a:rPr>
                        <a:t>Support with techniques will be available on the class blog. </a:t>
                      </a:r>
                    </a:p>
                    <a:p>
                      <a:pPr marL="285750" indent="-285750">
                        <a:lnSpc>
                          <a:spcPct val="150000"/>
                        </a:lnSpc>
                        <a:buFont typeface="Arial" panose="020B0604020202020204" pitchFamily="34" charset="0"/>
                        <a:buChar char="•"/>
                      </a:pPr>
                      <a:r>
                        <a:rPr lang="en-GB" sz="1600" dirty="0" smtClean="0">
                          <a:solidFill>
                            <a:srgbClr val="000000"/>
                          </a:solidFill>
                          <a:effectLst/>
                          <a:latin typeface="+mn-lt"/>
                        </a:rPr>
                        <a:t>Very fluid assessment: we constantly assess children during lessons and we're scaffolding/extending children all of the time.</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rgbClr val="000000"/>
                          </a:solidFill>
                          <a:effectLst/>
                          <a:latin typeface="+mn-lt"/>
                        </a:rPr>
                        <a:t>Children self-assess all of the time. They say when they find things easy/difficult and move through the different levels of scaffolding appropriately.</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rgbClr val="000000"/>
                          </a:solidFill>
                          <a:effectLst/>
                          <a:latin typeface="+mn-lt"/>
                        </a:rPr>
                        <a:t>End of unit assessments or skill practise: children have a go at different questions relating to skills covered so far.</a:t>
                      </a:r>
                    </a:p>
                    <a:p>
                      <a:pPr marL="285750" indent="-285750">
                        <a:lnSpc>
                          <a:spcPct val="150000"/>
                        </a:lnSpc>
                        <a:buFont typeface="Arial" panose="020B0604020202020204" pitchFamily="34" charset="0"/>
                        <a:buChar char="•"/>
                      </a:pPr>
                      <a:r>
                        <a:rPr lang="en-GB" sz="1600" dirty="0" smtClean="0">
                          <a:solidFill>
                            <a:srgbClr val="000000"/>
                          </a:solidFill>
                          <a:effectLst/>
                          <a:latin typeface="+mn-lt"/>
                        </a:rPr>
                        <a:t>End</a:t>
                      </a:r>
                      <a:r>
                        <a:rPr lang="en-GB" sz="1600" baseline="0" dirty="0" smtClean="0">
                          <a:solidFill>
                            <a:srgbClr val="000000"/>
                          </a:solidFill>
                          <a:effectLst/>
                          <a:latin typeface="+mn-lt"/>
                        </a:rPr>
                        <a:t> of year assessment: teacher assessment</a:t>
                      </a:r>
                      <a:r>
                        <a:rPr lang="en-GB" sz="1600" dirty="0" smtClean="0">
                          <a:solidFill>
                            <a:srgbClr val="000000"/>
                          </a:solidFill>
                          <a:effectLst/>
                          <a:latin typeface="+mn-lt"/>
                        </a:rPr>
                        <a:t> </a:t>
                      </a:r>
                      <a:endParaRPr lang="en-GB" sz="1600" dirty="0" smtClean="0">
                        <a:solidFill>
                          <a:schemeClr val="tx1"/>
                        </a:solidFill>
                        <a:effectLst/>
                        <a:latin typeface="+mn-lt"/>
                      </a:endParaRPr>
                    </a:p>
                    <a:p>
                      <a:pPr marL="285750" indent="-285750">
                        <a:lnSpc>
                          <a:spcPct val="150000"/>
                        </a:lnSpc>
                        <a:buFont typeface="Arial" panose="020B0604020202020204" pitchFamily="34" charset="0"/>
                        <a:buChar char="•"/>
                      </a:pPr>
                      <a:r>
                        <a:rPr lang="en-GB" sz="1600" dirty="0" smtClean="0">
                          <a:solidFill>
                            <a:schemeClr val="tx1"/>
                          </a:solidFill>
                          <a:effectLst/>
                          <a:latin typeface="+mn-lt"/>
                        </a:rPr>
                        <a:t>1</a:t>
                      </a:r>
                      <a:r>
                        <a:rPr lang="en-GB" sz="1600" baseline="0" dirty="0" smtClean="0">
                          <a:solidFill>
                            <a:schemeClr val="tx1"/>
                          </a:solidFill>
                          <a:effectLst/>
                          <a:latin typeface="+mn-lt"/>
                        </a:rPr>
                        <a:t> test on calculation and 1 test on reasoning.</a:t>
                      </a:r>
                      <a:endParaRPr lang="en-GB" sz="1600" dirty="0" smtClean="0">
                        <a:solidFill>
                          <a:srgbClr val="000000"/>
                        </a:solidFill>
                        <a:effectLst/>
                        <a:latin typeface="+mn-lt"/>
                      </a:endParaRPr>
                    </a:p>
                    <a:p>
                      <a:pPr>
                        <a:lnSpc>
                          <a:spcPct val="100000"/>
                        </a:lnSpc>
                      </a:pPr>
                      <a:endParaRPr lang="en-GB" sz="1600" baseline="0" dirty="0" smtClean="0">
                        <a:solidFill>
                          <a:srgbClr val="000000"/>
                        </a:solidFill>
                        <a:effectLst/>
                        <a:latin typeface="+mn-lt"/>
                      </a:endParaRP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0055904"/>
      </p:ext>
    </p:extLst>
  </p:cSld>
  <p:clrMapOvr>
    <a:masterClrMapping/>
  </p:clrMapOvr>
  <mc:AlternateContent xmlns:mc="http://schemas.openxmlformats.org/markup-compatibility/2006" xmlns:p14="http://schemas.microsoft.com/office/powerpoint/2010/main">
    <mc:Choice Requires="p14">
      <p:transition spd="slow" p14:dur="2000" advTm="45229"/>
    </mc:Choice>
    <mc:Fallback xmlns="">
      <p:transition spd="slow" advTm="4522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5701" y="1308944"/>
            <a:ext cx="4222759" cy="707886"/>
          </a:xfrm>
          <a:prstGeom prst="rect">
            <a:avLst/>
          </a:prstGeom>
          <a:noFill/>
        </p:spPr>
        <p:txBody>
          <a:bodyPr wrap="none" rtlCol="0">
            <a:spAutoFit/>
          </a:bodyPr>
          <a:lstStyle/>
          <a:p>
            <a:r>
              <a:rPr lang="en-GB" sz="4000" dirty="0" smtClean="0"/>
              <a:t>Year 2 Assessments</a:t>
            </a:r>
            <a:endParaRPr lang="en-GB" sz="4000" dirty="0"/>
          </a:p>
        </p:txBody>
      </p:sp>
      <p:sp>
        <p:nvSpPr>
          <p:cNvPr id="5" name="TextBox 4"/>
          <p:cNvSpPr txBox="1"/>
          <p:nvPr/>
        </p:nvSpPr>
        <p:spPr>
          <a:xfrm>
            <a:off x="338088" y="2016830"/>
            <a:ext cx="8373276" cy="4832092"/>
          </a:xfrm>
          <a:prstGeom prst="rect">
            <a:avLst/>
          </a:prstGeom>
          <a:noFill/>
        </p:spPr>
        <p:txBody>
          <a:bodyPr wrap="square" rtlCol="0">
            <a:spAutoFit/>
          </a:bodyPr>
          <a:lstStyle/>
          <a:p>
            <a:endParaRPr lang="en-GB" dirty="0">
              <a:solidFill>
                <a:srgbClr val="FF0000"/>
              </a:solidFill>
            </a:endParaRPr>
          </a:p>
          <a:p>
            <a:pPr marL="285750" indent="-285750">
              <a:buFont typeface="Arial" panose="020B0604020202020204" pitchFamily="34" charset="0"/>
              <a:buChar char="•"/>
            </a:pPr>
            <a:r>
              <a:rPr lang="en-GB" sz="1600" dirty="0" smtClean="0"/>
              <a:t>It is a government initiative that every child will complete an end of KS1 assessment in maths, </a:t>
            </a:r>
            <a:r>
              <a:rPr lang="en-GB" sz="1600" dirty="0" err="1" smtClean="0"/>
              <a:t>SPaG</a:t>
            </a:r>
            <a:r>
              <a:rPr lang="en-GB" sz="1600" dirty="0" smtClean="0"/>
              <a:t> (Spelling, Punctuation and Grammar) and reading.  Writing will be assessed by the child’s class teacher.</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These assessments will take place in the summer term.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They will be administered and marked by the class teacher and will take place in the child’s classroom.  Some children may complete the assessments in small groups or individually.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Although these assessments will be marked by class teachers they will be moderated within the year team.</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These tests are part of our end of year assessments and will have no more emphasis for the children than their usual work expectations.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For any children that do not pass the Year 1 Phonic Screening check in June, they will retake this in Year 2.</a:t>
            </a:r>
            <a:endParaRPr lang="en-GB" b="1" dirty="0" smtClean="0">
              <a:solidFill>
                <a:srgbClr val="0070C0"/>
              </a:solidFill>
            </a:endParaRPr>
          </a:p>
          <a:p>
            <a:endParaRPr lang="en-GB" b="1" dirty="0">
              <a:solidFill>
                <a:srgbClr val="0070C0"/>
              </a:solidFill>
            </a:endParaRPr>
          </a:p>
        </p:txBody>
      </p:sp>
      <p:pic>
        <p:nvPicPr>
          <p:cNvPr id="6" name="Picture 4" descr="Image result for keep calm and try your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5" y="146531"/>
            <a:ext cx="1210239" cy="1413885"/>
          </a:xfrm>
          <a:prstGeom prst="rect">
            <a:avLst/>
          </a:prstGeom>
          <a:noFill/>
          <a:extLst>
            <a:ext uri="{909E8E84-426E-40DD-AFC4-6F175D3DCCD1}">
              <a14:hiddenFill xmlns:a14="http://schemas.microsoft.com/office/drawing/2010/main">
                <a:solidFill>
                  <a:srgbClr val="FFFFFF"/>
                </a:solidFill>
              </a14:hiddenFill>
            </a:ext>
          </a:extLst>
        </p:spPr>
      </p:pic>
      <p:pic>
        <p:nvPicPr>
          <p:cNvPr id="7" name="irc_mi" descr="http://cdn.xl.thumbs.canstockphoto.com/canstock32821198.jpg">
            <a:hlinkClick r:id="rId3"/>
          </p:cNvPr>
          <p:cNvPicPr/>
          <p:nvPr/>
        </p:nvPicPr>
        <p:blipFill rotWithShape="1">
          <a:blip r:embed="rId4">
            <a:extLst>
              <a:ext uri="{28A0092B-C50C-407E-A947-70E740481C1C}">
                <a14:useLocalDpi xmlns:a14="http://schemas.microsoft.com/office/drawing/2010/main" val="0"/>
              </a:ext>
            </a:extLst>
          </a:blip>
          <a:srcRect r="8522"/>
          <a:stretch/>
        </p:blipFill>
        <p:spPr bwMode="auto">
          <a:xfrm>
            <a:off x="2023121" y="257495"/>
            <a:ext cx="1047142" cy="811085"/>
          </a:xfrm>
          <a:prstGeom prst="rect">
            <a:avLst/>
          </a:prstGeom>
          <a:noFill/>
          <a:ln>
            <a:noFill/>
          </a:ln>
          <a:extLst>
            <a:ext uri="{53640926-AAD7-44D8-BBD7-CCE9431645EC}">
              <a14:shadowObscured xmlns:a14="http://schemas.microsoft.com/office/drawing/2010/main"/>
            </a:ext>
          </a:extLst>
        </p:spPr>
      </p:pic>
      <p:pic>
        <p:nvPicPr>
          <p:cNvPr id="9" name="irc_mi" descr="http://images.clipartpanda.com/woodpecker-clipart-biyEpdz7T.png">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88" y="257496"/>
            <a:ext cx="1076467" cy="811085"/>
          </a:xfrm>
          <a:prstGeom prst="rect">
            <a:avLst/>
          </a:prstGeom>
          <a:noFill/>
          <a:ln>
            <a:noFill/>
          </a:ln>
        </p:spPr>
      </p:pic>
      <p:pic>
        <p:nvPicPr>
          <p:cNvPr id="10" name="Picture 2" descr="Image result for eagle clip 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7527" y="257496"/>
            <a:ext cx="809554" cy="85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21883"/>
      </p:ext>
    </p:extLst>
  </p:cSld>
  <p:clrMapOvr>
    <a:masterClrMapping/>
  </p:clrMapOvr>
  <mc:AlternateContent xmlns:mc="http://schemas.openxmlformats.org/markup-compatibility/2006" xmlns:p14="http://schemas.microsoft.com/office/powerpoint/2010/main">
    <mc:Choice Requires="p14">
      <p:transition spd="slow" p14:dur="2000" advTm="33863"/>
    </mc:Choice>
    <mc:Fallback xmlns="">
      <p:transition spd="slow" advTm="3386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6632"/>
            <a:ext cx="7920880" cy="5355312"/>
          </a:xfrm>
          <a:prstGeom prst="rect">
            <a:avLst/>
          </a:prstGeom>
          <a:noFill/>
        </p:spPr>
        <p:txBody>
          <a:bodyPr wrap="square" rtlCol="0">
            <a:spAutoFit/>
          </a:bodyPr>
          <a:lstStyle/>
          <a:p>
            <a:r>
              <a:rPr lang="en-GB" sz="3600" b="1" dirty="0" smtClean="0"/>
              <a:t>Teaching Assessment Framework (TAF)</a:t>
            </a:r>
          </a:p>
          <a:p>
            <a:endParaRPr lang="en-GB" sz="1400" dirty="0" smtClean="0"/>
          </a:p>
          <a:p>
            <a:pPr marL="285750" indent="-285750">
              <a:buFont typeface="Arial" panose="020B0604020202020204" pitchFamily="34" charset="0"/>
              <a:buChar char="•"/>
            </a:pPr>
            <a:r>
              <a:rPr lang="en-GB" sz="1600" dirty="0" smtClean="0"/>
              <a:t>As well as the end of Key Stage 1 assessments, your child will be assessed against the TAF– a set of expectations released by the government.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This allows us to teacher assess where each child is, which will be the final assessment of your child.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A copy of the TAF (teacher assessment framework) will be uploaded to your class page by the Autumn parents evening.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Used for Reading, Writing (</a:t>
            </a:r>
            <a:r>
              <a:rPr lang="en-GB" sz="1600" dirty="0" err="1" smtClean="0"/>
              <a:t>SPaG</a:t>
            </a:r>
            <a:r>
              <a:rPr lang="en-GB" sz="1600" dirty="0" smtClean="0"/>
              <a:t>) and Maths.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dirty="0" smtClean="0"/>
              <a:t>Split each subject into: </a:t>
            </a:r>
          </a:p>
          <a:p>
            <a:pPr marL="742950" lvl="1" indent="-285750">
              <a:buFont typeface="Arial" panose="020B0604020202020204" pitchFamily="34" charset="0"/>
              <a:buChar char="•"/>
            </a:pPr>
            <a:r>
              <a:rPr lang="en-GB" sz="1600" dirty="0" smtClean="0"/>
              <a:t>Pre-Key Stage Standard</a:t>
            </a:r>
          </a:p>
          <a:p>
            <a:pPr marL="742950" lvl="1" indent="-285750">
              <a:buFont typeface="Arial" panose="020B0604020202020204" pitchFamily="34" charset="0"/>
              <a:buChar char="•"/>
            </a:pPr>
            <a:r>
              <a:rPr lang="en-GB" sz="1600" dirty="0"/>
              <a:t>Working towards the expected standard</a:t>
            </a:r>
          </a:p>
          <a:p>
            <a:pPr marL="742950" lvl="1" indent="-285750">
              <a:buFont typeface="Arial" panose="020B0604020202020204" pitchFamily="34" charset="0"/>
              <a:buChar char="•"/>
            </a:pPr>
            <a:r>
              <a:rPr lang="en-GB" sz="1600" b="1" dirty="0" smtClean="0"/>
              <a:t>Working at the </a:t>
            </a:r>
            <a:r>
              <a:rPr lang="en-GB" sz="1600" b="1" dirty="0"/>
              <a:t>expected </a:t>
            </a:r>
            <a:r>
              <a:rPr lang="en-GB" sz="1600" b="1" dirty="0" smtClean="0"/>
              <a:t>standard</a:t>
            </a:r>
          </a:p>
          <a:p>
            <a:pPr marL="742950" lvl="1" indent="-285750">
              <a:buFont typeface="Arial" panose="020B0604020202020204" pitchFamily="34" charset="0"/>
              <a:buChar char="•"/>
            </a:pPr>
            <a:r>
              <a:rPr lang="en-GB" sz="1600" dirty="0" smtClean="0"/>
              <a:t>Working at greater depth</a:t>
            </a:r>
            <a:endParaRPr lang="en-GB" sz="1600" dirty="0"/>
          </a:p>
          <a:p>
            <a:pPr marL="742950" lvl="1" indent="-285750">
              <a:buFont typeface="Arial" panose="020B0604020202020204" pitchFamily="34" charset="0"/>
              <a:buChar char="•"/>
            </a:pP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288" y="4581128"/>
            <a:ext cx="1875144" cy="192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173303"/>
      </p:ext>
    </p:extLst>
  </p:cSld>
  <p:clrMapOvr>
    <a:masterClrMapping/>
  </p:clrMapOvr>
  <mc:AlternateContent xmlns:mc="http://schemas.openxmlformats.org/markup-compatibility/2006" xmlns:p14="http://schemas.microsoft.com/office/powerpoint/2010/main">
    <mc:Choice Requires="p14">
      <p:transition spd="slow" p14:dur="2000" advTm="25435"/>
    </mc:Choice>
    <mc:Fallback xmlns="">
      <p:transition spd="slow" advTm="2543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3421" y="230799"/>
            <a:ext cx="2713179" cy="553998"/>
          </a:xfrm>
          <a:prstGeom prst="rect">
            <a:avLst/>
          </a:prstGeom>
          <a:noFill/>
        </p:spPr>
        <p:txBody>
          <a:bodyPr wrap="none" rtlCol="0">
            <a:spAutoFit/>
          </a:bodyPr>
          <a:lstStyle/>
          <a:p>
            <a:pPr algn="ctr"/>
            <a:r>
              <a:rPr lang="en-GB" sz="3000" b="1" dirty="0" smtClean="0"/>
              <a:t>Communication</a:t>
            </a:r>
            <a:endParaRPr lang="en-GB" sz="3000" b="1" dirty="0"/>
          </a:p>
        </p:txBody>
      </p:sp>
      <p:sp>
        <p:nvSpPr>
          <p:cNvPr id="5" name="TextBox 4"/>
          <p:cNvSpPr txBox="1"/>
          <p:nvPr/>
        </p:nvSpPr>
        <p:spPr>
          <a:xfrm>
            <a:off x="395536" y="778939"/>
            <a:ext cx="8280920" cy="4524315"/>
          </a:xfrm>
          <a:prstGeom prst="rect">
            <a:avLst/>
          </a:prstGeom>
          <a:noFill/>
        </p:spPr>
        <p:txBody>
          <a:bodyPr wrap="square" rtlCol="0">
            <a:spAutoFit/>
          </a:bodyPr>
          <a:lstStyle/>
          <a:p>
            <a:pPr>
              <a:lnSpc>
                <a:spcPct val="150000"/>
              </a:lnSpc>
            </a:pPr>
            <a:r>
              <a:rPr lang="en-GB" sz="1600" dirty="0" smtClean="0"/>
              <a:t>Talking with us:  </a:t>
            </a:r>
            <a:r>
              <a:rPr lang="en-GB" sz="1600" b="1" dirty="0" smtClean="0"/>
              <a:t>If urgent, in the morning,  otherwise after school, by phone or at an arranged time. </a:t>
            </a:r>
          </a:p>
          <a:p>
            <a:pPr>
              <a:lnSpc>
                <a:spcPct val="150000"/>
              </a:lnSpc>
            </a:pPr>
            <a:r>
              <a:rPr lang="en-GB" sz="1600" dirty="0" smtClean="0"/>
              <a:t>Personal emails – See below </a:t>
            </a:r>
          </a:p>
          <a:p>
            <a:pPr>
              <a:lnSpc>
                <a:spcPct val="150000"/>
              </a:lnSpc>
            </a:pPr>
            <a:r>
              <a:rPr lang="en-GB" sz="1600" dirty="0" smtClean="0"/>
              <a:t>Friday e-letters</a:t>
            </a:r>
          </a:p>
          <a:p>
            <a:pPr>
              <a:lnSpc>
                <a:spcPct val="150000"/>
              </a:lnSpc>
            </a:pPr>
            <a:r>
              <a:rPr lang="en-GB" sz="1600" dirty="0" smtClean="0"/>
              <a:t>Occasional paper letters</a:t>
            </a:r>
          </a:p>
          <a:p>
            <a:pPr>
              <a:lnSpc>
                <a:spcPct val="150000"/>
              </a:lnSpc>
            </a:pPr>
            <a:r>
              <a:rPr lang="en-GB" sz="1600" dirty="0"/>
              <a:t>T</a:t>
            </a:r>
            <a:r>
              <a:rPr lang="en-GB" sz="1600" dirty="0" smtClean="0"/>
              <a:t>exts</a:t>
            </a:r>
          </a:p>
          <a:p>
            <a:pPr>
              <a:lnSpc>
                <a:spcPct val="150000"/>
              </a:lnSpc>
            </a:pPr>
            <a:r>
              <a:rPr lang="en-GB" sz="1600" dirty="0" smtClean="0"/>
              <a:t>Class notice boards – Located on classroom windows</a:t>
            </a:r>
          </a:p>
          <a:p>
            <a:pPr>
              <a:lnSpc>
                <a:spcPct val="150000"/>
              </a:lnSpc>
            </a:pPr>
            <a:r>
              <a:rPr lang="en-GB" sz="1600" dirty="0" smtClean="0"/>
              <a:t>Ask Me board on </a:t>
            </a:r>
            <a:r>
              <a:rPr lang="en-GB" sz="1600" dirty="0"/>
              <a:t>window (These </a:t>
            </a:r>
            <a:r>
              <a:rPr lang="en-GB" sz="1600" dirty="0" smtClean="0"/>
              <a:t>are on </a:t>
            </a:r>
            <a:r>
              <a:rPr lang="en-GB" sz="1600" dirty="0"/>
              <a:t>each class window and get updated regularly with our learning and upcoming events</a:t>
            </a:r>
            <a:r>
              <a:rPr lang="en-GB" sz="1600" dirty="0" smtClean="0"/>
              <a:t>)</a:t>
            </a:r>
          </a:p>
          <a:p>
            <a:pPr>
              <a:lnSpc>
                <a:spcPct val="150000"/>
              </a:lnSpc>
            </a:pPr>
            <a:r>
              <a:rPr lang="en-GB" sz="1600" dirty="0" smtClean="0"/>
              <a:t>Class website page</a:t>
            </a:r>
          </a:p>
          <a:p>
            <a:pPr>
              <a:lnSpc>
                <a:spcPct val="150000"/>
              </a:lnSpc>
            </a:pPr>
            <a:r>
              <a:rPr lang="en-GB" sz="1600" dirty="0" smtClean="0"/>
              <a:t>Parent Consultations: Nov, March </a:t>
            </a:r>
          </a:p>
          <a:p>
            <a:pPr>
              <a:lnSpc>
                <a:spcPct val="150000"/>
              </a:lnSpc>
            </a:pPr>
            <a:r>
              <a:rPr lang="en-GB" sz="1600" dirty="0" smtClean="0"/>
              <a:t>Report and results of KS1 Assessments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118" y="133532"/>
            <a:ext cx="742675" cy="74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92080" y="3933056"/>
            <a:ext cx="4387552" cy="2800767"/>
          </a:xfrm>
          <a:prstGeom prst="rect">
            <a:avLst/>
          </a:prstGeom>
          <a:noFill/>
        </p:spPr>
        <p:txBody>
          <a:bodyPr wrap="square" rtlCol="0">
            <a:spAutoFit/>
          </a:bodyPr>
          <a:lstStyle/>
          <a:p>
            <a:endParaRPr lang="en-GB" dirty="0">
              <a:solidFill>
                <a:srgbClr val="FF0000"/>
              </a:solidFill>
            </a:endParaRPr>
          </a:p>
          <a:p>
            <a:r>
              <a:rPr lang="en-GB" dirty="0" smtClean="0">
                <a:solidFill>
                  <a:srgbClr val="FF0000"/>
                </a:solidFill>
                <a:hlinkClick r:id="rId3"/>
              </a:rPr>
              <a:t>tinkerc@dobcroft-inf.sheffield.sch.uk</a:t>
            </a:r>
            <a:r>
              <a:rPr lang="en-GB" dirty="0" smtClean="0">
                <a:solidFill>
                  <a:srgbClr val="FF0000"/>
                </a:solidFill>
              </a:rPr>
              <a:t> –</a:t>
            </a:r>
          </a:p>
          <a:p>
            <a:r>
              <a:rPr lang="en-GB" dirty="0" smtClean="0"/>
              <a:t>Current Kingfishers</a:t>
            </a:r>
          </a:p>
          <a:p>
            <a:endParaRPr lang="en-GB" dirty="0" smtClean="0">
              <a:solidFill>
                <a:srgbClr val="FF0000"/>
              </a:solidFill>
            </a:endParaRPr>
          </a:p>
          <a:p>
            <a:r>
              <a:rPr lang="en-GB" dirty="0" smtClean="0">
                <a:solidFill>
                  <a:srgbClr val="FF0000"/>
                </a:solidFill>
                <a:hlinkClick r:id="rId4"/>
              </a:rPr>
              <a:t>matherk@dobcroft-inf.sheffield.sch.uk</a:t>
            </a:r>
            <a:r>
              <a:rPr lang="en-GB" dirty="0" smtClean="0">
                <a:solidFill>
                  <a:srgbClr val="FF0000"/>
                </a:solidFill>
              </a:rPr>
              <a:t> – </a:t>
            </a:r>
            <a:r>
              <a:rPr lang="en-GB" dirty="0" smtClean="0"/>
              <a:t>Current</a:t>
            </a:r>
            <a:r>
              <a:rPr lang="en-GB" dirty="0" smtClean="0">
                <a:solidFill>
                  <a:srgbClr val="FF0000"/>
                </a:solidFill>
              </a:rPr>
              <a:t> </a:t>
            </a:r>
            <a:r>
              <a:rPr lang="en-GB" dirty="0" smtClean="0"/>
              <a:t>Woodpeckers </a:t>
            </a:r>
          </a:p>
          <a:p>
            <a:endParaRPr lang="en-GB" dirty="0">
              <a:solidFill>
                <a:srgbClr val="FF0000"/>
              </a:solidFill>
            </a:endParaRPr>
          </a:p>
          <a:p>
            <a:r>
              <a:rPr lang="en-GB" dirty="0" smtClean="0">
                <a:solidFill>
                  <a:srgbClr val="FF0000"/>
                </a:solidFill>
                <a:hlinkClick r:id="rId5"/>
              </a:rPr>
              <a:t>hughesc@dobcroft-inf.sheffield.sch.uk-</a:t>
            </a:r>
            <a:r>
              <a:rPr lang="en-GB" dirty="0" smtClean="0">
                <a:solidFill>
                  <a:srgbClr val="FF0000"/>
                </a:solidFill>
              </a:rPr>
              <a:t> </a:t>
            </a:r>
            <a:r>
              <a:rPr lang="en-GB" dirty="0" smtClean="0"/>
              <a:t>Current</a:t>
            </a:r>
            <a:r>
              <a:rPr lang="en-GB" dirty="0" smtClean="0">
                <a:solidFill>
                  <a:srgbClr val="FF0000"/>
                </a:solidFill>
              </a:rPr>
              <a:t> </a:t>
            </a:r>
            <a:r>
              <a:rPr lang="en-GB" dirty="0" smtClean="0"/>
              <a:t>Eagles </a:t>
            </a:r>
          </a:p>
          <a:p>
            <a:endParaRPr lang="en-GB" sz="1400" dirty="0">
              <a:solidFill>
                <a:srgbClr val="FF0000"/>
              </a:solidFill>
            </a:endParaRPr>
          </a:p>
        </p:txBody>
      </p:sp>
    </p:spTree>
    <p:extLst>
      <p:ext uri="{BB962C8B-B14F-4D97-AF65-F5344CB8AC3E}">
        <p14:creationId xmlns:p14="http://schemas.microsoft.com/office/powerpoint/2010/main" val="3927332525"/>
      </p:ext>
    </p:extLst>
  </p:cSld>
  <p:clrMapOvr>
    <a:masterClrMapping/>
  </p:clrMapOvr>
  <mc:AlternateContent xmlns:mc="http://schemas.openxmlformats.org/markup-compatibility/2006" xmlns:p14="http://schemas.microsoft.com/office/powerpoint/2010/main">
    <mc:Choice Requires="p14">
      <p:transition spd="slow" p14:dur="2000" advTm="32103"/>
    </mc:Choice>
    <mc:Fallback xmlns="">
      <p:transition spd="slow" advTm="3210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4008"/>
            <a:ext cx="7772400" cy="1039393"/>
          </a:xfrm>
        </p:spPr>
        <p:txBody>
          <a:bodyPr>
            <a:normAutofit/>
          </a:bodyPr>
          <a:lstStyle/>
          <a:p>
            <a:r>
              <a:rPr lang="en-GB" sz="4000" dirty="0" smtClean="0">
                <a:latin typeface="SassoonPrimaryInfant" panose="00000400000000000000" pitchFamily="2" charset="0"/>
              </a:rPr>
              <a:t>Welcome to Year 2</a:t>
            </a:r>
            <a:endParaRPr lang="en-GB" sz="4000" dirty="0">
              <a:latin typeface="SassoonPrimaryInfant" panose="00000400000000000000" pitchFamily="2" charset="0"/>
            </a:endParaRPr>
          </a:p>
        </p:txBody>
      </p:sp>
      <p:pic>
        <p:nvPicPr>
          <p:cNvPr id="7" name="irc_mi" descr="http://cdn.xl.thumbs.canstockphoto.com/canstock32821198.jpg">
            <a:hlinkClick r:id="rId2"/>
          </p:cNvPr>
          <p:cNvPicPr/>
          <p:nvPr/>
        </p:nvPicPr>
        <p:blipFill rotWithShape="1">
          <a:blip r:embed="rId3">
            <a:extLst>
              <a:ext uri="{28A0092B-C50C-407E-A947-70E740481C1C}">
                <a14:useLocalDpi xmlns:a14="http://schemas.microsoft.com/office/drawing/2010/main" val="0"/>
              </a:ext>
            </a:extLst>
          </a:blip>
          <a:srcRect r="8522"/>
          <a:stretch/>
        </p:blipFill>
        <p:spPr bwMode="auto">
          <a:xfrm>
            <a:off x="5677260" y="698093"/>
            <a:ext cx="991582" cy="1137752"/>
          </a:xfrm>
          <a:prstGeom prst="rect">
            <a:avLst/>
          </a:prstGeom>
          <a:noFill/>
          <a:ln>
            <a:noFill/>
          </a:ln>
          <a:extLst>
            <a:ext uri="{53640926-AAD7-44D8-BBD7-CCE9431645EC}">
              <a14:shadowObscured xmlns:a14="http://schemas.microsoft.com/office/drawing/2010/main"/>
            </a:ext>
          </a:extLst>
        </p:spPr>
      </p:pic>
      <p:pic>
        <p:nvPicPr>
          <p:cNvPr id="1026" name="Picture 2" descr="Image result for eagle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3584" y="3282736"/>
            <a:ext cx="1158934" cy="12263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toon Woodpecker Stock Illustrations – 1,743 Cartoon Woodpecker Stock  Illustrations, Vectors &amp; Clipart - Dreamsti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594" y="1948549"/>
            <a:ext cx="1205269" cy="12214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W:\OfficeShare\Resources\General\Staff Photos\Staff photos Nov 21\KO-111121084048.jpg"/>
          <p:cNvPicPr/>
          <p:nvPr/>
        </p:nvPicPr>
        <p:blipFill rotWithShape="1">
          <a:blip r:embed="rId6">
            <a:extLst>
              <a:ext uri="{28A0092B-C50C-407E-A947-70E740481C1C}">
                <a14:useLocalDpi xmlns:a14="http://schemas.microsoft.com/office/drawing/2010/main" val="0"/>
              </a:ext>
            </a:extLst>
          </a:blip>
          <a:srcRect t="13495"/>
          <a:stretch/>
        </p:blipFill>
        <p:spPr bwMode="auto">
          <a:xfrm>
            <a:off x="611560" y="4682734"/>
            <a:ext cx="1775460" cy="1977498"/>
          </a:xfrm>
          <a:prstGeom prst="rect">
            <a:avLst/>
          </a:prstGeom>
          <a:noFill/>
          <a:ln>
            <a:noFill/>
          </a:ln>
        </p:spPr>
      </p:pic>
      <p:pic>
        <p:nvPicPr>
          <p:cNvPr id="19" name="Picture 18" descr="W:\OfficeShare\Resources\General\Staff Photos\Staff photos Nov 21\KO-111121084327.jpg"/>
          <p:cNvPicPr/>
          <p:nvPr/>
        </p:nvPicPr>
        <p:blipFill rotWithShape="1">
          <a:blip r:embed="rId7">
            <a:extLst>
              <a:ext uri="{28A0092B-C50C-407E-A947-70E740481C1C}">
                <a14:useLocalDpi xmlns:a14="http://schemas.microsoft.com/office/drawing/2010/main" val="0"/>
              </a:ext>
            </a:extLst>
          </a:blip>
          <a:srcRect t="15350"/>
          <a:stretch/>
        </p:blipFill>
        <p:spPr bwMode="auto">
          <a:xfrm>
            <a:off x="3610030" y="4653136"/>
            <a:ext cx="1775460" cy="1935088"/>
          </a:xfrm>
          <a:prstGeom prst="rect">
            <a:avLst/>
          </a:prstGeom>
          <a:noFill/>
          <a:ln>
            <a:noFill/>
          </a:ln>
        </p:spPr>
      </p:pic>
      <p:pic>
        <p:nvPicPr>
          <p:cNvPr id="20" name="Picture 19" descr="W:\OfficeShare\Resources\General\Staff Photos\Staff photos Nov 21\KO-111121084855.jpg"/>
          <p:cNvPicPr/>
          <p:nvPr/>
        </p:nvPicPr>
        <p:blipFill rotWithShape="1">
          <a:blip r:embed="rId8">
            <a:extLst>
              <a:ext uri="{28A0092B-C50C-407E-A947-70E740481C1C}">
                <a14:useLocalDpi xmlns:a14="http://schemas.microsoft.com/office/drawing/2010/main" val="0"/>
              </a:ext>
            </a:extLst>
          </a:blip>
          <a:srcRect t="12201"/>
          <a:stretch/>
        </p:blipFill>
        <p:spPr bwMode="auto">
          <a:xfrm>
            <a:off x="6802969" y="4653136"/>
            <a:ext cx="1775460" cy="2007096"/>
          </a:xfrm>
          <a:prstGeom prst="rect">
            <a:avLst/>
          </a:prstGeom>
          <a:noFill/>
          <a:ln>
            <a:noFill/>
          </a:ln>
        </p:spPr>
      </p:pic>
      <p:pic>
        <p:nvPicPr>
          <p:cNvPr id="21" name="Picture 20"/>
          <p:cNvPicPr>
            <a:picLocks noChangeAspect="1"/>
          </p:cNvPicPr>
          <p:nvPr/>
        </p:nvPicPr>
        <p:blipFill>
          <a:blip r:embed="rId9"/>
          <a:stretch>
            <a:fillRect/>
          </a:stretch>
        </p:blipFill>
        <p:spPr>
          <a:xfrm>
            <a:off x="2959699" y="746186"/>
            <a:ext cx="1300661" cy="1041565"/>
          </a:xfrm>
          <a:prstGeom prst="rect">
            <a:avLst/>
          </a:prstGeom>
        </p:spPr>
      </p:pic>
      <p:pic>
        <p:nvPicPr>
          <p:cNvPr id="22" name="Picture 21"/>
          <p:cNvPicPr>
            <a:picLocks noChangeAspect="1"/>
          </p:cNvPicPr>
          <p:nvPr/>
        </p:nvPicPr>
        <p:blipFill>
          <a:blip r:embed="rId10"/>
          <a:stretch>
            <a:fillRect/>
          </a:stretch>
        </p:blipFill>
        <p:spPr>
          <a:xfrm>
            <a:off x="2727027" y="3408194"/>
            <a:ext cx="1533333" cy="1104762"/>
          </a:xfrm>
          <a:prstGeom prst="rect">
            <a:avLst/>
          </a:prstGeom>
        </p:spPr>
      </p:pic>
      <p:pic>
        <p:nvPicPr>
          <p:cNvPr id="23" name="Picture 22"/>
          <p:cNvPicPr>
            <a:picLocks noChangeAspect="1"/>
          </p:cNvPicPr>
          <p:nvPr/>
        </p:nvPicPr>
        <p:blipFill>
          <a:blip r:embed="rId11"/>
          <a:stretch>
            <a:fillRect/>
          </a:stretch>
        </p:blipFill>
        <p:spPr>
          <a:xfrm>
            <a:off x="2869884" y="2027175"/>
            <a:ext cx="1390476" cy="1142857"/>
          </a:xfrm>
          <a:prstGeom prst="rect">
            <a:avLst/>
          </a:prstGeom>
        </p:spPr>
      </p:pic>
    </p:spTree>
    <p:extLst>
      <p:ext uri="{BB962C8B-B14F-4D97-AF65-F5344CB8AC3E}">
        <p14:creationId xmlns:p14="http://schemas.microsoft.com/office/powerpoint/2010/main" val="1622843473"/>
      </p:ext>
    </p:extLst>
  </p:cSld>
  <p:clrMapOvr>
    <a:masterClrMapping/>
  </p:clrMapOvr>
  <mc:AlternateContent xmlns:mc="http://schemas.openxmlformats.org/markup-compatibility/2006" xmlns:p14="http://schemas.microsoft.com/office/powerpoint/2010/main">
    <mc:Choice Requires="p14">
      <p:transition spd="slow" p14:dur="2000" advTm="7957"/>
    </mc:Choice>
    <mc:Fallback xmlns="">
      <p:transition spd="slow" advTm="795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8077310" cy="2862322"/>
          </a:xfrm>
          <a:prstGeom prst="rect">
            <a:avLst/>
          </a:prstGeom>
          <a:noFill/>
        </p:spPr>
        <p:txBody>
          <a:bodyPr wrap="square" rtlCol="0">
            <a:spAutoFit/>
          </a:bodyPr>
          <a:lstStyle/>
          <a:p>
            <a:pPr algn="ctr"/>
            <a:r>
              <a:rPr lang="en-GB" sz="3600" b="1" dirty="0" smtClean="0"/>
              <a:t>Thank you and we look forward to working with you in the coming year. </a:t>
            </a:r>
          </a:p>
          <a:p>
            <a:pPr algn="ctr"/>
            <a:endParaRPr lang="en-GB" sz="3600" b="1" dirty="0" smtClean="0"/>
          </a:p>
          <a:p>
            <a:pPr algn="ctr"/>
            <a:r>
              <a:rPr lang="en-GB" sz="3600" b="1" dirty="0" smtClean="0"/>
              <a:t>If you have any questions please email your new class teacher. </a:t>
            </a:r>
          </a:p>
        </p:txBody>
      </p:sp>
      <p:pic>
        <p:nvPicPr>
          <p:cNvPr id="5" name="irc_mi" descr="http://images.clipartpanda.com/woodpecker-clipart-biyEpdz7T.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79110" y="4218072"/>
            <a:ext cx="1800200" cy="1662811"/>
          </a:xfrm>
          <a:prstGeom prst="rect">
            <a:avLst/>
          </a:prstGeom>
          <a:noFill/>
          <a:ln>
            <a:noFill/>
          </a:ln>
        </p:spPr>
      </p:pic>
      <p:pic>
        <p:nvPicPr>
          <p:cNvPr id="6" name="irc_mi" descr="http://cdn.xl.thumbs.canstockphoto.com/canstock32821198.jpg">
            <a:hlinkClick r:id="rId4"/>
          </p:cNvPr>
          <p:cNvPicPr/>
          <p:nvPr/>
        </p:nvPicPr>
        <p:blipFill rotWithShape="1">
          <a:blip r:embed="rId5">
            <a:extLst>
              <a:ext uri="{28A0092B-C50C-407E-A947-70E740481C1C}">
                <a14:useLocalDpi xmlns:a14="http://schemas.microsoft.com/office/drawing/2010/main" val="0"/>
              </a:ext>
            </a:extLst>
          </a:blip>
          <a:srcRect r="8522"/>
          <a:stretch/>
        </p:blipFill>
        <p:spPr bwMode="auto">
          <a:xfrm>
            <a:off x="971600" y="4273814"/>
            <a:ext cx="1800200" cy="1691264"/>
          </a:xfrm>
          <a:prstGeom prst="rect">
            <a:avLst/>
          </a:prstGeom>
          <a:noFill/>
          <a:ln>
            <a:noFill/>
          </a:ln>
          <a:extLst>
            <a:ext uri="{53640926-AAD7-44D8-BBD7-CCE9431645EC}">
              <a14:shadowObscured xmlns:a14="http://schemas.microsoft.com/office/drawing/2010/main"/>
            </a:ext>
          </a:extLst>
        </p:spPr>
      </p:pic>
      <p:pic>
        <p:nvPicPr>
          <p:cNvPr id="8" name="Picture 2" descr="Image result for eagle clip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6706" y="4204506"/>
            <a:ext cx="1584176" cy="167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65263"/>
      </p:ext>
    </p:extLst>
  </p:cSld>
  <p:clrMapOvr>
    <a:masterClrMapping/>
  </p:clrMapOvr>
  <mc:AlternateContent xmlns:mc="http://schemas.openxmlformats.org/markup-compatibility/2006" xmlns:p14="http://schemas.microsoft.com/office/powerpoint/2010/main">
    <mc:Choice Requires="p14">
      <p:transition spd="slow" p14:dur="2000" advTm="9993"/>
    </mc:Choice>
    <mc:Fallback xmlns="">
      <p:transition spd="slow" advTm="999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15"/>
            <a:ext cx="8229600" cy="1325562"/>
          </a:xfrm>
        </p:spPr>
        <p:txBody>
          <a:bodyPr>
            <a:normAutofit/>
          </a:bodyPr>
          <a:lstStyle/>
          <a:p>
            <a:r>
              <a:rPr lang="en-GB" sz="3300" b="1" dirty="0" smtClean="0">
                <a:latin typeface="+mn-lt"/>
              </a:rPr>
              <a:t>Routines</a:t>
            </a:r>
            <a:r>
              <a:rPr lang="en-GB" b="1" dirty="0">
                <a:latin typeface="+mn-lt"/>
              </a:rPr>
              <a:t/>
            </a:r>
            <a:br>
              <a:rPr lang="en-GB" b="1" dirty="0">
                <a:latin typeface="+mn-lt"/>
              </a:rPr>
            </a:br>
            <a:endParaRPr lang="en-GB" dirty="0">
              <a:latin typeface="+mn-lt"/>
            </a:endParaRPr>
          </a:p>
        </p:txBody>
      </p:sp>
      <p:sp>
        <p:nvSpPr>
          <p:cNvPr id="4" name="Content Placeholder 3"/>
          <p:cNvSpPr txBox="1">
            <a:spLocks noGrp="1"/>
          </p:cNvSpPr>
          <p:nvPr>
            <p:ph idx="1"/>
          </p:nvPr>
        </p:nvSpPr>
        <p:spPr>
          <a:xfrm>
            <a:off x="323528" y="692696"/>
            <a:ext cx="8229600" cy="5109091"/>
          </a:xfrm>
          <a:prstGeom prst="rect">
            <a:avLst/>
          </a:prstGeom>
          <a:noFill/>
        </p:spPr>
        <p:txBody>
          <a:bodyPr wrap="square" rtlCol="0">
            <a:spAutoFit/>
          </a:bodyPr>
          <a:lstStyle/>
          <a:p>
            <a:pPr marL="0" indent="0">
              <a:lnSpc>
                <a:spcPct val="150000"/>
              </a:lnSpc>
              <a:buNone/>
            </a:pPr>
            <a:r>
              <a:rPr lang="en-GB" sz="2000" b="1" dirty="0" smtClean="0">
                <a:solidFill>
                  <a:schemeClr val="accent6">
                    <a:lumMod val="75000"/>
                  </a:schemeClr>
                </a:solidFill>
              </a:rPr>
              <a:t>Independent Punctual Entry at 8.50</a:t>
            </a:r>
            <a:endParaRPr lang="en-GB" sz="1600" dirty="0" smtClean="0"/>
          </a:p>
          <a:p>
            <a:pPr marL="0" indent="0">
              <a:buNone/>
            </a:pPr>
            <a:r>
              <a:rPr lang="en-GB" sz="1600" dirty="0" smtClean="0"/>
              <a:t>Children will be expected to independently hang their coat up and put their book </a:t>
            </a:r>
            <a:r>
              <a:rPr lang="en-GB" sz="1600" dirty="0"/>
              <a:t>bag </a:t>
            </a:r>
            <a:r>
              <a:rPr lang="en-GB" sz="1600" dirty="0" smtClean="0"/>
              <a:t>and water </a:t>
            </a:r>
            <a:r>
              <a:rPr lang="en-GB" sz="1600" dirty="0"/>
              <a:t>bottle </a:t>
            </a:r>
            <a:r>
              <a:rPr lang="en-GB" sz="1600" dirty="0" smtClean="0"/>
              <a:t>away. </a:t>
            </a:r>
            <a:endParaRPr lang="en-GB" sz="1600" dirty="0"/>
          </a:p>
          <a:p>
            <a:pPr marL="0" indent="0">
              <a:buNone/>
            </a:pPr>
            <a:r>
              <a:rPr lang="en-GB" sz="1600" dirty="0" smtClean="0"/>
              <a:t>Children will then be asked to complete a morning work task which will be </a:t>
            </a:r>
            <a:r>
              <a:rPr lang="en-GB" sz="1600" dirty="0"/>
              <a:t>displayed on the interactive </a:t>
            </a:r>
            <a:r>
              <a:rPr lang="en-GB" sz="1600" dirty="0" smtClean="0"/>
              <a:t>whiteboard.  </a:t>
            </a:r>
          </a:p>
          <a:p>
            <a:pPr marL="0" indent="0">
              <a:buNone/>
            </a:pPr>
            <a:endParaRPr lang="en-GB" sz="1600" dirty="0"/>
          </a:p>
          <a:p>
            <a:pPr marL="0" indent="0">
              <a:buNone/>
            </a:pPr>
            <a:r>
              <a:rPr lang="en-GB" sz="1600" dirty="0" smtClean="0">
                <a:solidFill>
                  <a:srgbClr val="0070C0"/>
                </a:solidFill>
              </a:rPr>
              <a:t>Please encourage your child to enter the classroom independently, each class has an adult who will be there to help settle the class in the morning. </a:t>
            </a:r>
          </a:p>
          <a:p>
            <a:pPr marL="0" indent="0">
              <a:buNone/>
            </a:pPr>
            <a:endParaRPr lang="en-GB" sz="1600" dirty="0" smtClean="0">
              <a:solidFill>
                <a:srgbClr val="0070C0"/>
              </a:solidFill>
            </a:endParaRPr>
          </a:p>
          <a:p>
            <a:pPr marL="0" indent="0">
              <a:buNone/>
            </a:pPr>
            <a:r>
              <a:rPr lang="en-GB" sz="2000" b="1" dirty="0" smtClean="0">
                <a:solidFill>
                  <a:schemeClr val="accent6">
                    <a:lumMod val="75000"/>
                  </a:schemeClr>
                </a:solidFill>
              </a:rPr>
              <a:t>Home Time – 3.30</a:t>
            </a:r>
            <a:endParaRPr lang="en-GB" sz="2000" b="1" dirty="0">
              <a:solidFill>
                <a:schemeClr val="accent6">
                  <a:lumMod val="75000"/>
                </a:schemeClr>
              </a:solidFill>
            </a:endParaRPr>
          </a:p>
          <a:p>
            <a:pPr marL="0" indent="0">
              <a:buNone/>
            </a:pPr>
            <a:r>
              <a:rPr lang="en-GB" sz="1600" dirty="0" smtClean="0"/>
              <a:t>Attending DASH: we have lists if your child attends DASH or after school club.</a:t>
            </a:r>
          </a:p>
          <a:p>
            <a:pPr marL="0" indent="0">
              <a:buNone/>
            </a:pPr>
            <a:r>
              <a:rPr lang="en-GB" sz="1600" b="1" dirty="0" smtClean="0"/>
              <a:t>Any different arrangements: If your child is going home with an adult they do not usually go home with then please inform an adult on the door. </a:t>
            </a:r>
          </a:p>
          <a:p>
            <a:pPr marL="0" indent="0">
              <a:buNone/>
            </a:pPr>
            <a:endParaRPr lang="en-GB" sz="1600" dirty="0" smtClean="0"/>
          </a:p>
          <a:p>
            <a:pPr marL="0" indent="0">
              <a:buNone/>
            </a:pPr>
            <a:r>
              <a:rPr lang="en-GB" sz="1600" dirty="0" smtClean="0">
                <a:solidFill>
                  <a:srgbClr val="FF0000"/>
                </a:solidFill>
              </a:rPr>
              <a:t>Sheffield Council Policy: child uncollected after 3:40pm will be taken to a safe waiting place outside the office. </a:t>
            </a:r>
          </a:p>
          <a:p>
            <a:pPr marL="0" indent="0">
              <a:buNone/>
            </a:pPr>
            <a:r>
              <a:rPr lang="en-GB" sz="1600" dirty="0" smtClean="0">
                <a:solidFill>
                  <a:srgbClr val="FF0000"/>
                </a:solidFill>
              </a:rPr>
              <a:t>. </a:t>
            </a:r>
          </a:p>
        </p:txBody>
      </p:sp>
    </p:spTree>
    <p:extLst>
      <p:ext uri="{BB962C8B-B14F-4D97-AF65-F5344CB8AC3E}">
        <p14:creationId xmlns:p14="http://schemas.microsoft.com/office/powerpoint/2010/main" val="3800148011"/>
      </p:ext>
    </p:extLst>
  </p:cSld>
  <p:clrMapOvr>
    <a:masterClrMapping/>
  </p:clrMapOvr>
  <mc:AlternateContent xmlns:mc="http://schemas.openxmlformats.org/markup-compatibility/2006" xmlns:p14="http://schemas.microsoft.com/office/powerpoint/2010/main">
    <mc:Choice Requires="p14">
      <p:transition spd="slow" p14:dur="2000" advTm="33023"/>
    </mc:Choice>
    <mc:Fallback xmlns="">
      <p:transition spd="slow" advTm="33023"/>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allergies </a:t>
            </a:r>
            <a:endParaRPr lang="en-GB" dirty="0"/>
          </a:p>
        </p:txBody>
      </p:sp>
      <p:sp>
        <p:nvSpPr>
          <p:cNvPr id="3" name="Content Placeholder 2"/>
          <p:cNvSpPr>
            <a:spLocks noGrp="1"/>
          </p:cNvSpPr>
          <p:nvPr>
            <p:ph idx="1"/>
          </p:nvPr>
        </p:nvSpPr>
        <p:spPr>
          <a:xfrm>
            <a:off x="439479" y="1340173"/>
            <a:ext cx="8229600" cy="4525963"/>
          </a:xfrm>
        </p:spPr>
        <p:txBody>
          <a:bodyPr/>
          <a:lstStyle/>
          <a:p>
            <a:r>
              <a:rPr lang="en-GB" dirty="0" smtClean="0"/>
              <a:t>Due to the number of allergies in our school community, we are no longer able to give out celebration treats. </a:t>
            </a:r>
            <a:endParaRPr lang="en-GB" dirty="0"/>
          </a:p>
        </p:txBody>
      </p:sp>
      <p:pic>
        <p:nvPicPr>
          <p:cNvPr id="1026" name="Picture 2" descr="Forbidden Candy High Res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6334"/>
          <a:stretch/>
        </p:blipFill>
        <p:spPr bwMode="auto">
          <a:xfrm>
            <a:off x="6444208" y="4077072"/>
            <a:ext cx="2476500" cy="249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56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15"/>
            <a:ext cx="8229600" cy="1325562"/>
          </a:xfrm>
        </p:spPr>
        <p:txBody>
          <a:bodyPr>
            <a:normAutofit/>
          </a:bodyPr>
          <a:lstStyle/>
          <a:p>
            <a:r>
              <a:rPr lang="en-GB" sz="3300" b="1" dirty="0" smtClean="0">
                <a:latin typeface="+mn-lt"/>
              </a:rPr>
              <a:t>Year 2 opportunities </a:t>
            </a:r>
            <a:endParaRPr lang="en-GB" dirty="0">
              <a:latin typeface="+mn-lt"/>
            </a:endParaRPr>
          </a:p>
        </p:txBody>
      </p:sp>
      <p:sp>
        <p:nvSpPr>
          <p:cNvPr id="4" name="Content Placeholder 3"/>
          <p:cNvSpPr txBox="1">
            <a:spLocks noGrp="1"/>
          </p:cNvSpPr>
          <p:nvPr>
            <p:ph idx="1"/>
          </p:nvPr>
        </p:nvSpPr>
        <p:spPr>
          <a:xfrm>
            <a:off x="458028" y="1355477"/>
            <a:ext cx="8229600" cy="3170099"/>
          </a:xfrm>
          <a:prstGeom prst="rect">
            <a:avLst/>
          </a:prstGeom>
          <a:noFill/>
        </p:spPr>
        <p:txBody>
          <a:bodyPr wrap="square" rtlCol="0">
            <a:spAutoFit/>
          </a:bodyPr>
          <a:lstStyle/>
          <a:p>
            <a:pPr>
              <a:lnSpc>
                <a:spcPct val="150000"/>
              </a:lnSpc>
            </a:pPr>
            <a:r>
              <a:rPr lang="en-GB" sz="2000" b="1" dirty="0" smtClean="0">
                <a:solidFill>
                  <a:schemeClr val="accent6">
                    <a:lumMod val="75000"/>
                  </a:schemeClr>
                </a:solidFill>
              </a:rPr>
              <a:t>Rights Respecting Reps </a:t>
            </a:r>
          </a:p>
          <a:p>
            <a:pPr>
              <a:lnSpc>
                <a:spcPct val="150000"/>
              </a:lnSpc>
            </a:pPr>
            <a:r>
              <a:rPr lang="en-GB" sz="2000" b="1" dirty="0" smtClean="0">
                <a:solidFill>
                  <a:schemeClr val="accent6">
                    <a:lumMod val="75000"/>
                  </a:schemeClr>
                </a:solidFill>
              </a:rPr>
              <a:t>Eco Rep </a:t>
            </a:r>
          </a:p>
          <a:p>
            <a:pPr>
              <a:lnSpc>
                <a:spcPct val="150000"/>
              </a:lnSpc>
            </a:pPr>
            <a:r>
              <a:rPr lang="en-GB" sz="2000" b="1" dirty="0" smtClean="0">
                <a:solidFill>
                  <a:schemeClr val="accent6">
                    <a:lumMod val="75000"/>
                  </a:schemeClr>
                </a:solidFill>
              </a:rPr>
              <a:t>E-cadet (Computing) </a:t>
            </a:r>
          </a:p>
          <a:p>
            <a:pPr>
              <a:lnSpc>
                <a:spcPct val="150000"/>
              </a:lnSpc>
            </a:pPr>
            <a:r>
              <a:rPr lang="en-GB" sz="2000" b="1" dirty="0" smtClean="0">
                <a:solidFill>
                  <a:schemeClr val="accent6">
                    <a:lumMod val="75000"/>
                  </a:schemeClr>
                </a:solidFill>
              </a:rPr>
              <a:t>Science ambassador </a:t>
            </a:r>
          </a:p>
          <a:p>
            <a:pPr>
              <a:lnSpc>
                <a:spcPct val="150000"/>
              </a:lnSpc>
            </a:pPr>
            <a:r>
              <a:rPr lang="en-GB" sz="2000" b="1" dirty="0" smtClean="0">
                <a:solidFill>
                  <a:schemeClr val="accent6">
                    <a:lumMod val="75000"/>
                  </a:schemeClr>
                </a:solidFill>
              </a:rPr>
              <a:t>Healthy Minds champion </a:t>
            </a:r>
          </a:p>
          <a:p>
            <a:pPr>
              <a:lnSpc>
                <a:spcPct val="150000"/>
              </a:lnSpc>
            </a:pPr>
            <a:r>
              <a:rPr lang="en-GB" sz="2000" b="1" dirty="0" smtClean="0">
                <a:solidFill>
                  <a:schemeClr val="accent6">
                    <a:lumMod val="75000"/>
                  </a:schemeClr>
                </a:solidFill>
              </a:rPr>
              <a:t>Playground leader </a:t>
            </a:r>
            <a:endParaRPr lang="en-GB" sz="1600" dirty="0" smtClean="0">
              <a:solidFill>
                <a:srgbClr val="FF0000"/>
              </a:solidFill>
            </a:endParaRPr>
          </a:p>
        </p:txBody>
      </p:sp>
      <p:pic>
        <p:nvPicPr>
          <p:cNvPr id="5" name="Picture 4"/>
          <p:cNvPicPr>
            <a:picLocks noChangeAspect="1"/>
          </p:cNvPicPr>
          <p:nvPr/>
        </p:nvPicPr>
        <p:blipFill>
          <a:blip r:embed="rId2"/>
          <a:stretch>
            <a:fillRect/>
          </a:stretch>
        </p:blipFill>
        <p:spPr>
          <a:xfrm>
            <a:off x="4572828" y="3501008"/>
            <a:ext cx="4390929" cy="2994323"/>
          </a:xfrm>
          <a:prstGeom prst="rect">
            <a:avLst/>
          </a:prstGeom>
        </p:spPr>
      </p:pic>
    </p:spTree>
    <p:extLst>
      <p:ext uri="{BB962C8B-B14F-4D97-AF65-F5344CB8AC3E}">
        <p14:creationId xmlns:p14="http://schemas.microsoft.com/office/powerpoint/2010/main" val="870521081"/>
      </p:ext>
    </p:extLst>
  </p:cSld>
  <p:clrMapOvr>
    <a:masterClrMapping/>
  </p:clrMapOvr>
  <mc:AlternateContent xmlns:mc="http://schemas.openxmlformats.org/markup-compatibility/2006" xmlns:p14="http://schemas.microsoft.com/office/powerpoint/2010/main">
    <mc:Choice Requires="p14">
      <p:transition spd="slow" p14:dur="2000" advTm="33023"/>
    </mc:Choice>
    <mc:Fallback xmlns="">
      <p:transition spd="slow" advTm="3302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72"/>
            <a:ext cx="8229600" cy="940966"/>
          </a:xfrm>
        </p:spPr>
        <p:txBody>
          <a:bodyPr>
            <a:normAutofit/>
          </a:bodyPr>
          <a:lstStyle/>
          <a:p>
            <a:r>
              <a:rPr lang="en-GB" sz="3000" b="1" dirty="0" smtClean="0">
                <a:latin typeface="+mn-lt"/>
              </a:rPr>
              <a:t>Homework</a:t>
            </a:r>
            <a:endParaRPr lang="en-GB" sz="3000" b="1" dirty="0">
              <a:latin typeface="+mn-lt"/>
            </a:endParaRPr>
          </a:p>
        </p:txBody>
      </p:sp>
      <p:sp>
        <p:nvSpPr>
          <p:cNvPr id="3" name="Content Placeholder 2"/>
          <p:cNvSpPr>
            <a:spLocks noGrp="1"/>
          </p:cNvSpPr>
          <p:nvPr>
            <p:ph idx="1"/>
          </p:nvPr>
        </p:nvSpPr>
        <p:spPr>
          <a:xfrm>
            <a:off x="457200" y="836712"/>
            <a:ext cx="8229600" cy="4886003"/>
          </a:xfrm>
        </p:spPr>
        <p:txBody>
          <a:bodyPr>
            <a:normAutofit/>
          </a:bodyPr>
          <a:lstStyle/>
          <a:p>
            <a:pPr marL="0" indent="0">
              <a:buNone/>
            </a:pPr>
            <a:r>
              <a:rPr lang="en-GB" sz="1600" dirty="0" smtClean="0"/>
              <a:t>Homework is on a weekly basis: </a:t>
            </a:r>
            <a:r>
              <a:rPr lang="en-GB" sz="1600" b="1" dirty="0" smtClean="0"/>
              <a:t>It is uploaded to each class blog </a:t>
            </a:r>
            <a:r>
              <a:rPr lang="en-GB" sz="1600" dirty="0" smtClean="0"/>
              <a:t>on a Friday and will be expected </a:t>
            </a:r>
            <a:r>
              <a:rPr lang="en-GB" sz="1600" dirty="0"/>
              <a:t>in on </a:t>
            </a:r>
            <a:r>
              <a:rPr lang="en-GB" sz="1600" dirty="0" smtClean="0"/>
              <a:t>Wednesday. </a:t>
            </a:r>
          </a:p>
          <a:p>
            <a:pPr marL="0" indent="0">
              <a:buNone/>
            </a:pPr>
            <a:r>
              <a:rPr lang="en-GB" sz="1600" dirty="0" smtClean="0"/>
              <a:t>(</a:t>
            </a:r>
            <a:r>
              <a:rPr lang="en-GB" sz="1600" dirty="0"/>
              <a:t>please see class teacher if paper copy is required.)</a:t>
            </a:r>
          </a:p>
          <a:p>
            <a:endParaRPr lang="en-GB" sz="1600" b="1" dirty="0"/>
          </a:p>
          <a:p>
            <a:pPr marL="0" indent="0">
              <a:buNone/>
            </a:pPr>
            <a:r>
              <a:rPr lang="en-GB" sz="1600" b="1" dirty="0" smtClean="0"/>
              <a:t>The children will be familiar with the format from Year 1 </a:t>
            </a:r>
          </a:p>
          <a:p>
            <a:pPr marL="0" indent="0">
              <a:buNone/>
            </a:pPr>
            <a:endParaRPr lang="en-GB" sz="1600" dirty="0" smtClean="0"/>
          </a:p>
          <a:p>
            <a:pPr marL="0" indent="0">
              <a:buNone/>
            </a:pPr>
            <a:r>
              <a:rPr lang="en-GB" sz="2000" dirty="0" smtClean="0">
                <a:solidFill>
                  <a:schemeClr val="accent6">
                    <a:lumMod val="75000"/>
                  </a:schemeClr>
                </a:solidFill>
              </a:rPr>
              <a:t>Format  of the homework</a:t>
            </a:r>
          </a:p>
          <a:p>
            <a:pPr marL="0" indent="0">
              <a:buNone/>
            </a:pPr>
            <a:r>
              <a:rPr lang="en-GB" sz="1600" dirty="0" smtClean="0"/>
              <a:t>Non-negotiables</a:t>
            </a:r>
            <a:r>
              <a:rPr lang="en-GB" sz="1600" dirty="0"/>
              <a:t>:</a:t>
            </a:r>
          </a:p>
          <a:p>
            <a:pPr marL="0" indent="0">
              <a:buNone/>
            </a:pPr>
            <a:r>
              <a:rPr lang="en-GB" sz="1600" dirty="0"/>
              <a:t>Reading, Spelling Zone and </a:t>
            </a:r>
            <a:r>
              <a:rPr lang="en-GB" sz="1600" dirty="0" smtClean="0"/>
              <a:t>maths ‘Learn </a:t>
            </a:r>
            <a:r>
              <a:rPr lang="en-GB" sz="1600" dirty="0"/>
              <a:t>its’</a:t>
            </a:r>
          </a:p>
          <a:p>
            <a:endParaRPr lang="en-GB" sz="1600" dirty="0"/>
          </a:p>
          <a:p>
            <a:pPr marL="0" indent="0">
              <a:buNone/>
            </a:pPr>
            <a:r>
              <a:rPr lang="en-GB" sz="1600" dirty="0"/>
              <a:t>Choose from:</a:t>
            </a:r>
          </a:p>
          <a:p>
            <a:pPr marL="0" indent="0">
              <a:buNone/>
            </a:pPr>
            <a:r>
              <a:rPr lang="en-GB" sz="1600" dirty="0"/>
              <a:t>Often topic based.</a:t>
            </a:r>
          </a:p>
          <a:p>
            <a:pPr marL="0" indent="0">
              <a:buNone/>
            </a:pPr>
            <a:r>
              <a:rPr lang="en-GB" sz="1600" dirty="0"/>
              <a:t>Practical: walks, discussions</a:t>
            </a:r>
          </a:p>
          <a:p>
            <a:pPr marL="0" indent="0">
              <a:buNone/>
            </a:pPr>
            <a:r>
              <a:rPr lang="en-GB" sz="1600" dirty="0"/>
              <a:t>Research: library, internet, class </a:t>
            </a:r>
            <a:r>
              <a:rPr lang="en-GB" sz="1600" dirty="0" smtClean="0"/>
              <a:t>blog, bug club, purple mash</a:t>
            </a:r>
            <a:endParaRPr lang="en-GB" sz="1600" dirty="0"/>
          </a:p>
          <a:p>
            <a:pPr marL="0" indent="0">
              <a:buNone/>
            </a:pPr>
            <a:r>
              <a:rPr lang="en-GB" sz="1600" dirty="0"/>
              <a:t>Recording: drawings, posters, </a:t>
            </a:r>
            <a:r>
              <a:rPr lang="en-GB" sz="1600" dirty="0" smtClean="0"/>
              <a:t>PowerPoints, </a:t>
            </a:r>
            <a:r>
              <a:rPr lang="en-GB" sz="1600" dirty="0"/>
              <a:t>photos, writing, </a:t>
            </a:r>
            <a:r>
              <a:rPr lang="en-GB" sz="1600" dirty="0" smtClean="0"/>
              <a:t>email</a:t>
            </a:r>
          </a:p>
          <a:p>
            <a:pPr marL="0" indent="0">
              <a:buNone/>
            </a:pPr>
            <a:endParaRPr lang="en-GB" b="1" dirty="0">
              <a:latin typeface="BlackCat Primary" pitchFamily="2" charset="0"/>
            </a:endParaRPr>
          </a:p>
        </p:txBody>
      </p:sp>
      <p:pic>
        <p:nvPicPr>
          <p:cNvPr id="6" name="Picture 5"/>
          <p:cNvPicPr>
            <a:picLocks noChangeAspect="1"/>
          </p:cNvPicPr>
          <p:nvPr/>
        </p:nvPicPr>
        <p:blipFill>
          <a:blip r:embed="rId2"/>
          <a:stretch>
            <a:fillRect/>
          </a:stretch>
        </p:blipFill>
        <p:spPr>
          <a:xfrm>
            <a:off x="5220072" y="2339509"/>
            <a:ext cx="3482364" cy="2417886"/>
          </a:xfrm>
          <a:prstGeom prst="rect">
            <a:avLst/>
          </a:prstGeom>
        </p:spPr>
      </p:pic>
    </p:spTree>
    <p:extLst>
      <p:ext uri="{BB962C8B-B14F-4D97-AF65-F5344CB8AC3E}">
        <p14:creationId xmlns:p14="http://schemas.microsoft.com/office/powerpoint/2010/main" val="4085683755"/>
      </p:ext>
    </p:extLst>
  </p:cSld>
  <p:clrMapOvr>
    <a:masterClrMapping/>
  </p:clrMapOvr>
  <mc:AlternateContent xmlns:mc="http://schemas.openxmlformats.org/markup-compatibility/2006" xmlns:p14="http://schemas.microsoft.com/office/powerpoint/2010/main">
    <mc:Choice Requires="p14">
      <p:transition spd="slow" p14:dur="2000" advTm="29384"/>
    </mc:Choice>
    <mc:Fallback xmlns="">
      <p:transition spd="slow" advTm="2938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r>
              <a:rPr lang="en-GB" altLang="en-US" sz="3000" b="1" dirty="0" smtClean="0">
                <a:latin typeface="+mn-lt"/>
              </a:rPr>
              <a:t>What we cover in Year 2</a:t>
            </a:r>
            <a:br>
              <a:rPr lang="en-GB" altLang="en-US" sz="3000" b="1" dirty="0" smtClean="0">
                <a:latin typeface="+mn-lt"/>
              </a:rPr>
            </a:br>
            <a:r>
              <a:rPr lang="en-GB" altLang="en-US" sz="1600" dirty="0" smtClean="0">
                <a:latin typeface="+mn-lt"/>
              </a:rPr>
              <a:t>This is the national curriculum jigsaw for Year 2. Copies will be available to download from the class blogs.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80" y="1556792"/>
            <a:ext cx="7560840" cy="505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858254"/>
      </p:ext>
    </p:extLst>
  </p:cSld>
  <p:clrMapOvr>
    <a:masterClrMapping/>
  </p:clrMapOvr>
  <mc:AlternateContent xmlns:mc="http://schemas.openxmlformats.org/markup-compatibility/2006" xmlns:p14="http://schemas.microsoft.com/office/powerpoint/2010/main">
    <mc:Choice Requires="p14">
      <p:transition spd="slow" p14:dur="2000" advTm="17307"/>
    </mc:Choice>
    <mc:Fallback xmlns="">
      <p:transition spd="slow" advTm="1730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7191" y="-41564"/>
            <a:ext cx="8324651" cy="553998"/>
          </a:xfrm>
          <a:prstGeom prst="rect">
            <a:avLst/>
          </a:prstGeom>
          <a:noFill/>
        </p:spPr>
        <p:txBody>
          <a:bodyPr wrap="none" rtlCol="0">
            <a:spAutoFit/>
          </a:bodyPr>
          <a:lstStyle/>
          <a:p>
            <a:r>
              <a:rPr lang="en-GB" sz="3000" b="1" dirty="0" smtClean="0"/>
              <a:t>How we cover curriculum at </a:t>
            </a:r>
            <a:r>
              <a:rPr lang="en-GB" sz="3000" b="1" dirty="0" err="1" smtClean="0"/>
              <a:t>Dobcroft</a:t>
            </a:r>
            <a:r>
              <a:rPr lang="en-GB" sz="3000" b="1" dirty="0" smtClean="0"/>
              <a:t> Infant School</a:t>
            </a:r>
            <a:endParaRPr lang="en-GB" sz="3000" b="1" dirty="0"/>
          </a:p>
        </p:txBody>
      </p:sp>
      <p:sp>
        <p:nvSpPr>
          <p:cNvPr id="5" name="TextBox 4"/>
          <p:cNvSpPr txBox="1"/>
          <p:nvPr/>
        </p:nvSpPr>
        <p:spPr>
          <a:xfrm>
            <a:off x="58269" y="475639"/>
            <a:ext cx="3289595" cy="6378669"/>
          </a:xfrm>
          <a:prstGeom prst="rect">
            <a:avLst/>
          </a:prstGeom>
          <a:noFill/>
          <a:ln w="28575">
            <a:solidFill>
              <a:srgbClr val="0070C0"/>
            </a:solidFill>
          </a:ln>
        </p:spPr>
        <p:txBody>
          <a:bodyPr wrap="square" rtlCol="0">
            <a:spAutoFit/>
          </a:bodyPr>
          <a:lstStyle/>
          <a:p>
            <a:pPr algn="ctr"/>
            <a:r>
              <a:rPr lang="en-GB" sz="2400" b="1" dirty="0" smtClean="0"/>
              <a:t>Year 2 Themes</a:t>
            </a:r>
          </a:p>
          <a:p>
            <a:pPr algn="ctr"/>
            <a:endParaRPr lang="en-GB" sz="1100" b="1" dirty="0" smtClean="0"/>
          </a:p>
          <a:p>
            <a:r>
              <a:rPr lang="en-GB" sz="1600" b="1" dirty="0" smtClean="0">
                <a:solidFill>
                  <a:schemeClr val="accent6">
                    <a:lumMod val="75000"/>
                  </a:schemeClr>
                </a:solidFill>
              </a:rPr>
              <a:t>Location, Location, Location (Autumn term)</a:t>
            </a:r>
          </a:p>
          <a:p>
            <a:r>
              <a:rPr lang="en-GB" sz="1600" b="1" dirty="0"/>
              <a:t>Geography focus: </a:t>
            </a:r>
          </a:p>
          <a:p>
            <a:r>
              <a:rPr lang="en-GB" sz="1600" dirty="0"/>
              <a:t>around the world, </a:t>
            </a:r>
            <a:r>
              <a:rPr lang="en-GB" sz="1600" dirty="0" smtClean="0"/>
              <a:t>landmarks, continents</a:t>
            </a:r>
            <a:endParaRPr lang="en-GB" sz="1600" dirty="0"/>
          </a:p>
          <a:p>
            <a:r>
              <a:rPr lang="en-GB" sz="1600" b="1" dirty="0" smtClean="0"/>
              <a:t>History focus: </a:t>
            </a:r>
          </a:p>
          <a:p>
            <a:r>
              <a:rPr lang="en-GB" sz="1600" dirty="0" smtClean="0"/>
              <a:t>Travel through Time </a:t>
            </a:r>
          </a:p>
          <a:p>
            <a:r>
              <a:rPr lang="en-GB" sz="1600" dirty="0" smtClean="0"/>
              <a:t>Victorians (Including a Victorian day!)</a:t>
            </a:r>
          </a:p>
          <a:p>
            <a:r>
              <a:rPr lang="en-GB" sz="1600" b="1" dirty="0" smtClean="0"/>
              <a:t>Science Focus: </a:t>
            </a:r>
          </a:p>
          <a:p>
            <a:r>
              <a:rPr lang="en-GB" sz="1600" dirty="0" smtClean="0"/>
              <a:t>Living Things and habitats around the world</a:t>
            </a:r>
          </a:p>
          <a:p>
            <a:endParaRPr lang="en-GB" sz="1100" b="1" dirty="0" smtClean="0"/>
          </a:p>
          <a:p>
            <a:r>
              <a:rPr lang="en-GB" sz="1600" b="1" dirty="0" smtClean="0">
                <a:solidFill>
                  <a:schemeClr val="accent6">
                    <a:lumMod val="75000"/>
                  </a:schemeClr>
                </a:solidFill>
              </a:rPr>
              <a:t>Fish, fins and flippers (Spring term)</a:t>
            </a:r>
          </a:p>
          <a:p>
            <a:r>
              <a:rPr lang="en-GB" sz="1600" b="1" dirty="0" smtClean="0"/>
              <a:t>History Focus</a:t>
            </a:r>
            <a:r>
              <a:rPr lang="en-GB" sz="1600" dirty="0" smtClean="0"/>
              <a:t>: </a:t>
            </a:r>
          </a:p>
          <a:p>
            <a:r>
              <a:rPr lang="en-GB" sz="1600" dirty="0" smtClean="0"/>
              <a:t>Sheffield Floods</a:t>
            </a:r>
          </a:p>
          <a:p>
            <a:r>
              <a:rPr lang="en-GB" sz="1600" b="1" dirty="0" smtClean="0"/>
              <a:t>Science Focus:</a:t>
            </a:r>
          </a:p>
          <a:p>
            <a:r>
              <a:rPr lang="en-GB" sz="1600" dirty="0" smtClean="0"/>
              <a:t>animals including humans</a:t>
            </a:r>
          </a:p>
          <a:p>
            <a:endParaRPr lang="en-GB" sz="1050" b="1" dirty="0" smtClean="0"/>
          </a:p>
          <a:p>
            <a:r>
              <a:rPr lang="en-GB" sz="1600" b="1" dirty="0" smtClean="0">
                <a:solidFill>
                  <a:schemeClr val="accent6">
                    <a:lumMod val="75000"/>
                  </a:schemeClr>
                </a:solidFill>
              </a:rPr>
              <a:t>Ready, Steady, grow (summer term)</a:t>
            </a:r>
          </a:p>
          <a:p>
            <a:r>
              <a:rPr lang="en-GB" sz="1600" b="1" dirty="0" smtClean="0"/>
              <a:t>Science focus: </a:t>
            </a:r>
          </a:p>
          <a:p>
            <a:r>
              <a:rPr lang="en-GB" sz="1600" dirty="0" smtClean="0"/>
              <a:t>Healthy eating and food</a:t>
            </a:r>
          </a:p>
          <a:p>
            <a:r>
              <a:rPr lang="en-GB" sz="1600" b="1" dirty="0" smtClean="0"/>
              <a:t>Art and DT focus</a:t>
            </a:r>
            <a:r>
              <a:rPr lang="en-GB" sz="1600" dirty="0" smtClean="0"/>
              <a:t>: </a:t>
            </a:r>
          </a:p>
          <a:p>
            <a:r>
              <a:rPr lang="en-GB" sz="1600" dirty="0" smtClean="0"/>
              <a:t>Based on Charlie and the chocolate Factory</a:t>
            </a:r>
          </a:p>
        </p:txBody>
      </p:sp>
      <p:sp>
        <p:nvSpPr>
          <p:cNvPr id="7" name="TextBox 6"/>
          <p:cNvSpPr txBox="1"/>
          <p:nvPr/>
        </p:nvSpPr>
        <p:spPr>
          <a:xfrm>
            <a:off x="4427984" y="574804"/>
            <a:ext cx="2376263" cy="5878532"/>
          </a:xfrm>
          <a:prstGeom prst="rect">
            <a:avLst/>
          </a:prstGeom>
          <a:noFill/>
          <a:ln w="28575">
            <a:solidFill>
              <a:srgbClr val="0070C0"/>
            </a:solidFill>
          </a:ln>
        </p:spPr>
        <p:txBody>
          <a:bodyPr wrap="square" rtlCol="0">
            <a:spAutoFit/>
          </a:bodyPr>
          <a:lstStyle/>
          <a:p>
            <a:pPr algn="ctr"/>
            <a:r>
              <a:rPr lang="en-GB" sz="2400" b="1" dirty="0" smtClean="0"/>
              <a:t>Areas of learning</a:t>
            </a:r>
          </a:p>
          <a:p>
            <a:pPr algn="ctr"/>
            <a:endParaRPr lang="en-GB" sz="1600" b="1" dirty="0" smtClean="0"/>
          </a:p>
          <a:p>
            <a:r>
              <a:rPr lang="en-GB" sz="1600" dirty="0" smtClean="0"/>
              <a:t>Maths</a:t>
            </a:r>
          </a:p>
          <a:p>
            <a:r>
              <a:rPr lang="en-GB" sz="1600" dirty="0" smtClean="0"/>
              <a:t>English – writing, reading (including phonics), grammar and spelling</a:t>
            </a:r>
          </a:p>
          <a:p>
            <a:r>
              <a:rPr lang="en-GB" sz="1600" dirty="0" smtClean="0"/>
              <a:t>Science</a:t>
            </a:r>
          </a:p>
          <a:p>
            <a:r>
              <a:rPr lang="en-GB" sz="1600" dirty="0" smtClean="0"/>
              <a:t>PE</a:t>
            </a:r>
          </a:p>
          <a:p>
            <a:r>
              <a:rPr lang="en-GB" sz="1600" dirty="0" smtClean="0"/>
              <a:t>Art </a:t>
            </a:r>
          </a:p>
          <a:p>
            <a:r>
              <a:rPr lang="en-GB" sz="1600" dirty="0" smtClean="0"/>
              <a:t>Music </a:t>
            </a:r>
            <a:endParaRPr lang="en-GB" sz="1600" dirty="0"/>
          </a:p>
          <a:p>
            <a:r>
              <a:rPr lang="en-GB" sz="1600" dirty="0" smtClean="0"/>
              <a:t>Design Technology</a:t>
            </a:r>
          </a:p>
          <a:p>
            <a:r>
              <a:rPr lang="en-GB" sz="1600" dirty="0" smtClean="0"/>
              <a:t>Computing</a:t>
            </a:r>
          </a:p>
          <a:p>
            <a:r>
              <a:rPr lang="en-GB" sz="1600" dirty="0" smtClean="0"/>
              <a:t>History</a:t>
            </a:r>
          </a:p>
          <a:p>
            <a:r>
              <a:rPr lang="en-GB" sz="1600" dirty="0"/>
              <a:t>G</a:t>
            </a:r>
            <a:r>
              <a:rPr lang="en-GB" sz="1600" dirty="0" smtClean="0"/>
              <a:t>eography</a:t>
            </a:r>
          </a:p>
          <a:p>
            <a:r>
              <a:rPr lang="en-GB" sz="1600" dirty="0" smtClean="0"/>
              <a:t>P4C (Philosophy for children)</a:t>
            </a:r>
          </a:p>
          <a:p>
            <a:r>
              <a:rPr lang="en-GB" sz="1600" dirty="0" smtClean="0"/>
              <a:t>SEAL</a:t>
            </a:r>
          </a:p>
          <a:p>
            <a:r>
              <a:rPr lang="en-GB" sz="1600" dirty="0" smtClean="0"/>
              <a:t>Massage</a:t>
            </a:r>
          </a:p>
          <a:p>
            <a:r>
              <a:rPr lang="en-GB" sz="1600" dirty="0" smtClean="0"/>
              <a:t>RE</a:t>
            </a:r>
          </a:p>
          <a:p>
            <a:r>
              <a:rPr lang="en-GB" sz="1600" dirty="0" smtClean="0"/>
              <a:t>Metacognition</a:t>
            </a:r>
          </a:p>
          <a:p>
            <a:r>
              <a:rPr lang="en-GB" sz="1600" dirty="0" smtClean="0"/>
              <a:t>Healthy Minds</a:t>
            </a:r>
          </a:p>
          <a:p>
            <a:r>
              <a:rPr lang="en-GB" sz="1600" dirty="0" smtClean="0"/>
              <a:t>Wellbeing </a:t>
            </a:r>
          </a:p>
          <a:p>
            <a:r>
              <a:rPr lang="en-GB" sz="1600" dirty="0" smtClean="0"/>
              <a:t>PSHE</a:t>
            </a:r>
          </a:p>
        </p:txBody>
      </p:sp>
    </p:spTree>
    <p:extLst>
      <p:ext uri="{BB962C8B-B14F-4D97-AF65-F5344CB8AC3E}">
        <p14:creationId xmlns:p14="http://schemas.microsoft.com/office/powerpoint/2010/main" val="1983776394"/>
      </p:ext>
    </p:extLst>
  </p:cSld>
  <p:clrMapOvr>
    <a:masterClrMapping/>
  </p:clrMapOvr>
  <mc:AlternateContent xmlns:mc="http://schemas.openxmlformats.org/markup-compatibility/2006" xmlns:p14="http://schemas.microsoft.com/office/powerpoint/2010/main">
    <mc:Choice Requires="p14">
      <p:transition spd="slow" p14:dur="2000" advTm="73891"/>
    </mc:Choice>
    <mc:Fallback xmlns="">
      <p:transition spd="slow" advTm="7389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r>
              <a:rPr lang="en-GB" altLang="en-US" sz="3000" b="1" dirty="0" smtClean="0">
                <a:latin typeface="+mn-lt"/>
              </a:rPr>
              <a:t>What we cover in Year 2 - English</a:t>
            </a:r>
          </a:p>
        </p:txBody>
      </p:sp>
      <p:sp>
        <p:nvSpPr>
          <p:cNvPr id="5123" name="Content Placeholder 2"/>
          <p:cNvSpPr>
            <a:spLocks noGrp="1"/>
          </p:cNvSpPr>
          <p:nvPr>
            <p:ph idx="1"/>
          </p:nvPr>
        </p:nvSpPr>
        <p:spPr/>
        <p:txBody>
          <a:bodyPr/>
          <a:lstStyle/>
          <a:p>
            <a:endParaRPr lang="en-GB" altLang="en-US"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417638"/>
            <a:ext cx="9064625" cy="408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41607"/>
      </p:ext>
    </p:extLst>
  </p:cSld>
  <p:clrMapOvr>
    <a:masterClrMapping/>
  </p:clrMapOvr>
  <mc:AlternateContent xmlns:mc="http://schemas.openxmlformats.org/markup-compatibility/2006" xmlns:p14="http://schemas.microsoft.com/office/powerpoint/2010/main">
    <mc:Choice Requires="p14">
      <p:transition spd="slow" p14:dur="2000" advTm="11680"/>
    </mc:Choice>
    <mc:Fallback xmlns="">
      <p:transition spd="slow" advTm="1168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1278</TotalTime>
  <Words>1757</Words>
  <Application>Microsoft Office PowerPoint</Application>
  <PresentationFormat>On-screen Show (4:3)</PresentationFormat>
  <Paragraphs>219</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BlackCat Primary</vt:lpstr>
      <vt:lpstr>Calibri</vt:lpstr>
      <vt:lpstr>SassoonPrimaryInfant</vt:lpstr>
      <vt:lpstr>Office Theme</vt:lpstr>
      <vt:lpstr>PowerPoint Presentation</vt:lpstr>
      <vt:lpstr>Welcome to Year 2</vt:lpstr>
      <vt:lpstr>Routines </vt:lpstr>
      <vt:lpstr>School allergies </vt:lpstr>
      <vt:lpstr>Year 2 opportunities </vt:lpstr>
      <vt:lpstr>Homework</vt:lpstr>
      <vt:lpstr>What we cover in Year 2 This is the national curriculum jigsaw for Year 2. Copies will be available to download from the class blogs. </vt:lpstr>
      <vt:lpstr>PowerPoint Presentation</vt:lpstr>
      <vt:lpstr>What we cover in Year 2 - English</vt:lpstr>
      <vt:lpstr>Spelling </vt:lpstr>
      <vt:lpstr>Writing for Purpose</vt:lpstr>
      <vt:lpstr>Handwriting</vt:lpstr>
      <vt:lpstr>Reading </vt:lpstr>
      <vt:lpstr>Reading Expectations </vt:lpstr>
      <vt:lpstr>PowerPoint Presentation</vt:lpstr>
      <vt:lpstr>PowerPoint Presentation</vt:lpstr>
      <vt:lpstr>PowerPoint Presentation</vt:lpstr>
      <vt:lpstr>PowerPoint Presentation</vt:lpstr>
      <vt:lpstr>PowerPoint Presentation</vt:lpstr>
      <vt:lpstr>PowerPoint Presentation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Year 2</dc:title>
  <dc:creator>Sheffield Schools</dc:creator>
  <cp:lastModifiedBy>Windows User</cp:lastModifiedBy>
  <cp:revision>134</cp:revision>
  <cp:lastPrinted>2019-09-19T15:14:40Z</cp:lastPrinted>
  <dcterms:created xsi:type="dcterms:W3CDTF">2017-06-22T14:52:44Z</dcterms:created>
  <dcterms:modified xsi:type="dcterms:W3CDTF">2022-06-17T09:45:28Z</dcterms:modified>
</cp:coreProperties>
</file>