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wdp" ContentType="image/vnd.ms-photo"/>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74" r:id="rId2"/>
    <p:sldId id="264" r:id="rId3"/>
    <p:sldId id="276" r:id="rId4"/>
    <p:sldId id="270" r:id="rId5"/>
    <p:sldId id="278" r:id="rId6"/>
    <p:sldId id="275" r:id="rId7"/>
    <p:sldId id="257" r:id="rId8"/>
    <p:sldId id="279" r:id="rId9"/>
    <p:sldId id="271" r:id="rId10"/>
    <p:sldId id="283" r:id="rId11"/>
    <p:sldId id="281" r:id="rId12"/>
    <p:sldId id="268" r:id="rId13"/>
    <p:sldId id="272" r:id="rId14"/>
    <p:sldId id="260" r:id="rId15"/>
    <p:sldId id="282" r:id="rId16"/>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12" autoAdjust="0"/>
    <p:restoredTop sz="85584" autoAdjust="0"/>
  </p:normalViewPr>
  <p:slideViewPr>
    <p:cSldViewPr>
      <p:cViewPr varScale="1">
        <p:scale>
          <a:sx n="63" d="100"/>
          <a:sy n="63" d="100"/>
        </p:scale>
        <p:origin x="714"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56FC93C2-4DCC-45C1-AA16-58E5DC06092E}" type="datetimeFigureOut">
              <a:rPr lang="en-GB" smtClean="0"/>
              <a:t>26/06/2020</a:t>
            </a:fld>
            <a:endParaRPr lang="en-GB"/>
          </a:p>
        </p:txBody>
      </p:sp>
      <p:sp>
        <p:nvSpPr>
          <p:cNvPr id="4" name="Footer Placeholder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1C5C44F8-8F50-4EEC-A9EF-D0C43A3F90A8}" type="slidenum">
              <a:rPr lang="en-GB" smtClean="0"/>
              <a:t>‹#›</a:t>
            </a:fld>
            <a:endParaRPr lang="en-GB"/>
          </a:p>
        </p:txBody>
      </p:sp>
    </p:spTree>
    <p:extLst>
      <p:ext uri="{BB962C8B-B14F-4D97-AF65-F5344CB8AC3E}">
        <p14:creationId xmlns:p14="http://schemas.microsoft.com/office/powerpoint/2010/main" val="23008538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CB394C96-14C3-4610-8FA0-827D5C428C3A}" type="datetimeFigureOut">
              <a:rPr lang="en-GB" smtClean="0"/>
              <a:t>26/06/2020</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6B6F7B90-501B-493B-AF44-4AFC42503353}" type="slidenum">
              <a:rPr lang="en-GB" smtClean="0"/>
              <a:t>‹#›</a:t>
            </a:fld>
            <a:endParaRPr lang="en-GB"/>
          </a:p>
        </p:txBody>
      </p:sp>
    </p:spTree>
    <p:extLst>
      <p:ext uri="{BB962C8B-B14F-4D97-AF65-F5344CB8AC3E}">
        <p14:creationId xmlns:p14="http://schemas.microsoft.com/office/powerpoint/2010/main" val="14833004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B6F7B90-501B-493B-AF44-4AFC42503353}" type="slidenum">
              <a:rPr lang="en-GB" smtClean="0"/>
              <a:t>1</a:t>
            </a:fld>
            <a:endParaRPr lang="en-GB"/>
          </a:p>
        </p:txBody>
      </p:sp>
    </p:spTree>
    <p:extLst>
      <p:ext uri="{BB962C8B-B14F-4D97-AF65-F5344CB8AC3E}">
        <p14:creationId xmlns:p14="http://schemas.microsoft.com/office/powerpoint/2010/main" val="2177249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B6F7B90-501B-493B-AF44-4AFC42503353}" type="slidenum">
              <a:rPr lang="en-GB" smtClean="0"/>
              <a:t>2</a:t>
            </a:fld>
            <a:endParaRPr lang="en-GB"/>
          </a:p>
        </p:txBody>
      </p:sp>
    </p:spTree>
    <p:extLst>
      <p:ext uri="{BB962C8B-B14F-4D97-AF65-F5344CB8AC3E}">
        <p14:creationId xmlns:p14="http://schemas.microsoft.com/office/powerpoint/2010/main" val="22972557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B6F7B90-501B-493B-AF44-4AFC42503353}" type="slidenum">
              <a:rPr lang="en-GB" smtClean="0"/>
              <a:t>8</a:t>
            </a:fld>
            <a:endParaRPr lang="en-GB"/>
          </a:p>
        </p:txBody>
      </p:sp>
    </p:spTree>
    <p:extLst>
      <p:ext uri="{BB962C8B-B14F-4D97-AF65-F5344CB8AC3E}">
        <p14:creationId xmlns:p14="http://schemas.microsoft.com/office/powerpoint/2010/main" val="34356118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B6F7B90-501B-493B-AF44-4AFC42503353}" type="slidenum">
              <a:rPr lang="en-GB" smtClean="0"/>
              <a:t>11</a:t>
            </a:fld>
            <a:endParaRPr lang="en-GB"/>
          </a:p>
        </p:txBody>
      </p:sp>
    </p:spTree>
    <p:extLst>
      <p:ext uri="{BB962C8B-B14F-4D97-AF65-F5344CB8AC3E}">
        <p14:creationId xmlns:p14="http://schemas.microsoft.com/office/powerpoint/2010/main" val="24880921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AB5D231-0725-474F-B8F0-87327C4177DC}" type="datetimeFigureOut">
              <a:rPr lang="en-GB" smtClean="0"/>
              <a:t>26/06/2020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CA1BDB-0A67-42BD-ABD0-8F1F55C83C11}" type="slidenum">
              <a:rPr lang="en-GB" smtClean="0"/>
              <a:t>‹#›</a:t>
            </a:fld>
            <a:endParaRPr lang="en-GB"/>
          </a:p>
        </p:txBody>
      </p:sp>
    </p:spTree>
    <p:extLst>
      <p:ext uri="{BB962C8B-B14F-4D97-AF65-F5344CB8AC3E}">
        <p14:creationId xmlns:p14="http://schemas.microsoft.com/office/powerpoint/2010/main" val="13053865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AB5D231-0725-474F-B8F0-87327C4177DC}" type="datetimeFigureOut">
              <a:rPr lang="en-GB" smtClean="0"/>
              <a:t>26/06/2020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CA1BDB-0A67-42BD-ABD0-8F1F55C83C11}" type="slidenum">
              <a:rPr lang="en-GB" smtClean="0"/>
              <a:t>‹#›</a:t>
            </a:fld>
            <a:endParaRPr lang="en-GB"/>
          </a:p>
        </p:txBody>
      </p:sp>
    </p:spTree>
    <p:extLst>
      <p:ext uri="{BB962C8B-B14F-4D97-AF65-F5344CB8AC3E}">
        <p14:creationId xmlns:p14="http://schemas.microsoft.com/office/powerpoint/2010/main" val="10952648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AB5D231-0725-474F-B8F0-87327C4177DC}" type="datetimeFigureOut">
              <a:rPr lang="en-GB" smtClean="0"/>
              <a:t>26/06/2020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CA1BDB-0A67-42BD-ABD0-8F1F55C83C11}" type="slidenum">
              <a:rPr lang="en-GB" smtClean="0"/>
              <a:t>‹#›</a:t>
            </a:fld>
            <a:endParaRPr lang="en-GB"/>
          </a:p>
        </p:txBody>
      </p:sp>
    </p:spTree>
    <p:extLst>
      <p:ext uri="{BB962C8B-B14F-4D97-AF65-F5344CB8AC3E}">
        <p14:creationId xmlns:p14="http://schemas.microsoft.com/office/powerpoint/2010/main" val="27282218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AB5D231-0725-474F-B8F0-87327C4177DC}" type="datetimeFigureOut">
              <a:rPr lang="en-GB" smtClean="0"/>
              <a:t>26/06/2020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CA1BDB-0A67-42BD-ABD0-8F1F55C83C11}" type="slidenum">
              <a:rPr lang="en-GB" smtClean="0"/>
              <a:t>‹#›</a:t>
            </a:fld>
            <a:endParaRPr lang="en-GB"/>
          </a:p>
        </p:txBody>
      </p:sp>
    </p:spTree>
    <p:extLst>
      <p:ext uri="{BB962C8B-B14F-4D97-AF65-F5344CB8AC3E}">
        <p14:creationId xmlns:p14="http://schemas.microsoft.com/office/powerpoint/2010/main" val="39822268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AB5D231-0725-474F-B8F0-87327C4177DC}" type="datetimeFigureOut">
              <a:rPr lang="en-GB" smtClean="0"/>
              <a:t>26/06/2020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CA1BDB-0A67-42BD-ABD0-8F1F55C83C11}" type="slidenum">
              <a:rPr lang="en-GB" smtClean="0"/>
              <a:t>‹#›</a:t>
            </a:fld>
            <a:endParaRPr lang="en-GB"/>
          </a:p>
        </p:txBody>
      </p:sp>
    </p:spTree>
    <p:extLst>
      <p:ext uri="{BB962C8B-B14F-4D97-AF65-F5344CB8AC3E}">
        <p14:creationId xmlns:p14="http://schemas.microsoft.com/office/powerpoint/2010/main" val="2933733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AB5D231-0725-474F-B8F0-87327C4177DC}" type="datetimeFigureOut">
              <a:rPr lang="en-GB" smtClean="0"/>
              <a:t>26/06/2020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CA1BDB-0A67-42BD-ABD0-8F1F55C83C11}" type="slidenum">
              <a:rPr lang="en-GB" smtClean="0"/>
              <a:t>‹#›</a:t>
            </a:fld>
            <a:endParaRPr lang="en-GB"/>
          </a:p>
        </p:txBody>
      </p:sp>
    </p:spTree>
    <p:extLst>
      <p:ext uri="{BB962C8B-B14F-4D97-AF65-F5344CB8AC3E}">
        <p14:creationId xmlns:p14="http://schemas.microsoft.com/office/powerpoint/2010/main" val="2695038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AB5D231-0725-474F-B8F0-87327C4177DC}" type="datetimeFigureOut">
              <a:rPr lang="en-GB" smtClean="0"/>
              <a:t>26/06/2020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ECA1BDB-0A67-42BD-ABD0-8F1F55C83C11}" type="slidenum">
              <a:rPr lang="en-GB" smtClean="0"/>
              <a:t>‹#›</a:t>
            </a:fld>
            <a:endParaRPr lang="en-GB"/>
          </a:p>
        </p:txBody>
      </p:sp>
    </p:spTree>
    <p:extLst>
      <p:ext uri="{BB962C8B-B14F-4D97-AF65-F5344CB8AC3E}">
        <p14:creationId xmlns:p14="http://schemas.microsoft.com/office/powerpoint/2010/main" val="40458112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AB5D231-0725-474F-B8F0-87327C4177DC}" type="datetimeFigureOut">
              <a:rPr lang="en-GB" smtClean="0"/>
              <a:t>26/06/2020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ECA1BDB-0A67-42BD-ABD0-8F1F55C83C11}" type="slidenum">
              <a:rPr lang="en-GB" smtClean="0"/>
              <a:t>‹#›</a:t>
            </a:fld>
            <a:endParaRPr lang="en-GB"/>
          </a:p>
        </p:txBody>
      </p:sp>
    </p:spTree>
    <p:extLst>
      <p:ext uri="{BB962C8B-B14F-4D97-AF65-F5344CB8AC3E}">
        <p14:creationId xmlns:p14="http://schemas.microsoft.com/office/powerpoint/2010/main" val="2481689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B5D231-0725-474F-B8F0-87327C4177DC}" type="datetimeFigureOut">
              <a:rPr lang="en-GB" smtClean="0"/>
              <a:t>26/06/2020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ECA1BDB-0A67-42BD-ABD0-8F1F55C83C11}" type="slidenum">
              <a:rPr lang="en-GB" smtClean="0"/>
              <a:t>‹#›</a:t>
            </a:fld>
            <a:endParaRPr lang="en-GB"/>
          </a:p>
        </p:txBody>
      </p:sp>
    </p:spTree>
    <p:extLst>
      <p:ext uri="{BB962C8B-B14F-4D97-AF65-F5344CB8AC3E}">
        <p14:creationId xmlns:p14="http://schemas.microsoft.com/office/powerpoint/2010/main" val="6104144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B5D231-0725-474F-B8F0-87327C4177DC}" type="datetimeFigureOut">
              <a:rPr lang="en-GB" smtClean="0"/>
              <a:t>26/06/2020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CA1BDB-0A67-42BD-ABD0-8F1F55C83C11}" type="slidenum">
              <a:rPr lang="en-GB" smtClean="0"/>
              <a:t>‹#›</a:t>
            </a:fld>
            <a:endParaRPr lang="en-GB"/>
          </a:p>
        </p:txBody>
      </p:sp>
    </p:spTree>
    <p:extLst>
      <p:ext uri="{BB962C8B-B14F-4D97-AF65-F5344CB8AC3E}">
        <p14:creationId xmlns:p14="http://schemas.microsoft.com/office/powerpoint/2010/main" val="139790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B5D231-0725-474F-B8F0-87327C4177DC}" type="datetimeFigureOut">
              <a:rPr lang="en-GB" smtClean="0"/>
              <a:t>26/06/2020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CA1BDB-0A67-42BD-ABD0-8F1F55C83C11}" type="slidenum">
              <a:rPr lang="en-GB" smtClean="0"/>
              <a:t>‹#›</a:t>
            </a:fld>
            <a:endParaRPr lang="en-GB"/>
          </a:p>
        </p:txBody>
      </p:sp>
    </p:spTree>
    <p:extLst>
      <p:ext uri="{BB962C8B-B14F-4D97-AF65-F5344CB8AC3E}">
        <p14:creationId xmlns:p14="http://schemas.microsoft.com/office/powerpoint/2010/main" val="2668410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66"/>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B5D231-0725-474F-B8F0-87327C4177DC}" type="datetimeFigureOut">
              <a:rPr lang="en-GB" smtClean="0"/>
              <a:t>26/06/2020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CA1BDB-0A67-42BD-ABD0-8F1F55C83C11}" type="slidenum">
              <a:rPr lang="en-GB" smtClean="0"/>
              <a:t>‹#›</a:t>
            </a:fld>
            <a:endParaRPr lang="en-GB"/>
          </a:p>
        </p:txBody>
      </p:sp>
    </p:spTree>
    <p:extLst>
      <p:ext uri="{BB962C8B-B14F-4D97-AF65-F5344CB8AC3E}">
        <p14:creationId xmlns:p14="http://schemas.microsoft.com/office/powerpoint/2010/main" val="36348946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jpeg"/><Relationship Id="rId1" Type="http://schemas.openxmlformats.org/officeDocument/2006/relationships/slideLayout" Target="../slideLayouts/slideLayout1.xml"/><Relationship Id="rId6" Type="http://schemas.microsoft.com/office/2007/relationships/hdphoto" Target="../media/hdphoto1.wdp"/><Relationship Id="rId5" Type="http://schemas.openxmlformats.org/officeDocument/2006/relationships/image" Target="../media/image28.png"/><Relationship Id="rId4" Type="http://schemas.openxmlformats.org/officeDocument/2006/relationships/image" Target="../media/image27.jpeg"/></Relationships>
</file>

<file path=ppt/slides/_rels/slide15.xml.rels><?xml version="1.0" encoding="UTF-8" standalone="yes"?>
<Relationships xmlns="http://schemas.openxmlformats.org/package/2006/relationships"><Relationship Id="rId3" Type="http://schemas.openxmlformats.org/officeDocument/2006/relationships/hyperlink" Target="http://www.google.co.uk/imgres?imgurl=http://images.clipartpanda.com/squirrel-clip-art-9T4ryKETE.jpeg&amp;imgrefurl=http://www.clipartpanda.com/categories/squirrel-clip-art-outline&amp;h=876&amp;w=1213&amp;tbnid=YIWEBq3CzXiFOM:&amp;zoom=1&amp;q=squirrel+art&amp;docid=LIL8vPdF2Sz_VM&amp;hl=en&amp;ei=OxxfVYnRIeOp7AaO4YDwCg&amp;tbm=isch&amp;ved=0CC0QMygKMAo" TargetMode="External"/><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10.jpeg"/><Relationship Id="rId5" Type="http://schemas.openxmlformats.org/officeDocument/2006/relationships/hyperlink" Target="http://www.google.co.uk/imgres?imgurl=http://www.clipartlord.com/wp-content/uploads/2014/11/hedgehog3.png&amp;imgrefurl=http://www.clipartlord.com/free-cartoon-hedgehog-clip-art-2/&amp;h=603&amp;w=800&amp;tbnid=S6hdUtttE1vfzM:&amp;zoom=1&amp;q=hedgehog+clipart&amp;docid=ydQZp1hBW6nSmM&amp;hl=en&amp;ei=iRBSVaiRB4r_7Aaok4DwDA&amp;tbm=isch&amp;ved=0CCUQMygFMAU" TargetMode="External"/><Relationship Id="rId4" Type="http://schemas.openxmlformats.org/officeDocument/2006/relationships/image" Target="../media/image9.jpeg"/></Relationships>
</file>

<file path=ppt/slides/_rels/slide2.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image" Target="../media/image7.png"/><Relationship Id="rId7" Type="http://schemas.openxmlformats.org/officeDocument/2006/relationships/hyperlink" Target="http://www.google.co.uk/imgres?imgurl=http://www.clipartlord.com/wp-content/uploads/2014/11/hedgehog3.png&amp;imgrefurl=http://www.clipartlord.com/free-cartoon-hedgehog-clip-art-2/&amp;h=603&amp;w=800&amp;tbnid=S6hdUtttE1vfzM:&amp;zoom=1&amp;q=hedgehog+clipart&amp;docid=ydQZp1hBW6nSmM&amp;hl=en&amp;ei=iRBSVaiRB4r_7Aaok4DwDA&amp;tbm=isch&amp;ved=0CCUQMygFMAU"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9.jpeg"/><Relationship Id="rId5" Type="http://schemas.openxmlformats.org/officeDocument/2006/relationships/hyperlink" Target="http://www.google.co.uk/imgres?imgurl=http://images.clipartpanda.com/squirrel-clip-art-9T4ryKETE.jpeg&amp;imgrefurl=http://www.clipartpanda.com/categories/squirrel-clip-art-outline&amp;h=876&amp;w=1213&amp;tbnid=YIWEBq3CzXiFOM:&amp;zoom=1&amp;q=squirrel+art&amp;docid=LIL8vPdF2Sz_VM&amp;hl=en&amp;ei=OxxfVYnRIeOp7AaO4YDwCg&amp;tbm=isch&amp;ved=0CC0QMygKMAo" TargetMode="External"/><Relationship Id="rId4" Type="http://schemas.openxmlformats.org/officeDocument/2006/relationships/image" Target="../media/image8.jpeg"/></Relationships>
</file>

<file path=ppt/slides/_rels/slide3.xml.rels><?xml version="1.0" encoding="UTF-8" standalone="yes"?>
<Relationships xmlns="http://schemas.openxmlformats.org/package/2006/relationships"><Relationship Id="rId3" Type="http://schemas.openxmlformats.org/officeDocument/2006/relationships/hyperlink" Target="http://www.google.co.uk/imgres?imgurl=http://images.clipartpanda.com/squirrel-clip-art-9T4ryKETE.jpeg&amp;imgrefurl=http://www.clipartpanda.com/categories/squirrel-clip-art-outline&amp;h=876&amp;w=1213&amp;tbnid=YIWEBq3CzXiFOM:&amp;zoom=1&amp;q=squirrel+art&amp;docid=LIL8vPdF2Sz_VM&amp;hl=en&amp;ei=OxxfVYnRIeOp7AaO4YDwCg&amp;tbm=isch&amp;ved=0CC0QMygKMAo" TargetMode="External"/><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10.jpeg"/><Relationship Id="rId5" Type="http://schemas.openxmlformats.org/officeDocument/2006/relationships/hyperlink" Target="http://www.google.co.uk/imgres?imgurl=http://www.clipartlord.com/wp-content/uploads/2014/11/hedgehog3.png&amp;imgrefurl=http://www.clipartlord.com/free-cartoon-hedgehog-clip-art-2/&amp;h=603&amp;w=800&amp;tbnid=S6hdUtttE1vfzM:&amp;zoom=1&amp;q=hedgehog+clipart&amp;docid=ydQZp1hBW6nSmM&amp;hl=en&amp;ei=iRBSVaiRB4r_7Aaok4DwDA&amp;tbm=isch&amp;ved=0CCUQMygFMAU" TargetMode="External"/><Relationship Id="rId4" Type="http://schemas.openxmlformats.org/officeDocument/2006/relationships/image" Target="../media/image9.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image" Target="../media/image14.wmf"/><Relationship Id="rId7" Type="http://schemas.openxmlformats.org/officeDocument/2006/relationships/image" Target="../media/image18.wmf"/><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17.wmf"/><Relationship Id="rId5" Type="http://schemas.openxmlformats.org/officeDocument/2006/relationships/image" Target="../media/image16.gif"/><Relationship Id="rId10" Type="http://schemas.openxmlformats.org/officeDocument/2006/relationships/image" Target="../media/image21.png"/><Relationship Id="rId4" Type="http://schemas.openxmlformats.org/officeDocument/2006/relationships/image" Target="../media/image15.wmf"/><Relationship Id="rId9" Type="http://schemas.openxmlformats.org/officeDocument/2006/relationships/image" Target="../media/image20.jpeg"/></Relationships>
</file>

<file path=ppt/slides/_rels/slide9.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30198" y="350467"/>
            <a:ext cx="2464137" cy="707886"/>
          </a:xfrm>
          <a:prstGeom prst="rect">
            <a:avLst/>
          </a:prstGeom>
        </p:spPr>
        <p:txBody>
          <a:bodyPr wrap="none">
            <a:spAutoFit/>
          </a:bodyPr>
          <a:lstStyle/>
          <a:p>
            <a:pPr algn="ctr"/>
            <a:r>
              <a:rPr lang="en-GB" sz="4000" b="1" dirty="0" smtClean="0">
                <a:solidFill>
                  <a:srgbClr val="0070C0"/>
                </a:solidFill>
                <a:latin typeface="BlackCat Primary" pitchFamily="2" charset="0"/>
              </a:rPr>
              <a:t>Our Vision</a:t>
            </a:r>
            <a:endParaRPr lang="en-GB" sz="4000" b="1" dirty="0">
              <a:solidFill>
                <a:srgbClr val="0070C0"/>
              </a:solidFill>
              <a:latin typeface="BlackCat Primary" pitchFamily="2" charset="0"/>
            </a:endParaRPr>
          </a:p>
        </p:txBody>
      </p:sp>
      <p:sp>
        <p:nvSpPr>
          <p:cNvPr id="9" name="Rectangle 8"/>
          <p:cNvSpPr/>
          <p:nvPr/>
        </p:nvSpPr>
        <p:spPr>
          <a:xfrm>
            <a:off x="107504" y="1052736"/>
            <a:ext cx="1080120" cy="144016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29" tIns="45715" rIns="91429" bIns="45715" rtlCol="0" anchor="ctr"/>
          <a:lstStyle/>
          <a:p>
            <a:pPr algn="ctr"/>
            <a:r>
              <a:rPr lang="en-GB" sz="2400" b="1" dirty="0">
                <a:solidFill>
                  <a:schemeClr val="tx1"/>
                </a:solidFill>
              </a:rPr>
              <a:t>Our Vision</a:t>
            </a:r>
          </a:p>
        </p:txBody>
      </p:sp>
      <p:sp>
        <p:nvSpPr>
          <p:cNvPr id="10" name="Rectangle 9"/>
          <p:cNvSpPr/>
          <p:nvPr/>
        </p:nvSpPr>
        <p:spPr>
          <a:xfrm>
            <a:off x="123630" y="2618911"/>
            <a:ext cx="1069940" cy="253828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29" tIns="45715" rIns="91429" bIns="45715" rtlCol="0" anchor="ctr"/>
          <a:lstStyle/>
          <a:p>
            <a:pPr algn="ctr"/>
            <a:r>
              <a:rPr lang="en-GB" b="1" dirty="0" smtClean="0">
                <a:solidFill>
                  <a:schemeClr val="tx1"/>
                </a:solidFill>
              </a:rPr>
              <a:t>Our Values</a:t>
            </a:r>
            <a:endParaRPr lang="en-GB" b="1" dirty="0">
              <a:solidFill>
                <a:schemeClr val="tx1"/>
              </a:solidFill>
            </a:endParaRPr>
          </a:p>
        </p:txBody>
      </p:sp>
      <p:sp>
        <p:nvSpPr>
          <p:cNvPr id="11" name="Rectangle 10"/>
          <p:cNvSpPr/>
          <p:nvPr/>
        </p:nvSpPr>
        <p:spPr>
          <a:xfrm>
            <a:off x="1297461" y="1052736"/>
            <a:ext cx="7739035" cy="144016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29" tIns="45715" rIns="91429" bIns="45715" rtlCol="0" anchor="ctr"/>
          <a:lstStyle/>
          <a:p>
            <a:pPr algn="ctr"/>
            <a:r>
              <a:rPr lang="en-GB" sz="3200" b="1" i="1" dirty="0">
                <a:solidFill>
                  <a:schemeClr val="tx1"/>
                </a:solidFill>
              </a:rPr>
              <a:t>For you to be fulfilled, happy and confident learners</a:t>
            </a:r>
          </a:p>
        </p:txBody>
      </p:sp>
      <p:sp>
        <p:nvSpPr>
          <p:cNvPr id="12" name="Rectangle 11"/>
          <p:cNvSpPr/>
          <p:nvPr/>
        </p:nvSpPr>
        <p:spPr>
          <a:xfrm>
            <a:off x="1302286" y="2618911"/>
            <a:ext cx="7739034" cy="25382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29" tIns="45715" rIns="91429" bIns="45715" rtlCol="0" anchor="ctr"/>
          <a:lstStyle/>
          <a:p>
            <a:pPr algn="ctr"/>
            <a:endParaRPr lang="en-GB" sz="3600" b="1" dirty="0">
              <a:solidFill>
                <a:schemeClr val="tx1"/>
              </a:solidFill>
            </a:endParaRPr>
          </a:p>
          <a:p>
            <a:pPr algn="ctr"/>
            <a:endParaRPr lang="en-GB" sz="3600" b="1" dirty="0">
              <a:solidFill>
                <a:schemeClr val="tx1"/>
              </a:solidFill>
            </a:endParaRPr>
          </a:p>
          <a:p>
            <a:pPr algn="ctr"/>
            <a:endParaRPr lang="en-GB" sz="3600" b="1" dirty="0">
              <a:solidFill>
                <a:schemeClr val="tx1"/>
              </a:solidFill>
            </a:endParaRPr>
          </a:p>
        </p:txBody>
      </p:sp>
      <p:sp>
        <p:nvSpPr>
          <p:cNvPr id="13" name="Rectangle 12"/>
          <p:cNvSpPr/>
          <p:nvPr/>
        </p:nvSpPr>
        <p:spPr>
          <a:xfrm>
            <a:off x="1403648" y="2718222"/>
            <a:ext cx="1080120" cy="2339657"/>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lIns="91429" tIns="45715" rIns="91429" bIns="45715" rtlCol="0" anchor="t" anchorCtr="0"/>
          <a:lstStyle/>
          <a:p>
            <a:pPr algn="ctr"/>
            <a:r>
              <a:rPr lang="en-GB" sz="1600" b="1" dirty="0">
                <a:solidFill>
                  <a:schemeClr val="bg1"/>
                </a:solidFill>
              </a:rPr>
              <a:t>Enjoy learning</a:t>
            </a:r>
          </a:p>
        </p:txBody>
      </p:sp>
      <p:pic>
        <p:nvPicPr>
          <p:cNvPr id="1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30757" y="3810000"/>
            <a:ext cx="894717" cy="76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5" name="Rectangle 14"/>
          <p:cNvSpPr/>
          <p:nvPr/>
        </p:nvSpPr>
        <p:spPr>
          <a:xfrm>
            <a:off x="2573437" y="2703159"/>
            <a:ext cx="1168648" cy="2340261"/>
          </a:xfrm>
          <a:prstGeom prst="rect">
            <a:avLst/>
          </a:prstGeom>
          <a:ln/>
        </p:spPr>
        <p:style>
          <a:lnRef idx="2">
            <a:schemeClr val="accent3">
              <a:shade val="50000"/>
            </a:schemeClr>
          </a:lnRef>
          <a:fillRef idx="1">
            <a:schemeClr val="accent3"/>
          </a:fillRef>
          <a:effectRef idx="0">
            <a:schemeClr val="accent3"/>
          </a:effectRef>
          <a:fontRef idx="minor">
            <a:schemeClr val="lt1"/>
          </a:fontRef>
        </p:style>
        <p:txBody>
          <a:bodyPr lIns="91429" tIns="45715" rIns="91429" bIns="45715" rtlCol="0" anchor="t" anchorCtr="0"/>
          <a:lstStyle/>
          <a:p>
            <a:pPr algn="ctr"/>
            <a:r>
              <a:rPr lang="en-GB" sz="1600" b="1" dirty="0">
                <a:solidFill>
                  <a:schemeClr val="bg1"/>
                </a:solidFill>
              </a:rPr>
              <a:t>Try our best</a:t>
            </a:r>
          </a:p>
        </p:txBody>
      </p:sp>
      <p:pic>
        <p:nvPicPr>
          <p:cNvPr id="16"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9112" y="3810002"/>
            <a:ext cx="917298" cy="7619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7" name="Rectangle 16"/>
          <p:cNvSpPr/>
          <p:nvPr/>
        </p:nvSpPr>
        <p:spPr>
          <a:xfrm>
            <a:off x="3882473" y="2709525"/>
            <a:ext cx="1086212" cy="2340261"/>
          </a:xfrm>
          <a:prstGeom prst="rect">
            <a:avLst/>
          </a:prstGeom>
          <a:ln/>
        </p:spPr>
        <p:style>
          <a:lnRef idx="2">
            <a:schemeClr val="accent4">
              <a:shade val="50000"/>
            </a:schemeClr>
          </a:lnRef>
          <a:fillRef idx="1">
            <a:schemeClr val="accent4"/>
          </a:fillRef>
          <a:effectRef idx="0">
            <a:schemeClr val="accent4"/>
          </a:effectRef>
          <a:fontRef idx="minor">
            <a:schemeClr val="lt1"/>
          </a:fontRef>
        </p:style>
        <p:txBody>
          <a:bodyPr lIns="91429" tIns="45715" rIns="91429" bIns="45715" rtlCol="0" anchor="t" anchorCtr="0"/>
          <a:lstStyle/>
          <a:p>
            <a:pPr algn="ctr"/>
            <a:r>
              <a:rPr lang="en-GB" sz="1600" b="1" dirty="0">
                <a:solidFill>
                  <a:schemeClr val="bg1"/>
                </a:solidFill>
              </a:rPr>
              <a:t>Make good choices</a:t>
            </a:r>
          </a:p>
        </p:txBody>
      </p:sp>
      <p:pic>
        <p:nvPicPr>
          <p:cNvPr id="18"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20510" y="3810000"/>
            <a:ext cx="1010138" cy="75645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9" name="Rectangle 18"/>
          <p:cNvSpPr/>
          <p:nvPr/>
        </p:nvSpPr>
        <p:spPr>
          <a:xfrm>
            <a:off x="5076056" y="2703160"/>
            <a:ext cx="1403516" cy="2340261"/>
          </a:xfrm>
          <a:prstGeom prst="rect">
            <a:avLst/>
          </a:prstGeom>
          <a:ln/>
        </p:spPr>
        <p:style>
          <a:lnRef idx="2">
            <a:schemeClr val="accent5">
              <a:shade val="50000"/>
            </a:schemeClr>
          </a:lnRef>
          <a:fillRef idx="1">
            <a:schemeClr val="accent5"/>
          </a:fillRef>
          <a:effectRef idx="0">
            <a:schemeClr val="accent5"/>
          </a:effectRef>
          <a:fontRef idx="minor">
            <a:schemeClr val="lt1"/>
          </a:fontRef>
        </p:style>
        <p:txBody>
          <a:bodyPr lIns="91429" tIns="45715" rIns="91429" bIns="45715" rtlCol="0" anchor="t" anchorCtr="0"/>
          <a:lstStyle/>
          <a:p>
            <a:pPr algn="ctr"/>
            <a:r>
              <a:rPr lang="en-GB" sz="1600" b="1" dirty="0">
                <a:solidFill>
                  <a:schemeClr val="bg1"/>
                </a:solidFill>
              </a:rPr>
              <a:t>Respect each other &amp; our surroundings</a:t>
            </a:r>
          </a:p>
        </p:txBody>
      </p:sp>
      <p:pic>
        <p:nvPicPr>
          <p:cNvPr id="2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30127" y="3810000"/>
            <a:ext cx="1095375" cy="7620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1" name="Rectangle 20"/>
          <p:cNvSpPr/>
          <p:nvPr/>
        </p:nvSpPr>
        <p:spPr>
          <a:xfrm>
            <a:off x="6588225" y="2718223"/>
            <a:ext cx="1097425" cy="2340261"/>
          </a:xfrm>
          <a:prstGeom prst="rect">
            <a:avLst/>
          </a:prstGeom>
          <a:ln/>
        </p:spPr>
        <p:style>
          <a:lnRef idx="2">
            <a:schemeClr val="accent6">
              <a:shade val="50000"/>
            </a:schemeClr>
          </a:lnRef>
          <a:fillRef idx="1">
            <a:schemeClr val="accent6"/>
          </a:fillRef>
          <a:effectRef idx="0">
            <a:schemeClr val="accent6"/>
          </a:effectRef>
          <a:fontRef idx="minor">
            <a:schemeClr val="lt1"/>
          </a:fontRef>
        </p:style>
        <p:txBody>
          <a:bodyPr lIns="91429" tIns="45715" rIns="91429" bIns="45715" rtlCol="0" anchor="t" anchorCtr="0"/>
          <a:lstStyle/>
          <a:p>
            <a:pPr algn="ctr"/>
            <a:r>
              <a:rPr lang="en-GB" sz="1600" b="1" dirty="0">
                <a:solidFill>
                  <a:schemeClr val="bg1"/>
                </a:solidFill>
              </a:rPr>
              <a:t>Work together</a:t>
            </a:r>
          </a:p>
        </p:txBody>
      </p:sp>
      <p:pic>
        <p:nvPicPr>
          <p:cNvPr id="22"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77251" y="3810000"/>
            <a:ext cx="919371" cy="7620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3" name="Rectangle 22"/>
          <p:cNvSpPr/>
          <p:nvPr/>
        </p:nvSpPr>
        <p:spPr>
          <a:xfrm>
            <a:off x="7812361" y="2708921"/>
            <a:ext cx="1115655" cy="2340261"/>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lIns="91429" tIns="45715" rIns="91429" bIns="45715" rtlCol="0" anchor="t" anchorCtr="0"/>
          <a:lstStyle/>
          <a:p>
            <a:pPr algn="ctr"/>
            <a:r>
              <a:rPr lang="en-GB" sz="1600" b="1" dirty="0">
                <a:solidFill>
                  <a:schemeClr val="bg1"/>
                </a:solidFill>
              </a:rPr>
              <a:t>Celebrate our successes</a:t>
            </a:r>
          </a:p>
        </p:txBody>
      </p:sp>
      <p:pic>
        <p:nvPicPr>
          <p:cNvPr id="24"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902279" y="3804655"/>
            <a:ext cx="935816" cy="7726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438158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8640960" cy="7109639"/>
          </a:xfrm>
          <a:prstGeom prst="rect">
            <a:avLst/>
          </a:prstGeom>
          <a:noFill/>
        </p:spPr>
        <p:txBody>
          <a:bodyPr wrap="square" rtlCol="0">
            <a:spAutoFit/>
          </a:bodyPr>
          <a:lstStyle/>
          <a:p>
            <a:r>
              <a:rPr lang="en-GB" sz="4000" b="1" dirty="0" smtClean="0">
                <a:solidFill>
                  <a:srgbClr val="0070C0"/>
                </a:solidFill>
                <a:latin typeface="BlackCat Primary" pitchFamily="2" charset="0"/>
              </a:rPr>
              <a:t>Reading at home </a:t>
            </a:r>
            <a:endParaRPr lang="en-GB" sz="2000" b="1" dirty="0" smtClean="0">
              <a:latin typeface="BlackCat Primary" pitchFamily="2" charset="0"/>
            </a:endParaRPr>
          </a:p>
          <a:p>
            <a:r>
              <a:rPr lang="en-GB" b="1" dirty="0" smtClean="0">
                <a:solidFill>
                  <a:schemeClr val="accent6">
                    <a:lumMod val="75000"/>
                  </a:schemeClr>
                </a:solidFill>
                <a:latin typeface="BlackCat Primary" pitchFamily="2" charset="0"/>
              </a:rPr>
              <a:t>Reading at home ;</a:t>
            </a:r>
          </a:p>
          <a:p>
            <a:r>
              <a:rPr lang="en-GB" sz="1600" b="1" dirty="0" smtClean="0">
                <a:latin typeface="BlackCat Primary" pitchFamily="2" charset="0"/>
              </a:rPr>
              <a:t>We recommend daily home supported reading – please record in diary</a:t>
            </a:r>
          </a:p>
          <a:p>
            <a:r>
              <a:rPr lang="en-GB" sz="1600" b="1" dirty="0" smtClean="0">
                <a:latin typeface="BlackCat Primary" pitchFamily="2" charset="0"/>
              </a:rPr>
              <a:t>If there is no comment in the Diary for a fortnight, we will ask the office to text a reminder.  With some children returning to school we have noticed that many of them have made great strides with their reading book band colours however many still require support with their phonics, learning new sounds, spotting sounds in their reading and writing sounds.  Please watch the  Ruth </a:t>
            </a:r>
            <a:r>
              <a:rPr lang="en-GB" sz="1600" b="1" dirty="0" err="1" smtClean="0">
                <a:latin typeface="BlackCat Primary" pitchFamily="2" charset="0"/>
              </a:rPr>
              <a:t>Miskin</a:t>
            </a:r>
            <a:r>
              <a:rPr lang="en-GB" sz="1600" b="1" dirty="0" smtClean="0">
                <a:latin typeface="BlackCat Primary" pitchFamily="2" charset="0"/>
              </a:rPr>
              <a:t> phonics lessons on you tube to help support your child with this. </a:t>
            </a:r>
          </a:p>
          <a:p>
            <a:endParaRPr lang="en-GB" b="1" dirty="0">
              <a:latin typeface="BlackCat Primary" pitchFamily="2" charset="0"/>
            </a:endParaRPr>
          </a:p>
          <a:p>
            <a:r>
              <a:rPr lang="en-GB" b="1" dirty="0" smtClean="0">
                <a:solidFill>
                  <a:schemeClr val="accent6">
                    <a:lumMod val="75000"/>
                  </a:schemeClr>
                </a:solidFill>
                <a:latin typeface="BlackCat Primary" pitchFamily="2" charset="0"/>
              </a:rPr>
              <a:t>Support for you:</a:t>
            </a:r>
          </a:p>
          <a:p>
            <a:r>
              <a:rPr lang="en-GB" sz="1600" b="1" dirty="0" smtClean="0">
                <a:latin typeface="BlackCat Primary" pitchFamily="2" charset="0"/>
              </a:rPr>
              <a:t>Phonics - At the start of each half term you will find a note from your child’s RWI teacher (this may be different to their class teacher) which will tell you  what sounds they will be learning and working on that half term.</a:t>
            </a:r>
          </a:p>
          <a:p>
            <a:r>
              <a:rPr lang="en-GB" sz="1600" b="1" dirty="0" smtClean="0">
                <a:latin typeface="BlackCat Primary" pitchFamily="2" charset="0"/>
              </a:rPr>
              <a:t>Please use this to spot the sounds when you are reading with your child.  You can also use these sounds to make up your own real and alien (nonsense) words.</a:t>
            </a:r>
            <a:endParaRPr lang="en-GB" sz="1600" b="1" dirty="0">
              <a:latin typeface="BlackCat Primary" pitchFamily="2" charset="0"/>
            </a:endParaRPr>
          </a:p>
          <a:p>
            <a:r>
              <a:rPr lang="en-GB" sz="1600" b="1" dirty="0" smtClean="0">
                <a:latin typeface="BlackCat Primary" pitchFamily="2" charset="0"/>
              </a:rPr>
              <a:t>Reading colour – there are tips on how to support your child’s reading on the colour book band label in their reading diary (changed when they move colour). </a:t>
            </a:r>
          </a:p>
          <a:p>
            <a:endParaRPr lang="en-GB" sz="1600" b="1" dirty="0">
              <a:latin typeface="BlackCat Primary" pitchFamily="2" charset="0"/>
            </a:endParaRPr>
          </a:p>
          <a:p>
            <a:r>
              <a:rPr lang="en-GB" sz="1600" b="1" dirty="0" smtClean="0">
                <a:latin typeface="BlackCat Primary" pitchFamily="2" charset="0"/>
              </a:rPr>
              <a:t>When reading at home help your child by encouraging them to sound out unfamiliar words (either out loud or in their head), look for clues in the pictures, consider what would make sense and break longer words down into syllables (beats).  </a:t>
            </a:r>
          </a:p>
          <a:p>
            <a:r>
              <a:rPr lang="en-GB" sz="1600" b="1" dirty="0" smtClean="0">
                <a:latin typeface="BlackCat Primary" pitchFamily="2" charset="0"/>
              </a:rPr>
              <a:t>You can also ask your children to summarise what they have read and talk about the significance of the book title and language used by the author to develop their vocabulary and comprehension skills. </a:t>
            </a:r>
          </a:p>
          <a:p>
            <a:endParaRPr lang="en-GB" sz="1600" b="1" dirty="0">
              <a:latin typeface="BlackCat Primary" pitchFamily="2" charset="0"/>
            </a:endParaRPr>
          </a:p>
          <a:p>
            <a:endParaRPr lang="en-GB" sz="1600" b="1" dirty="0" smtClean="0">
              <a:latin typeface="BlackCat Primary" pitchFamily="2" charset="0"/>
            </a:endParaRPr>
          </a:p>
        </p:txBody>
      </p:sp>
      <p:pic>
        <p:nvPicPr>
          <p:cNvPr id="2050" name="Picture 2" descr="Image result for child read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60232" y="188640"/>
            <a:ext cx="2160240" cy="10532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297101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23528" y="-171400"/>
            <a:ext cx="8820472" cy="5970865"/>
          </a:xfrm>
          <a:prstGeom prst="rect">
            <a:avLst/>
          </a:prstGeom>
          <a:noFill/>
        </p:spPr>
        <p:txBody>
          <a:bodyPr wrap="square" rtlCol="0">
            <a:spAutoFit/>
          </a:bodyPr>
          <a:lstStyle/>
          <a:p>
            <a:pPr algn="ctr"/>
            <a:endParaRPr lang="en-GB" sz="4000" dirty="0" smtClean="0"/>
          </a:p>
          <a:p>
            <a:pPr algn="ctr"/>
            <a:endParaRPr lang="en-GB" sz="4000" dirty="0"/>
          </a:p>
          <a:p>
            <a:r>
              <a:rPr lang="en-GB" dirty="0" smtClean="0"/>
              <a:t>Following the global pandemic and unprecedented times that we have all experience we appreciate and understand that you may feel nervous about any gaps in learning that your child may have.  Please feel reassured that as a staff team we will be working closely together with each other, with you and with the FS team to support all children, to build on their strengths as learners and support any areas where they require further development. </a:t>
            </a:r>
          </a:p>
          <a:p>
            <a:endParaRPr lang="en-GB" dirty="0" smtClean="0"/>
          </a:p>
          <a:p>
            <a:r>
              <a:rPr lang="en-GB" dirty="0" smtClean="0"/>
              <a:t>To support your child and their transition to year 1 we will place some home learning booklets on their current class blogs (Badgers, Rabbits and Mice) that you can complete over the summer if you wish to however this is not compulsory.  These will be uploaded in the week beginning 13</a:t>
            </a:r>
            <a:r>
              <a:rPr lang="en-GB" baseline="30000" dirty="0" smtClean="0"/>
              <a:t>th</a:t>
            </a:r>
            <a:r>
              <a:rPr lang="en-GB" dirty="0" smtClean="0"/>
              <a:t> July and will aim to consolidate the learning from FS.</a:t>
            </a:r>
          </a:p>
          <a:p>
            <a:r>
              <a:rPr lang="en-GB" dirty="0" smtClean="0"/>
              <a:t>Activities will include;  </a:t>
            </a:r>
          </a:p>
          <a:p>
            <a:pPr marL="571500" indent="-571500">
              <a:buFont typeface="Arial" panose="020B0604020202020204" pitchFamily="34" charset="0"/>
              <a:buChar char="•"/>
            </a:pPr>
            <a:endParaRPr lang="en-GB" dirty="0" smtClean="0"/>
          </a:p>
          <a:p>
            <a:pPr marL="571500" indent="-571500">
              <a:buFont typeface="Arial" panose="020B0604020202020204" pitchFamily="34" charset="0"/>
              <a:buChar char="•"/>
            </a:pPr>
            <a:endParaRPr lang="en-GB" dirty="0" smtClean="0"/>
          </a:p>
          <a:p>
            <a:pPr algn="ctr"/>
            <a:endParaRPr lang="en-GB" sz="4000" dirty="0"/>
          </a:p>
          <a:p>
            <a:pPr algn="ctr"/>
            <a:endParaRPr lang="en-GB" sz="1400" dirty="0" smtClean="0"/>
          </a:p>
          <a:p>
            <a:pPr algn="ctr"/>
            <a:endParaRPr lang="en-GB" sz="1400" dirty="0"/>
          </a:p>
        </p:txBody>
      </p:sp>
      <p:sp>
        <p:nvSpPr>
          <p:cNvPr id="8" name="TextBox 7"/>
          <p:cNvSpPr txBox="1"/>
          <p:nvPr/>
        </p:nvSpPr>
        <p:spPr>
          <a:xfrm>
            <a:off x="323528" y="4262218"/>
            <a:ext cx="4320481" cy="2339102"/>
          </a:xfrm>
          <a:prstGeom prst="rect">
            <a:avLst/>
          </a:prstGeom>
          <a:noFill/>
          <a:ln w="28575">
            <a:solidFill>
              <a:schemeClr val="tx1"/>
            </a:solidFill>
          </a:ln>
        </p:spPr>
        <p:txBody>
          <a:bodyPr wrap="square" rtlCol="0">
            <a:spAutoFit/>
          </a:bodyPr>
          <a:lstStyle/>
          <a:p>
            <a:r>
              <a:rPr lang="en-GB" b="1" u="sng" dirty="0" smtClean="0"/>
              <a:t>English</a:t>
            </a:r>
          </a:p>
          <a:p>
            <a:pPr marL="285750" indent="-285750">
              <a:buFontTx/>
              <a:buChar char="-"/>
            </a:pPr>
            <a:r>
              <a:rPr lang="en-GB" sz="1600" dirty="0" smtClean="0"/>
              <a:t>Letter formation; to print correctly with letters sitting on the line.  </a:t>
            </a:r>
            <a:endParaRPr lang="en-GB" sz="1600" dirty="0"/>
          </a:p>
          <a:p>
            <a:pPr marL="285750" indent="-285750">
              <a:buFontTx/>
              <a:buChar char="-"/>
            </a:pPr>
            <a:r>
              <a:rPr lang="en-GB" sz="1600" dirty="0" smtClean="0"/>
              <a:t>Spelling zone words for year 1(common exception words)</a:t>
            </a:r>
          </a:p>
          <a:p>
            <a:pPr marL="285750" indent="-285750">
              <a:buFontTx/>
              <a:buChar char="-"/>
            </a:pPr>
            <a:r>
              <a:rPr lang="en-GB" sz="1600" dirty="0" smtClean="0"/>
              <a:t>Summer diary</a:t>
            </a:r>
          </a:p>
          <a:p>
            <a:pPr marL="285750" indent="-285750">
              <a:buFontTx/>
              <a:buChar char="-"/>
            </a:pPr>
            <a:r>
              <a:rPr lang="en-GB" sz="1600" dirty="0" smtClean="0"/>
              <a:t>Phonic sound mats to support reading and writing. </a:t>
            </a:r>
          </a:p>
          <a:p>
            <a:pPr marL="285750" indent="-285750">
              <a:buFontTx/>
              <a:buChar char="-"/>
            </a:pPr>
            <a:r>
              <a:rPr lang="en-GB" sz="1600" dirty="0" smtClean="0"/>
              <a:t>Watch Ruth </a:t>
            </a:r>
            <a:r>
              <a:rPr lang="en-GB" sz="1600" dirty="0" err="1" smtClean="0"/>
              <a:t>Miskin</a:t>
            </a:r>
            <a:r>
              <a:rPr lang="en-GB" sz="1600" dirty="0" smtClean="0"/>
              <a:t> Phonics lessons on you tube.</a:t>
            </a:r>
          </a:p>
        </p:txBody>
      </p:sp>
      <p:sp>
        <p:nvSpPr>
          <p:cNvPr id="9" name="TextBox 8"/>
          <p:cNvSpPr txBox="1"/>
          <p:nvPr/>
        </p:nvSpPr>
        <p:spPr>
          <a:xfrm>
            <a:off x="4811883" y="4268398"/>
            <a:ext cx="3924080" cy="923330"/>
          </a:xfrm>
          <a:prstGeom prst="rect">
            <a:avLst/>
          </a:prstGeom>
          <a:noFill/>
          <a:ln w="28575">
            <a:solidFill>
              <a:schemeClr val="tx1"/>
            </a:solidFill>
          </a:ln>
        </p:spPr>
        <p:txBody>
          <a:bodyPr wrap="square" rtlCol="0">
            <a:spAutoFit/>
          </a:bodyPr>
          <a:lstStyle/>
          <a:p>
            <a:r>
              <a:rPr lang="en-GB" b="1" u="sng" dirty="0" smtClean="0"/>
              <a:t>Maths</a:t>
            </a:r>
          </a:p>
          <a:p>
            <a:pPr marL="285750" indent="-285750">
              <a:buFontTx/>
              <a:buChar char="-"/>
            </a:pPr>
            <a:r>
              <a:rPr lang="en-GB" dirty="0" smtClean="0"/>
              <a:t>Number formation booklet</a:t>
            </a:r>
          </a:p>
          <a:p>
            <a:pPr marL="285750" indent="-285750">
              <a:buFontTx/>
              <a:buChar char="-"/>
            </a:pPr>
            <a:r>
              <a:rPr lang="en-GB" dirty="0" smtClean="0"/>
              <a:t>Addition and subtraction booklet </a:t>
            </a:r>
          </a:p>
        </p:txBody>
      </p:sp>
      <p:sp>
        <p:nvSpPr>
          <p:cNvPr id="11" name="TextBox 10"/>
          <p:cNvSpPr txBox="1"/>
          <p:nvPr/>
        </p:nvSpPr>
        <p:spPr>
          <a:xfrm>
            <a:off x="683567" y="260648"/>
            <a:ext cx="8256633" cy="1046440"/>
          </a:xfrm>
          <a:prstGeom prst="rect">
            <a:avLst/>
          </a:prstGeom>
          <a:noFill/>
        </p:spPr>
        <p:txBody>
          <a:bodyPr wrap="square" rtlCol="0">
            <a:spAutoFit/>
          </a:bodyPr>
          <a:lstStyle/>
          <a:p>
            <a:r>
              <a:rPr lang="en-GB" sz="4400" b="1" dirty="0">
                <a:solidFill>
                  <a:schemeClr val="accent1">
                    <a:lumMod val="75000"/>
                  </a:schemeClr>
                </a:solidFill>
              </a:rPr>
              <a:t>Getting your child ready for Year </a:t>
            </a:r>
            <a:r>
              <a:rPr lang="en-GB" sz="4400" b="1" dirty="0" smtClean="0">
                <a:solidFill>
                  <a:schemeClr val="accent1">
                    <a:lumMod val="75000"/>
                  </a:schemeClr>
                </a:solidFill>
              </a:rPr>
              <a:t>1 </a:t>
            </a:r>
            <a:endParaRPr lang="en-GB" sz="4400" b="1" dirty="0">
              <a:solidFill>
                <a:schemeClr val="accent1">
                  <a:lumMod val="75000"/>
                </a:schemeClr>
              </a:solidFill>
            </a:endParaRPr>
          </a:p>
          <a:p>
            <a:endParaRPr lang="en-GB" dirty="0"/>
          </a:p>
        </p:txBody>
      </p:sp>
    </p:spTree>
    <p:extLst>
      <p:ext uri="{BB962C8B-B14F-4D97-AF65-F5344CB8AC3E}">
        <p14:creationId xmlns:p14="http://schemas.microsoft.com/office/powerpoint/2010/main" val="16677925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15816" y="226575"/>
            <a:ext cx="3842719" cy="707886"/>
          </a:xfrm>
          <a:prstGeom prst="rect">
            <a:avLst/>
          </a:prstGeom>
          <a:noFill/>
        </p:spPr>
        <p:txBody>
          <a:bodyPr wrap="none" rtlCol="0">
            <a:spAutoFit/>
          </a:bodyPr>
          <a:lstStyle/>
          <a:p>
            <a:pPr algn="ctr"/>
            <a:r>
              <a:rPr lang="en-GB" sz="4000" b="1" dirty="0" smtClean="0">
                <a:solidFill>
                  <a:srgbClr val="0070C0"/>
                </a:solidFill>
                <a:latin typeface="BlackCat Primary" pitchFamily="2" charset="0"/>
              </a:rPr>
              <a:t>Communication</a:t>
            </a:r>
            <a:endParaRPr lang="en-GB" sz="4000" b="1" dirty="0">
              <a:solidFill>
                <a:srgbClr val="0070C0"/>
              </a:solidFill>
              <a:latin typeface="BlackCat Primary" pitchFamily="2" charset="0"/>
            </a:endParaRPr>
          </a:p>
        </p:txBody>
      </p:sp>
      <p:sp>
        <p:nvSpPr>
          <p:cNvPr id="3" name="TextBox 2"/>
          <p:cNvSpPr txBox="1"/>
          <p:nvPr/>
        </p:nvSpPr>
        <p:spPr>
          <a:xfrm>
            <a:off x="259570" y="764704"/>
            <a:ext cx="8860045" cy="6124754"/>
          </a:xfrm>
          <a:prstGeom prst="rect">
            <a:avLst/>
          </a:prstGeom>
          <a:noFill/>
        </p:spPr>
        <p:txBody>
          <a:bodyPr wrap="square" rtlCol="0">
            <a:spAutoFit/>
          </a:bodyPr>
          <a:lstStyle/>
          <a:p>
            <a:r>
              <a:rPr lang="en-GB" sz="2000" b="1" dirty="0" smtClean="0">
                <a:latin typeface="BlackCat Primary" pitchFamily="2" charset="0"/>
              </a:rPr>
              <a:t>We believe that teachers and parents should work in partnership together.  It is crucial that we communicate and work together effectively to meet the needs of all children with school.  </a:t>
            </a:r>
          </a:p>
          <a:p>
            <a:r>
              <a:rPr lang="en-GB" sz="2000" b="1" dirty="0" smtClean="0">
                <a:latin typeface="BlackCat Primary" pitchFamily="2" charset="0"/>
              </a:rPr>
              <a:t>Given the current situation, how we work together may be different from usual and may change throughout the year, but we really value your work with us.</a:t>
            </a:r>
          </a:p>
          <a:p>
            <a:endParaRPr lang="en-GB" sz="2000" b="1" dirty="0" smtClean="0">
              <a:latin typeface="BlackCat Primary" pitchFamily="2" charset="0"/>
            </a:endParaRPr>
          </a:p>
          <a:p>
            <a:r>
              <a:rPr lang="en-GB" b="1" dirty="0" smtClean="0">
                <a:latin typeface="BlackCat Primary" pitchFamily="2" charset="0"/>
              </a:rPr>
              <a:t>Talking with us; </a:t>
            </a:r>
            <a:r>
              <a:rPr lang="en-GB" sz="1600" dirty="0" smtClean="0">
                <a:latin typeface="BlackCat Primary" pitchFamily="2" charset="0"/>
              </a:rPr>
              <a:t>for right now the best way to communicate with us is via email which are available on the year 1 blogs.  If you have something really urgent to discuss with your class teacher arranging a meeting (this may be zoom) via email would be best. </a:t>
            </a:r>
            <a:endParaRPr lang="en-GB" sz="2000" dirty="0" smtClean="0">
              <a:latin typeface="BlackCat Primary" pitchFamily="2" charset="0"/>
            </a:endParaRPr>
          </a:p>
          <a:p>
            <a:r>
              <a:rPr lang="en-GB" sz="1600" dirty="0" smtClean="0">
                <a:latin typeface="BlackCat Primary" pitchFamily="2" charset="0"/>
              </a:rPr>
              <a:t>Work emails, checked once a week</a:t>
            </a:r>
          </a:p>
          <a:p>
            <a:r>
              <a:rPr lang="en-GB" b="1" dirty="0" smtClean="0">
                <a:latin typeface="BlackCat Primary" pitchFamily="2" charset="0"/>
              </a:rPr>
              <a:t>Friday e-letters from office</a:t>
            </a:r>
          </a:p>
          <a:p>
            <a:r>
              <a:rPr lang="en-GB" b="1" dirty="0" smtClean="0">
                <a:latin typeface="BlackCat Primary" pitchFamily="2" charset="0"/>
              </a:rPr>
              <a:t>Occasional paper letters </a:t>
            </a:r>
          </a:p>
          <a:p>
            <a:r>
              <a:rPr lang="en-GB" b="1" dirty="0" smtClean="0">
                <a:latin typeface="BlackCat Primary" pitchFamily="2" charset="0"/>
              </a:rPr>
              <a:t>Class notice boards – general information you need to know</a:t>
            </a:r>
          </a:p>
          <a:p>
            <a:r>
              <a:rPr lang="en-GB" b="1" dirty="0" smtClean="0">
                <a:latin typeface="BlackCat Primary" pitchFamily="2" charset="0"/>
              </a:rPr>
              <a:t>Texts</a:t>
            </a:r>
          </a:p>
          <a:p>
            <a:r>
              <a:rPr lang="en-GB" b="1" dirty="0" smtClean="0">
                <a:latin typeface="BlackCat Primary" pitchFamily="2" charset="0"/>
              </a:rPr>
              <a:t>Ask Me board on window – updated weekly with learning we have been doing. </a:t>
            </a:r>
          </a:p>
          <a:p>
            <a:r>
              <a:rPr lang="en-GB" b="1" dirty="0" smtClean="0">
                <a:latin typeface="BlackCat Primary" pitchFamily="2" charset="0"/>
              </a:rPr>
              <a:t>Class Blog – updated at least once a half term.</a:t>
            </a:r>
          </a:p>
          <a:p>
            <a:r>
              <a:rPr lang="en-GB" b="1" dirty="0" smtClean="0">
                <a:latin typeface="BlackCat Primary" pitchFamily="2" charset="0"/>
              </a:rPr>
              <a:t>The following are subject to Government guidelines:</a:t>
            </a:r>
          </a:p>
          <a:p>
            <a:r>
              <a:rPr lang="en-GB" b="1" dirty="0" smtClean="0">
                <a:latin typeface="BlackCat Primary" pitchFamily="2" charset="0"/>
              </a:rPr>
              <a:t>Class assemblies – Spring term </a:t>
            </a:r>
          </a:p>
          <a:p>
            <a:r>
              <a:rPr lang="en-GB" b="1" dirty="0" smtClean="0">
                <a:latin typeface="BlackCat Primary" pitchFamily="2" charset="0"/>
              </a:rPr>
              <a:t>Curriculum Meeting – Autumn 1</a:t>
            </a:r>
          </a:p>
          <a:p>
            <a:r>
              <a:rPr lang="en-GB" b="1" dirty="0" smtClean="0">
                <a:latin typeface="BlackCat Primary" pitchFamily="2" charset="0"/>
              </a:rPr>
              <a:t>Parent Consultations: Nov, March</a:t>
            </a:r>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96336" y="5418103"/>
            <a:ext cx="1381650" cy="1381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536076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2" y="146527"/>
            <a:ext cx="6632746" cy="707886"/>
          </a:xfrm>
          <a:prstGeom prst="rect">
            <a:avLst/>
          </a:prstGeom>
        </p:spPr>
        <p:txBody>
          <a:bodyPr wrap="square">
            <a:spAutoFit/>
          </a:bodyPr>
          <a:lstStyle/>
          <a:p>
            <a:pPr algn="ctr"/>
            <a:r>
              <a:rPr lang="en-GB" sz="4000" b="1" dirty="0" smtClean="0">
                <a:solidFill>
                  <a:srgbClr val="0070C0"/>
                </a:solidFill>
                <a:latin typeface="BlackCat Primary" pitchFamily="2" charset="0"/>
              </a:rPr>
              <a:t>Additional Information</a:t>
            </a:r>
            <a:endParaRPr lang="en-GB" sz="4000" b="1" dirty="0">
              <a:solidFill>
                <a:srgbClr val="0070C0"/>
              </a:solidFill>
              <a:latin typeface="BlackCat Primary" pitchFamily="2" charset="0"/>
            </a:endParaRPr>
          </a:p>
        </p:txBody>
      </p:sp>
      <p:sp>
        <p:nvSpPr>
          <p:cNvPr id="3" name="TextBox 2"/>
          <p:cNvSpPr txBox="1"/>
          <p:nvPr/>
        </p:nvSpPr>
        <p:spPr>
          <a:xfrm>
            <a:off x="179512" y="851397"/>
            <a:ext cx="8784976" cy="5909310"/>
          </a:xfrm>
          <a:prstGeom prst="rect">
            <a:avLst/>
          </a:prstGeom>
          <a:noFill/>
        </p:spPr>
        <p:txBody>
          <a:bodyPr wrap="square" rtlCol="0">
            <a:spAutoFit/>
          </a:bodyPr>
          <a:lstStyle/>
          <a:p>
            <a:pPr marL="285750" indent="-285750">
              <a:buFont typeface="Arial" pitchFamily="34" charset="0"/>
              <a:buChar char="•"/>
            </a:pPr>
            <a:r>
              <a:rPr lang="en-GB" b="1" dirty="0" smtClean="0">
                <a:latin typeface="BlackCat Primary" pitchFamily="2" charset="0"/>
              </a:rPr>
              <a:t>Knowledge organisers – at the start of each half term we will release a knowledge organiser which will contain an overview of what we will be learning that half term and key language the children will need to know.  </a:t>
            </a:r>
          </a:p>
          <a:p>
            <a:endParaRPr lang="en-GB" b="1" dirty="0" smtClean="0">
              <a:latin typeface="BlackCat Primary" pitchFamily="2" charset="0"/>
            </a:endParaRPr>
          </a:p>
          <a:p>
            <a:pPr marL="285750" indent="-285750">
              <a:buFont typeface="Arial" pitchFamily="34" charset="0"/>
              <a:buChar char="•"/>
            </a:pPr>
            <a:r>
              <a:rPr lang="en-GB" b="1" dirty="0" smtClean="0">
                <a:latin typeface="BlackCat Primary" pitchFamily="2" charset="0"/>
              </a:rPr>
              <a:t>Reading, Bug Club – as well as the school reading books each child will also have access to bug club.  A great reading tool which helps to build comprehension as well as decoding tools.  This will be updated in a timely fashion when your child moves to a new book band colour. </a:t>
            </a:r>
          </a:p>
          <a:p>
            <a:pPr marL="285750" indent="-285750">
              <a:buFont typeface="Arial" pitchFamily="34" charset="0"/>
              <a:buChar char="•"/>
            </a:pPr>
            <a:endParaRPr lang="en-GB" b="1" dirty="0">
              <a:latin typeface="BlackCat Primary" pitchFamily="2" charset="0"/>
            </a:endParaRPr>
          </a:p>
          <a:p>
            <a:pPr marL="285750" indent="-285750">
              <a:buFont typeface="Arial" pitchFamily="34" charset="0"/>
              <a:buChar char="•"/>
            </a:pPr>
            <a:r>
              <a:rPr lang="en-GB" b="1" dirty="0" smtClean="0">
                <a:latin typeface="BlackCat Primary" pitchFamily="2" charset="0"/>
              </a:rPr>
              <a:t>Purple Mash – an online resource website that you can use from home.  From time to time we may also set home learning on this.  If your child’s log in changes we will inform you. </a:t>
            </a:r>
          </a:p>
          <a:p>
            <a:endParaRPr lang="en-GB" b="1" dirty="0" smtClean="0">
              <a:latin typeface="BlackCat Primary" pitchFamily="2" charset="0"/>
            </a:endParaRPr>
          </a:p>
          <a:p>
            <a:pPr marL="285750" indent="-285750">
              <a:buFont typeface="Arial" pitchFamily="34" charset="0"/>
              <a:buChar char="•"/>
            </a:pPr>
            <a:r>
              <a:rPr lang="en-GB" b="1" dirty="0" smtClean="0">
                <a:latin typeface="BlackCat Primary" pitchFamily="2" charset="0"/>
              </a:rPr>
              <a:t>Homework – each half term.  Keep your eyes out for the homework book. </a:t>
            </a:r>
          </a:p>
          <a:p>
            <a:endParaRPr lang="en-GB" b="1" dirty="0" smtClean="0">
              <a:latin typeface="BlackCat Primary" pitchFamily="2" charset="0"/>
            </a:endParaRPr>
          </a:p>
          <a:p>
            <a:pPr marL="285750" indent="-285750">
              <a:buFont typeface="Arial" pitchFamily="34" charset="0"/>
              <a:buChar char="•"/>
            </a:pPr>
            <a:r>
              <a:rPr lang="en-GB" b="1" dirty="0" smtClean="0">
                <a:latin typeface="BlackCat Primary" pitchFamily="2" charset="0"/>
              </a:rPr>
              <a:t>Educational visits – these are subject to government guidelines.  We will keep you informed throughout the year. </a:t>
            </a:r>
          </a:p>
          <a:p>
            <a:endParaRPr lang="en-GB" b="1" dirty="0" smtClean="0">
              <a:latin typeface="BlackCat Primary" pitchFamily="2" charset="0"/>
            </a:endParaRPr>
          </a:p>
          <a:p>
            <a:pPr marL="285750" indent="-285750">
              <a:buFont typeface="Arial" pitchFamily="34" charset="0"/>
              <a:buChar char="•"/>
            </a:pPr>
            <a:r>
              <a:rPr lang="en-GB" b="1" dirty="0" smtClean="0">
                <a:latin typeface="BlackCat Primary" pitchFamily="2" charset="0"/>
              </a:rPr>
              <a:t>Parents coming in- we love having parents in to help and share their expertise, however at the moment this is not possible.  We will keep you informed on this matter.   </a:t>
            </a:r>
            <a:endParaRPr lang="en-GB" b="1" dirty="0" smtClean="0">
              <a:solidFill>
                <a:srgbClr val="0070C0"/>
              </a:solidFill>
              <a:latin typeface="BlackCat Primary" pitchFamily="2" charset="0"/>
            </a:endParaRPr>
          </a:p>
        </p:txBody>
      </p:sp>
      <p:pic>
        <p:nvPicPr>
          <p:cNvPr id="3077"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72400" y="50241"/>
            <a:ext cx="508927" cy="5426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974193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68190" y="263978"/>
            <a:ext cx="3736920" cy="707886"/>
          </a:xfrm>
          <a:prstGeom prst="rect">
            <a:avLst/>
          </a:prstGeom>
          <a:noFill/>
        </p:spPr>
        <p:txBody>
          <a:bodyPr wrap="none" rtlCol="0">
            <a:spAutoFit/>
          </a:bodyPr>
          <a:lstStyle/>
          <a:p>
            <a:r>
              <a:rPr lang="en-GB" sz="4000" b="1" dirty="0" smtClean="0">
                <a:solidFill>
                  <a:srgbClr val="0070C0"/>
                </a:solidFill>
                <a:latin typeface="BlackCat Primary" pitchFamily="2" charset="0"/>
              </a:rPr>
              <a:t>Bits and Pieces!</a:t>
            </a:r>
            <a:endParaRPr lang="en-GB" sz="4000" b="1" dirty="0">
              <a:solidFill>
                <a:srgbClr val="0070C0"/>
              </a:solidFill>
              <a:latin typeface="BlackCat Primary" pitchFamily="2" charset="0"/>
            </a:endParaRPr>
          </a:p>
        </p:txBody>
      </p:sp>
      <p:pic>
        <p:nvPicPr>
          <p:cNvPr id="8194" name="Picture 2" descr="http://marinhealthypalooza.org/wp-content/uploads/2011/07/VeggiesforMarinHealthyPalooza.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5992" y="810360"/>
            <a:ext cx="1908500" cy="794954"/>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234492" y="780917"/>
            <a:ext cx="6048672" cy="954107"/>
          </a:xfrm>
          <a:prstGeom prst="rect">
            <a:avLst/>
          </a:prstGeom>
          <a:noFill/>
        </p:spPr>
        <p:txBody>
          <a:bodyPr wrap="square" rtlCol="0">
            <a:spAutoFit/>
          </a:bodyPr>
          <a:lstStyle/>
          <a:p>
            <a:r>
              <a:rPr lang="en-GB" sz="2400" b="1" dirty="0" smtClean="0">
                <a:latin typeface="BlackCat Primary" pitchFamily="2" charset="0"/>
              </a:rPr>
              <a:t>Healthy School Practise: </a:t>
            </a:r>
          </a:p>
          <a:p>
            <a:r>
              <a:rPr lang="en-GB" sz="1600" b="1" dirty="0" smtClean="0">
                <a:latin typeface="BlackCat Primary" pitchFamily="2" charset="0"/>
              </a:rPr>
              <a:t>NO chocolate, nuts or sweets in lunchboxes</a:t>
            </a:r>
          </a:p>
          <a:p>
            <a:r>
              <a:rPr lang="en-GB" sz="1600" b="1" dirty="0" smtClean="0">
                <a:latin typeface="BlackCat Primary" pitchFamily="2" charset="0"/>
              </a:rPr>
              <a:t>Provide a water bottle with fresh water each day.</a:t>
            </a:r>
          </a:p>
        </p:txBody>
      </p:sp>
      <p:pic>
        <p:nvPicPr>
          <p:cNvPr id="8196" name="Picture 4" descr="http://www.clker.com/cliparts/3/4/L/C/o/P/7th-birthday-cake-md.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9552" y="1772816"/>
            <a:ext cx="939232" cy="936080"/>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p:nvSpPr>
        <p:spPr>
          <a:xfrm>
            <a:off x="1619672" y="2011529"/>
            <a:ext cx="6946879" cy="1754326"/>
          </a:xfrm>
          <a:prstGeom prst="rect">
            <a:avLst/>
          </a:prstGeom>
          <a:noFill/>
        </p:spPr>
        <p:txBody>
          <a:bodyPr wrap="square" rtlCol="0">
            <a:spAutoFit/>
          </a:bodyPr>
          <a:lstStyle/>
          <a:p>
            <a:r>
              <a:rPr lang="en-GB" sz="2400" b="1" dirty="0" smtClean="0">
                <a:latin typeface="BlackCat Primary" pitchFamily="2" charset="0"/>
              </a:rPr>
              <a:t>Birthdays</a:t>
            </a:r>
          </a:p>
          <a:p>
            <a:r>
              <a:rPr lang="en-GB" sz="1600" b="1" dirty="0" smtClean="0">
                <a:latin typeface="BlackCat Primary" pitchFamily="2" charset="0"/>
              </a:rPr>
              <a:t>We celebrate birthdays in class by giving a card and singing and ask you not to send in birthday treats.  </a:t>
            </a:r>
          </a:p>
          <a:p>
            <a:r>
              <a:rPr lang="en-GB" sz="1600" b="1" dirty="0" smtClean="0">
                <a:latin typeface="BlackCat Primary" pitchFamily="2" charset="0"/>
              </a:rPr>
              <a:t>We do not give out birthday invitations at school.</a:t>
            </a:r>
          </a:p>
          <a:p>
            <a:endParaRPr lang="en-GB" b="1" dirty="0" smtClean="0">
              <a:solidFill>
                <a:srgbClr val="0070C0"/>
              </a:solidFill>
              <a:latin typeface="BlackCat Primary" pitchFamily="2" charset="0"/>
            </a:endParaRPr>
          </a:p>
          <a:p>
            <a:endParaRPr lang="en-GB" b="1" dirty="0">
              <a:solidFill>
                <a:srgbClr val="0070C0"/>
              </a:solidFill>
              <a:latin typeface="BlackCat Primary" pitchFamily="2" charset="0"/>
            </a:endParaRPr>
          </a:p>
        </p:txBody>
      </p:sp>
      <p:pic>
        <p:nvPicPr>
          <p:cNvPr id="8198" name="Picture 6" descr="http://thumbs.dreamstime.com/thumblarge_189/1190742527HCd33n.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7364" y="3202356"/>
            <a:ext cx="1176959" cy="1050436"/>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p:cNvSpPr txBox="1"/>
          <p:nvPr/>
        </p:nvSpPr>
        <p:spPr>
          <a:xfrm>
            <a:off x="1619672" y="3202356"/>
            <a:ext cx="7385202" cy="2646878"/>
          </a:xfrm>
          <a:prstGeom prst="rect">
            <a:avLst/>
          </a:prstGeom>
          <a:noFill/>
        </p:spPr>
        <p:txBody>
          <a:bodyPr wrap="square" rtlCol="0">
            <a:spAutoFit/>
          </a:bodyPr>
          <a:lstStyle/>
          <a:p>
            <a:r>
              <a:rPr lang="en-GB" sz="2400" b="1" dirty="0" smtClean="0">
                <a:latin typeface="BlackCat Primary" pitchFamily="2" charset="0"/>
              </a:rPr>
              <a:t>Toys</a:t>
            </a:r>
          </a:p>
          <a:p>
            <a:r>
              <a:rPr lang="en-GB" sz="1600" b="1" dirty="0" smtClean="0">
                <a:latin typeface="BlackCat Primary" pitchFamily="2" charset="0"/>
              </a:rPr>
              <a:t>Keep toys at home as they can get broken or lost.</a:t>
            </a:r>
          </a:p>
          <a:p>
            <a:endParaRPr lang="en-GB" b="1" dirty="0">
              <a:latin typeface="BlackCat Primary" pitchFamily="2" charset="0"/>
            </a:endParaRPr>
          </a:p>
          <a:p>
            <a:r>
              <a:rPr lang="en-GB" sz="2400" b="1" dirty="0" smtClean="0">
                <a:latin typeface="BlackCat Primary" pitchFamily="2" charset="0"/>
              </a:rPr>
              <a:t>Show and Tell</a:t>
            </a:r>
            <a:endParaRPr lang="en-GB" b="1" dirty="0" smtClean="0">
              <a:latin typeface="BlackCat Primary" pitchFamily="2" charset="0"/>
            </a:endParaRPr>
          </a:p>
          <a:p>
            <a:r>
              <a:rPr lang="en-GB" sz="1600" b="1" dirty="0" smtClean="0">
                <a:latin typeface="BlackCat Primary" pitchFamily="2" charset="0"/>
              </a:rPr>
              <a:t>At the moment we cannot do show and tell as children cannot bring things from home.  As soon as this changes we will do show and tell again and we will let you know.</a:t>
            </a:r>
          </a:p>
          <a:p>
            <a:endParaRPr lang="en-GB" b="1" dirty="0" smtClean="0">
              <a:latin typeface="BlackCat Primary" pitchFamily="2" charset="0"/>
            </a:endParaRPr>
          </a:p>
          <a:p>
            <a:endParaRPr lang="en-GB" b="1" dirty="0">
              <a:solidFill>
                <a:srgbClr val="0070C0"/>
              </a:solidFill>
              <a:latin typeface="BlackCat Primary" pitchFamily="2" charset="0"/>
            </a:endParaRPr>
          </a:p>
        </p:txBody>
      </p:sp>
      <p:pic>
        <p:nvPicPr>
          <p:cNvPr id="8200" name="Picture 8" descr="http://www.paps.net/cms/lib4/NJ01001771/Centricity/Domain/17/bps_clipart_school_uniform_handy_to_have.jpg"/>
          <p:cNvPicPr>
            <a:picLocks noChangeAspect="1" noChangeArrowheads="1"/>
          </p:cNvPicPr>
          <p:nvPr/>
        </p:nvPicPr>
        <p:blipFill>
          <a:blip r:embed="rId5" cstate="print">
            <a:extLst>
              <a:ext uri="{BEBA8EAE-BF5A-486C-A8C5-ECC9F3942E4B}">
                <a14:imgProps xmlns:a14="http://schemas.microsoft.com/office/drawing/2010/main">
                  <a14:imgLayer r:embed="rId6">
                    <a14:imgEffect>
                      <a14:colorTemperature colorTemp="8800"/>
                    </a14:imgEffect>
                  </a14:imgLayer>
                </a14:imgProps>
              </a:ext>
              <a:ext uri="{28A0092B-C50C-407E-A947-70E740481C1C}">
                <a14:useLocalDpi xmlns:a14="http://schemas.microsoft.com/office/drawing/2010/main" val="0"/>
              </a:ext>
            </a:extLst>
          </a:blip>
          <a:srcRect/>
          <a:stretch>
            <a:fillRect/>
          </a:stretch>
        </p:blipFill>
        <p:spPr bwMode="auto">
          <a:xfrm>
            <a:off x="364640" y="4931952"/>
            <a:ext cx="801324" cy="763000"/>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p:cNvSpPr txBox="1"/>
          <p:nvPr/>
        </p:nvSpPr>
        <p:spPr>
          <a:xfrm>
            <a:off x="1618536" y="5233681"/>
            <a:ext cx="7280332" cy="1446550"/>
          </a:xfrm>
          <a:prstGeom prst="rect">
            <a:avLst/>
          </a:prstGeom>
          <a:noFill/>
        </p:spPr>
        <p:txBody>
          <a:bodyPr wrap="square" rtlCol="0">
            <a:spAutoFit/>
          </a:bodyPr>
          <a:lstStyle/>
          <a:p>
            <a:r>
              <a:rPr lang="en-GB" sz="2400" b="1" dirty="0" smtClean="0">
                <a:latin typeface="BlackCat Primary" pitchFamily="2" charset="0"/>
              </a:rPr>
              <a:t>Uniform and belongings</a:t>
            </a:r>
          </a:p>
          <a:p>
            <a:r>
              <a:rPr lang="en-GB" sz="1600" b="1" dirty="0" smtClean="0">
                <a:latin typeface="BlackCat Primary" pitchFamily="2" charset="0"/>
              </a:rPr>
              <a:t>Uniform and belongings MUST be clearly labelled with your child’s name.</a:t>
            </a:r>
          </a:p>
          <a:p>
            <a:r>
              <a:rPr lang="en-GB" sz="1600" b="1" dirty="0" smtClean="0">
                <a:latin typeface="BlackCat Primary" pitchFamily="2" charset="0"/>
              </a:rPr>
              <a:t>This includes their DIS PE kit with shoes which must be in school.</a:t>
            </a:r>
          </a:p>
          <a:p>
            <a:r>
              <a:rPr lang="en-GB" sz="1600" b="1" dirty="0" smtClean="0">
                <a:latin typeface="BlackCat Primary" pitchFamily="2" charset="0"/>
              </a:rPr>
              <a:t>Please ensure that your child in dressed and prepared appropriately for the weather as we do outdoor learning each day e.g. </a:t>
            </a:r>
            <a:r>
              <a:rPr lang="en-GB" sz="1600" b="1" dirty="0" err="1" smtClean="0">
                <a:latin typeface="BlackCat Primary" pitchFamily="2" charset="0"/>
              </a:rPr>
              <a:t>suncream</a:t>
            </a:r>
            <a:r>
              <a:rPr lang="en-GB" sz="1600" b="1" dirty="0" smtClean="0">
                <a:latin typeface="BlackCat Primary" pitchFamily="2" charset="0"/>
              </a:rPr>
              <a:t> / wellies / coats.</a:t>
            </a:r>
            <a:endParaRPr lang="en-GB" sz="1600" b="1" dirty="0">
              <a:latin typeface="BlackCat Primary" pitchFamily="2" charset="0"/>
            </a:endParaRPr>
          </a:p>
        </p:txBody>
      </p:sp>
    </p:spTree>
    <p:extLst>
      <p:ext uri="{BB962C8B-B14F-4D97-AF65-F5344CB8AC3E}">
        <p14:creationId xmlns:p14="http://schemas.microsoft.com/office/powerpoint/2010/main" val="23206663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07612" y="1412776"/>
            <a:ext cx="8077310" cy="1754326"/>
          </a:xfrm>
          <a:prstGeom prst="rect">
            <a:avLst/>
          </a:prstGeom>
          <a:noFill/>
        </p:spPr>
        <p:txBody>
          <a:bodyPr wrap="square" rtlCol="0">
            <a:spAutoFit/>
          </a:bodyPr>
          <a:lstStyle/>
          <a:p>
            <a:pPr algn="ctr"/>
            <a:r>
              <a:rPr lang="en-GB" sz="3600" b="1" dirty="0" smtClean="0">
                <a:latin typeface="BlackCat Primary" pitchFamily="2" charset="0"/>
              </a:rPr>
              <a:t>Thank you for your time and support.  We look forward to working with you in the coming year.</a:t>
            </a:r>
          </a:p>
        </p:txBody>
      </p:sp>
      <p:pic>
        <p:nvPicPr>
          <p:cNvPr id="7" name="Picture 6" descr="C:\Users\godwinh\AppData\Local\Microsoft\Windows\Temporary Internet Files\Content.IE5\CTHV5Y6N\fox[1].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911462" y="3680732"/>
            <a:ext cx="1828890" cy="1512168"/>
          </a:xfrm>
          <a:prstGeom prst="rect">
            <a:avLst/>
          </a:prstGeom>
          <a:noFill/>
          <a:ln>
            <a:noFill/>
          </a:ln>
        </p:spPr>
      </p:pic>
      <p:pic>
        <p:nvPicPr>
          <p:cNvPr id="9" name="Picture 8" descr="Image result for squirrel art">
            <a:hlinkClick r:id="rId3"/>
          </p:cNvPr>
          <p:cNvPicPr/>
          <p:nvPr/>
        </p:nvPicPr>
        <p:blipFill>
          <a:blip r:embed="rId4">
            <a:extLst>
              <a:ext uri="{28A0092B-C50C-407E-A947-70E740481C1C}">
                <a14:useLocalDpi xmlns:a14="http://schemas.microsoft.com/office/drawing/2010/main" val="0"/>
              </a:ext>
            </a:extLst>
          </a:blip>
          <a:srcRect/>
          <a:stretch>
            <a:fillRect/>
          </a:stretch>
        </p:blipFill>
        <p:spPr bwMode="auto">
          <a:xfrm>
            <a:off x="3607206" y="3680732"/>
            <a:ext cx="1972906" cy="1512168"/>
          </a:xfrm>
          <a:prstGeom prst="rect">
            <a:avLst/>
          </a:prstGeom>
          <a:noFill/>
          <a:ln>
            <a:noFill/>
          </a:ln>
        </p:spPr>
      </p:pic>
      <p:pic>
        <p:nvPicPr>
          <p:cNvPr id="10" name="Picture 9" descr="Image result for hedgehog clipart">
            <a:hlinkClick r:id="rId5"/>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187624" y="3680732"/>
            <a:ext cx="2088232" cy="1512168"/>
          </a:xfrm>
          <a:prstGeom prst="rect">
            <a:avLst/>
          </a:prstGeom>
          <a:noFill/>
          <a:ln>
            <a:noFill/>
          </a:ln>
        </p:spPr>
      </p:pic>
    </p:spTree>
    <p:extLst>
      <p:ext uri="{BB962C8B-B14F-4D97-AF65-F5344CB8AC3E}">
        <p14:creationId xmlns:p14="http://schemas.microsoft.com/office/powerpoint/2010/main" val="33400578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545357"/>
            <a:ext cx="9144000" cy="3887010"/>
          </a:xfrm>
        </p:spPr>
        <p:txBody>
          <a:bodyPr>
            <a:normAutofit fontScale="90000"/>
          </a:bodyPr>
          <a:lstStyle/>
          <a:p>
            <a:pPr>
              <a:lnSpc>
                <a:spcPct val="90000"/>
              </a:lnSpc>
            </a:pPr>
            <a:r>
              <a:rPr lang="en-GB" sz="6000" b="1" dirty="0">
                <a:solidFill>
                  <a:srgbClr val="0070C0"/>
                </a:solidFill>
                <a:latin typeface="BlackCat Primary" pitchFamily="2" charset="0"/>
              </a:rPr>
              <a:t/>
            </a:r>
            <a:br>
              <a:rPr lang="en-GB" sz="6000" b="1" dirty="0">
                <a:solidFill>
                  <a:srgbClr val="0070C0"/>
                </a:solidFill>
                <a:latin typeface="BlackCat Primary" pitchFamily="2" charset="0"/>
              </a:rPr>
            </a:br>
            <a:r>
              <a:rPr lang="en-GB" sz="1300" b="1" dirty="0" smtClean="0">
                <a:solidFill>
                  <a:srgbClr val="0070C0"/>
                </a:solidFill>
                <a:latin typeface="BlackCat Primary" pitchFamily="2" charset="0"/>
              </a:rPr>
              <a:t>.</a:t>
            </a:r>
            <a:r>
              <a:rPr lang="en-GB" sz="6000" b="1" dirty="0" smtClean="0">
                <a:solidFill>
                  <a:srgbClr val="0070C0"/>
                </a:solidFill>
                <a:latin typeface="BlackCat Primary" pitchFamily="2" charset="0"/>
              </a:rPr>
              <a:t/>
            </a:r>
            <a:br>
              <a:rPr lang="en-GB" sz="6000" b="1" dirty="0" smtClean="0">
                <a:solidFill>
                  <a:srgbClr val="0070C0"/>
                </a:solidFill>
                <a:latin typeface="BlackCat Primary" pitchFamily="2" charset="0"/>
              </a:rPr>
            </a:br>
            <a:r>
              <a:rPr lang="en-GB" sz="6000" b="1" dirty="0" smtClean="0">
                <a:solidFill>
                  <a:srgbClr val="0070C0"/>
                </a:solidFill>
                <a:latin typeface="BlackCat Primary" pitchFamily="2" charset="0"/>
              </a:rPr>
              <a:t/>
            </a:r>
            <a:br>
              <a:rPr lang="en-GB" sz="6000" b="1" dirty="0" smtClean="0">
                <a:solidFill>
                  <a:srgbClr val="0070C0"/>
                </a:solidFill>
                <a:latin typeface="BlackCat Primary" pitchFamily="2" charset="0"/>
              </a:rPr>
            </a:br>
            <a:r>
              <a:rPr lang="en-GB" sz="6000" b="1" dirty="0">
                <a:solidFill>
                  <a:srgbClr val="0070C0"/>
                </a:solidFill>
                <a:latin typeface="BlackCat Primary" pitchFamily="2" charset="0"/>
              </a:rPr>
              <a:t/>
            </a:r>
            <a:br>
              <a:rPr lang="en-GB" sz="6000" b="1" dirty="0">
                <a:solidFill>
                  <a:srgbClr val="0070C0"/>
                </a:solidFill>
                <a:latin typeface="BlackCat Primary" pitchFamily="2" charset="0"/>
              </a:rPr>
            </a:br>
            <a:r>
              <a:rPr lang="en-GB" b="1" dirty="0" smtClean="0">
                <a:solidFill>
                  <a:srgbClr val="0070C0"/>
                </a:solidFill>
                <a:latin typeface="BlackCat Primary" panose="00000400000000000000" pitchFamily="2" charset="0"/>
              </a:rPr>
              <a:t>Welcome to Year 1</a:t>
            </a:r>
            <a:br>
              <a:rPr lang="en-GB" b="1" dirty="0" smtClean="0">
                <a:solidFill>
                  <a:srgbClr val="0070C0"/>
                </a:solidFill>
                <a:latin typeface="BlackCat Primary" panose="00000400000000000000" pitchFamily="2" charset="0"/>
              </a:rPr>
            </a:br>
            <a:r>
              <a:rPr lang="en-GB" b="1" dirty="0" smtClean="0">
                <a:solidFill>
                  <a:srgbClr val="0070C0"/>
                </a:solidFill>
                <a:latin typeface="BlackCat Primary" panose="00000400000000000000" pitchFamily="2" charset="0"/>
              </a:rPr>
              <a:t>  2020 - 21</a:t>
            </a:r>
            <a:r>
              <a:rPr lang="en-GB" sz="6000" b="1" dirty="0" smtClean="0">
                <a:solidFill>
                  <a:srgbClr val="0070C0"/>
                </a:solidFill>
                <a:latin typeface="Comic Sans MS" pitchFamily="66" charset="0"/>
              </a:rPr>
              <a:t/>
            </a:r>
            <a:br>
              <a:rPr lang="en-GB" sz="6000" b="1" dirty="0" smtClean="0">
                <a:solidFill>
                  <a:srgbClr val="0070C0"/>
                </a:solidFill>
                <a:latin typeface="Comic Sans MS" pitchFamily="66" charset="0"/>
              </a:rPr>
            </a:br>
            <a:r>
              <a:rPr lang="en-GB" sz="6000" b="1" dirty="0" smtClean="0">
                <a:solidFill>
                  <a:srgbClr val="0070C0"/>
                </a:solidFill>
                <a:latin typeface="Comic Sans MS" pitchFamily="66" charset="0"/>
              </a:rPr>
              <a:t>     </a:t>
            </a:r>
            <a:r>
              <a:rPr lang="en-GB" sz="2700" b="1" dirty="0" smtClean="0">
                <a:solidFill>
                  <a:srgbClr val="0070C0"/>
                </a:solidFill>
                <a:latin typeface="BlackCat Primary" panose="00000400000000000000" pitchFamily="2" charset="0"/>
              </a:rPr>
              <a:t/>
            </a:r>
            <a:br>
              <a:rPr lang="en-GB" sz="2700" b="1" dirty="0" smtClean="0">
                <a:solidFill>
                  <a:srgbClr val="0070C0"/>
                </a:solidFill>
                <a:latin typeface="BlackCat Primary" panose="00000400000000000000" pitchFamily="2" charset="0"/>
              </a:rPr>
            </a:br>
            <a:r>
              <a:rPr lang="en-GB" sz="2700" b="1" dirty="0">
                <a:solidFill>
                  <a:srgbClr val="0070C0"/>
                </a:solidFill>
                <a:latin typeface="BlackCat Primary" panose="00000400000000000000" pitchFamily="2" charset="0"/>
              </a:rPr>
              <a:t/>
            </a:r>
            <a:br>
              <a:rPr lang="en-GB" sz="2700" b="1" dirty="0">
                <a:solidFill>
                  <a:srgbClr val="0070C0"/>
                </a:solidFill>
                <a:latin typeface="BlackCat Primary" panose="00000400000000000000" pitchFamily="2" charset="0"/>
              </a:rPr>
            </a:br>
            <a:r>
              <a:rPr lang="en-GB" sz="2700" b="1" dirty="0" smtClean="0">
                <a:solidFill>
                  <a:srgbClr val="0070C0"/>
                </a:solidFill>
                <a:latin typeface="BlackCat Primary" panose="00000400000000000000" pitchFamily="2" charset="0"/>
              </a:rPr>
              <a:t>		Ellie Sutherland - Hedgehogs</a:t>
            </a:r>
            <a:br>
              <a:rPr lang="en-GB" sz="2700" b="1" dirty="0" smtClean="0">
                <a:solidFill>
                  <a:srgbClr val="0070C0"/>
                </a:solidFill>
                <a:latin typeface="BlackCat Primary" panose="00000400000000000000" pitchFamily="2" charset="0"/>
              </a:rPr>
            </a:br>
            <a:r>
              <a:rPr lang="en-GB" sz="2700" b="1" dirty="0" smtClean="0">
                <a:solidFill>
                  <a:srgbClr val="0070C0"/>
                </a:solidFill>
                <a:latin typeface="BlackCat Primary" panose="00000400000000000000" pitchFamily="2" charset="0"/>
              </a:rPr>
              <a:t/>
            </a:r>
            <a:br>
              <a:rPr lang="en-GB" sz="2700" b="1" dirty="0" smtClean="0">
                <a:solidFill>
                  <a:srgbClr val="0070C0"/>
                </a:solidFill>
                <a:latin typeface="BlackCat Primary" panose="00000400000000000000" pitchFamily="2" charset="0"/>
              </a:rPr>
            </a:br>
            <a:r>
              <a:rPr lang="en-GB" sz="2700" b="1" dirty="0">
                <a:solidFill>
                  <a:srgbClr val="0070C0"/>
                </a:solidFill>
                <a:latin typeface="BlackCat Primary" panose="00000400000000000000" pitchFamily="2" charset="0"/>
              </a:rPr>
              <a:t>	</a:t>
            </a:r>
            <a:r>
              <a:rPr lang="en-GB" sz="2700" b="1" dirty="0" smtClean="0">
                <a:solidFill>
                  <a:srgbClr val="0070C0"/>
                </a:solidFill>
                <a:latin typeface="BlackCat Primary" panose="00000400000000000000" pitchFamily="2" charset="0"/>
              </a:rPr>
              <a:t/>
            </a:r>
            <a:br>
              <a:rPr lang="en-GB" sz="2700" b="1" dirty="0" smtClean="0">
                <a:solidFill>
                  <a:srgbClr val="0070C0"/>
                </a:solidFill>
                <a:latin typeface="BlackCat Primary" panose="00000400000000000000" pitchFamily="2" charset="0"/>
              </a:rPr>
            </a:br>
            <a:r>
              <a:rPr lang="en-GB" sz="2700" b="1" dirty="0" smtClean="0">
                <a:solidFill>
                  <a:srgbClr val="0070C0"/>
                </a:solidFill>
                <a:latin typeface="BlackCat Primary" panose="00000400000000000000" pitchFamily="2" charset="0"/>
              </a:rPr>
              <a:t/>
            </a:r>
            <a:br>
              <a:rPr lang="en-GB" sz="2700" b="1" dirty="0" smtClean="0">
                <a:solidFill>
                  <a:srgbClr val="0070C0"/>
                </a:solidFill>
                <a:latin typeface="BlackCat Primary" panose="00000400000000000000" pitchFamily="2" charset="0"/>
              </a:rPr>
            </a:br>
            <a:r>
              <a:rPr lang="en-GB" sz="2700" b="1" dirty="0">
                <a:solidFill>
                  <a:srgbClr val="0070C0"/>
                </a:solidFill>
                <a:latin typeface="BlackCat Primary" panose="00000400000000000000" pitchFamily="2" charset="0"/>
              </a:rPr>
              <a:t>	</a:t>
            </a:r>
            <a:r>
              <a:rPr lang="en-GB" sz="2700" b="1" dirty="0" smtClean="0">
                <a:solidFill>
                  <a:srgbClr val="0070C0"/>
                </a:solidFill>
                <a:latin typeface="BlackCat Primary" panose="00000400000000000000" pitchFamily="2" charset="0"/>
              </a:rPr>
              <a:t>	Colette Waters and Kat Holmes - Squirrels</a:t>
            </a:r>
            <a:br>
              <a:rPr lang="en-GB" sz="2700" b="1" dirty="0" smtClean="0">
                <a:solidFill>
                  <a:srgbClr val="0070C0"/>
                </a:solidFill>
                <a:latin typeface="BlackCat Primary" panose="00000400000000000000" pitchFamily="2" charset="0"/>
              </a:rPr>
            </a:br>
            <a:r>
              <a:rPr lang="en-GB" sz="2700" b="1" dirty="0" smtClean="0">
                <a:solidFill>
                  <a:srgbClr val="0070C0"/>
                </a:solidFill>
                <a:latin typeface="BlackCat Primary" panose="00000400000000000000" pitchFamily="2" charset="0"/>
              </a:rPr>
              <a:t/>
            </a:r>
            <a:br>
              <a:rPr lang="en-GB" sz="2700" b="1" dirty="0" smtClean="0">
                <a:solidFill>
                  <a:srgbClr val="0070C0"/>
                </a:solidFill>
                <a:latin typeface="BlackCat Primary" panose="00000400000000000000" pitchFamily="2" charset="0"/>
              </a:rPr>
            </a:br>
            <a:r>
              <a:rPr lang="en-GB" sz="2700" b="1" dirty="0" smtClean="0">
                <a:solidFill>
                  <a:srgbClr val="0070C0"/>
                </a:solidFill>
                <a:latin typeface="BlackCat Primary" panose="00000400000000000000" pitchFamily="2" charset="0"/>
              </a:rPr>
              <a:t/>
            </a:r>
            <a:br>
              <a:rPr lang="en-GB" sz="2700" b="1" dirty="0" smtClean="0">
                <a:solidFill>
                  <a:srgbClr val="0070C0"/>
                </a:solidFill>
                <a:latin typeface="BlackCat Primary" panose="00000400000000000000" pitchFamily="2" charset="0"/>
              </a:rPr>
            </a:br>
            <a:r>
              <a:rPr lang="en-GB" sz="2700" b="1" dirty="0">
                <a:solidFill>
                  <a:srgbClr val="0070C0"/>
                </a:solidFill>
                <a:latin typeface="BlackCat Primary" panose="00000400000000000000" pitchFamily="2" charset="0"/>
              </a:rPr>
              <a:t/>
            </a:r>
            <a:br>
              <a:rPr lang="en-GB" sz="2700" b="1" dirty="0">
                <a:solidFill>
                  <a:srgbClr val="0070C0"/>
                </a:solidFill>
                <a:latin typeface="BlackCat Primary" panose="00000400000000000000" pitchFamily="2" charset="0"/>
              </a:rPr>
            </a:br>
            <a:r>
              <a:rPr lang="en-GB" sz="2700" b="1" dirty="0" smtClean="0">
                <a:solidFill>
                  <a:srgbClr val="0070C0"/>
                </a:solidFill>
                <a:latin typeface="BlackCat Primary" panose="00000400000000000000" pitchFamily="2" charset="0"/>
              </a:rPr>
              <a:t>Gabby Shaw - Foxes</a:t>
            </a:r>
            <a:r>
              <a:rPr lang="en-GB" sz="3100" b="1" dirty="0" smtClean="0">
                <a:solidFill>
                  <a:srgbClr val="0070C0"/>
                </a:solidFill>
                <a:latin typeface="BlackCat Primary" panose="00000400000000000000" pitchFamily="2" charset="0"/>
              </a:rPr>
              <a:t/>
            </a:r>
            <a:br>
              <a:rPr lang="en-GB" sz="3100" b="1" dirty="0" smtClean="0">
                <a:solidFill>
                  <a:srgbClr val="0070C0"/>
                </a:solidFill>
                <a:latin typeface="BlackCat Primary" panose="00000400000000000000" pitchFamily="2" charset="0"/>
              </a:rPr>
            </a:br>
            <a:r>
              <a:rPr lang="en-GB" sz="3100" b="1" dirty="0" smtClean="0">
                <a:solidFill>
                  <a:srgbClr val="0070C0"/>
                </a:solidFill>
                <a:latin typeface="Comic Sans MS" pitchFamily="66" charset="0"/>
              </a:rPr>
              <a:t> </a:t>
            </a:r>
            <a:r>
              <a:rPr lang="en-GB" sz="2700" b="1" dirty="0" smtClean="0">
                <a:solidFill>
                  <a:srgbClr val="0070C0"/>
                </a:solidFill>
                <a:latin typeface="Comic Sans MS" pitchFamily="66" charset="0"/>
              </a:rPr>
              <a:t>                </a:t>
            </a:r>
            <a:r>
              <a:rPr lang="en-GB" sz="3100" b="1" dirty="0" smtClean="0">
                <a:solidFill>
                  <a:srgbClr val="0070C0"/>
                </a:solidFill>
                <a:latin typeface="Comic Sans MS" pitchFamily="66" charset="0"/>
              </a:rPr>
              <a:t/>
            </a:r>
            <a:br>
              <a:rPr lang="en-GB" sz="3100" b="1" dirty="0" smtClean="0">
                <a:solidFill>
                  <a:srgbClr val="0070C0"/>
                </a:solidFill>
                <a:latin typeface="Comic Sans MS" pitchFamily="66" charset="0"/>
              </a:rPr>
            </a:br>
            <a:r>
              <a:rPr lang="en-GB" sz="3100" b="1" dirty="0" smtClean="0">
                <a:solidFill>
                  <a:srgbClr val="0070C0"/>
                </a:solidFill>
                <a:latin typeface="Comic Sans MS" pitchFamily="66" charset="0"/>
              </a:rPr>
              <a:t/>
            </a:r>
            <a:br>
              <a:rPr lang="en-GB" sz="3100" b="1" dirty="0" smtClean="0">
                <a:solidFill>
                  <a:srgbClr val="0070C0"/>
                </a:solidFill>
                <a:latin typeface="Comic Sans MS" pitchFamily="66" charset="0"/>
              </a:rPr>
            </a:br>
            <a:r>
              <a:rPr lang="en-GB" sz="3100" b="1" dirty="0" smtClean="0">
                <a:solidFill>
                  <a:srgbClr val="0070C0"/>
                </a:solidFill>
                <a:latin typeface="Comic Sans MS" pitchFamily="66" charset="0"/>
              </a:rPr>
              <a:t/>
            </a:r>
            <a:br>
              <a:rPr lang="en-GB" sz="3100" b="1" dirty="0" smtClean="0">
                <a:solidFill>
                  <a:srgbClr val="0070C0"/>
                </a:solidFill>
                <a:latin typeface="Comic Sans MS" pitchFamily="66" charset="0"/>
              </a:rPr>
            </a:br>
            <a:r>
              <a:rPr lang="en-GB" sz="2700" b="1" dirty="0" smtClean="0">
                <a:solidFill>
                  <a:srgbClr val="0070C0"/>
                </a:solidFill>
                <a:latin typeface="Comic Sans MS" pitchFamily="66" charset="0"/>
              </a:rPr>
              <a:t>                  </a:t>
            </a:r>
            <a:r>
              <a:rPr lang="en-GB" sz="2700" b="1" dirty="0">
                <a:solidFill>
                  <a:srgbClr val="0070C0"/>
                </a:solidFill>
                <a:latin typeface="Comic Sans MS" pitchFamily="66" charset="0"/>
              </a:rPr>
              <a:t/>
            </a:r>
            <a:br>
              <a:rPr lang="en-GB" sz="2700" b="1" dirty="0">
                <a:solidFill>
                  <a:srgbClr val="0070C0"/>
                </a:solidFill>
                <a:latin typeface="Comic Sans MS" pitchFamily="66" charset="0"/>
              </a:rPr>
            </a:br>
            <a:r>
              <a:rPr lang="en-GB" sz="2700" b="1" dirty="0" smtClean="0">
                <a:solidFill>
                  <a:srgbClr val="0070C0"/>
                </a:solidFill>
                <a:latin typeface="Comic Sans MS" pitchFamily="66" charset="0"/>
              </a:rPr>
              <a:t/>
            </a:r>
            <a:br>
              <a:rPr lang="en-GB" sz="2700" b="1" dirty="0" smtClean="0">
                <a:solidFill>
                  <a:srgbClr val="0070C0"/>
                </a:solidFill>
                <a:latin typeface="Comic Sans MS" pitchFamily="66" charset="0"/>
              </a:rPr>
            </a:br>
            <a:r>
              <a:rPr lang="en-GB" sz="2700" b="1" dirty="0" smtClean="0">
                <a:solidFill>
                  <a:srgbClr val="0070C0"/>
                </a:solidFill>
                <a:latin typeface="Comic Sans MS" pitchFamily="66" charset="0"/>
              </a:rPr>
              <a:t/>
            </a:r>
            <a:br>
              <a:rPr lang="en-GB" sz="2700" b="1" dirty="0" smtClean="0">
                <a:solidFill>
                  <a:srgbClr val="0070C0"/>
                </a:solidFill>
                <a:latin typeface="Comic Sans MS" pitchFamily="66" charset="0"/>
              </a:rPr>
            </a:br>
            <a:endParaRPr lang="en-GB" dirty="0">
              <a:latin typeface="Comic Sans MS" pitchFamily="66" charset="0"/>
            </a:endParaRPr>
          </a:p>
        </p:txBody>
      </p:sp>
      <p:pic>
        <p:nvPicPr>
          <p:cNvPr id="1029"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6714904" y="51981928"/>
            <a:ext cx="3393229" cy="22986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8" descr="C:\Users\godwinh\AppData\Local\Microsoft\Windows\Temporary Internet Files\Content.IE5\CTHV5Y6N\fox[1].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3210" y="5379830"/>
            <a:ext cx="949997" cy="857482"/>
          </a:xfrm>
          <a:prstGeom prst="rect">
            <a:avLst/>
          </a:prstGeom>
          <a:noFill/>
          <a:ln>
            <a:noFill/>
          </a:ln>
        </p:spPr>
      </p:pic>
      <p:pic>
        <p:nvPicPr>
          <p:cNvPr id="12" name="Picture 11" descr="Image result for squirrel art">
            <a:hlinkClick r:id="rId5"/>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67215" y="3954821"/>
            <a:ext cx="1000641" cy="757774"/>
          </a:xfrm>
          <a:prstGeom prst="rect">
            <a:avLst/>
          </a:prstGeom>
          <a:noFill/>
          <a:ln>
            <a:noFill/>
          </a:ln>
        </p:spPr>
      </p:pic>
      <p:pic>
        <p:nvPicPr>
          <p:cNvPr id="13" name="Picture 12" descr="Image result for hedgehog clipart">
            <a:hlinkClick r:id="rId7"/>
          </p:cNvPr>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67215" y="2769090"/>
            <a:ext cx="955992" cy="719772"/>
          </a:xfrm>
          <a:prstGeom prst="rect">
            <a:avLst/>
          </a:prstGeom>
          <a:noFill/>
          <a:ln>
            <a:noFill/>
          </a:ln>
        </p:spPr>
      </p:pic>
    </p:spTree>
    <p:extLst>
      <p:ext uri="{BB962C8B-B14F-4D97-AF65-F5344CB8AC3E}">
        <p14:creationId xmlns:p14="http://schemas.microsoft.com/office/powerpoint/2010/main" val="30634129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1143000"/>
          </a:xfrm>
        </p:spPr>
        <p:txBody>
          <a:bodyPr>
            <a:normAutofit fontScale="90000"/>
          </a:bodyPr>
          <a:lstStyle/>
          <a:p>
            <a:r>
              <a:rPr lang="en-GB" altLang="en-US" dirty="0" smtClean="0"/>
              <a:t>                                         Purpose </a:t>
            </a:r>
          </a:p>
        </p:txBody>
      </p:sp>
      <p:sp>
        <p:nvSpPr>
          <p:cNvPr id="5" name="Content Placeholder 2"/>
          <p:cNvSpPr>
            <a:spLocks noGrp="1"/>
          </p:cNvSpPr>
          <p:nvPr>
            <p:ph idx="1"/>
          </p:nvPr>
        </p:nvSpPr>
        <p:spPr>
          <a:xfrm>
            <a:off x="457200" y="1600200"/>
            <a:ext cx="8229600" cy="4525963"/>
          </a:xfrm>
        </p:spPr>
        <p:txBody>
          <a:bodyPr>
            <a:normAutofit fontScale="92500" lnSpcReduction="10000"/>
          </a:bodyPr>
          <a:lstStyle/>
          <a:p>
            <a:r>
              <a:rPr lang="en-GB" altLang="en-US" sz="2800" dirty="0" smtClean="0"/>
              <a:t>To introduce you to the team.</a:t>
            </a:r>
          </a:p>
          <a:p>
            <a:endParaRPr lang="en-GB" altLang="en-US" sz="2800" dirty="0" smtClean="0"/>
          </a:p>
          <a:p>
            <a:r>
              <a:rPr lang="en-GB" altLang="en-US" sz="2800" dirty="0" smtClean="0"/>
              <a:t>Share what learning in year 1 looks like (routines and timetable).</a:t>
            </a:r>
          </a:p>
          <a:p>
            <a:endParaRPr lang="en-GB" altLang="en-US" sz="2800" dirty="0" smtClean="0"/>
          </a:p>
          <a:p>
            <a:r>
              <a:rPr lang="en-GB" altLang="en-US" sz="2800" dirty="0" smtClean="0"/>
              <a:t>Our Curriculum. </a:t>
            </a:r>
          </a:p>
          <a:p>
            <a:endParaRPr lang="en-GB" altLang="en-US" sz="2800" dirty="0" smtClean="0"/>
          </a:p>
          <a:p>
            <a:r>
              <a:rPr lang="en-GB" altLang="en-US" sz="2800" dirty="0" smtClean="0"/>
              <a:t>How we assess children in year 1.</a:t>
            </a:r>
          </a:p>
          <a:p>
            <a:endParaRPr lang="en-GB" altLang="en-US" sz="2800" dirty="0" smtClean="0"/>
          </a:p>
          <a:p>
            <a:r>
              <a:rPr lang="en-GB" altLang="en-US" sz="2800" dirty="0"/>
              <a:t>How you can help your child prepare for year </a:t>
            </a:r>
            <a:r>
              <a:rPr lang="en-GB" altLang="en-US" sz="2800" dirty="0" smtClean="0"/>
              <a:t>1.</a:t>
            </a:r>
            <a:endParaRPr lang="en-GB" altLang="en-US" sz="2800" dirty="0"/>
          </a:p>
          <a:p>
            <a:endParaRPr lang="en-GB" altLang="en-US" dirty="0" smtClean="0"/>
          </a:p>
          <a:p>
            <a:endParaRPr lang="en-GB" altLang="en-US" dirty="0" smtClean="0"/>
          </a:p>
        </p:txBody>
      </p:sp>
      <p:pic>
        <p:nvPicPr>
          <p:cNvPr id="10" name="Picture 9" descr="C:\Users\godwinh\AppData\Local\Microsoft\Windows\Temporary Internet Files\Content.IE5\CTHV5Y6N\fox[1].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44952" y="390070"/>
            <a:ext cx="964285" cy="1036992"/>
          </a:xfrm>
          <a:prstGeom prst="rect">
            <a:avLst/>
          </a:prstGeom>
          <a:noFill/>
          <a:ln>
            <a:noFill/>
          </a:ln>
        </p:spPr>
      </p:pic>
      <p:pic>
        <p:nvPicPr>
          <p:cNvPr id="11" name="Picture 10" descr="Image result for squirrel art">
            <a:hlinkClick r:id="rId3"/>
          </p:cNvPr>
          <p:cNvPicPr/>
          <p:nvPr/>
        </p:nvPicPr>
        <p:blipFill>
          <a:blip r:embed="rId4">
            <a:extLst>
              <a:ext uri="{28A0092B-C50C-407E-A947-70E740481C1C}">
                <a14:useLocalDpi xmlns:a14="http://schemas.microsoft.com/office/drawing/2010/main" val="0"/>
              </a:ext>
            </a:extLst>
          </a:blip>
          <a:srcRect/>
          <a:stretch>
            <a:fillRect/>
          </a:stretch>
        </p:blipFill>
        <p:spPr bwMode="auto">
          <a:xfrm>
            <a:off x="1763688" y="440667"/>
            <a:ext cx="1139061" cy="935798"/>
          </a:xfrm>
          <a:prstGeom prst="rect">
            <a:avLst/>
          </a:prstGeom>
          <a:noFill/>
          <a:ln>
            <a:noFill/>
          </a:ln>
        </p:spPr>
      </p:pic>
      <p:pic>
        <p:nvPicPr>
          <p:cNvPr id="12" name="Picture 11" descr="Image result for hedgehog clipart">
            <a:hlinkClick r:id="rId5"/>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57200" y="548680"/>
            <a:ext cx="955992" cy="719772"/>
          </a:xfrm>
          <a:prstGeom prst="rect">
            <a:avLst/>
          </a:prstGeom>
          <a:noFill/>
          <a:ln>
            <a:noFill/>
          </a:ln>
        </p:spPr>
      </p:pic>
    </p:spTree>
    <p:extLst>
      <p:ext uri="{BB962C8B-B14F-4D97-AF65-F5344CB8AC3E}">
        <p14:creationId xmlns:p14="http://schemas.microsoft.com/office/powerpoint/2010/main" val="18086187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491879" y="11977"/>
            <a:ext cx="2169185" cy="707886"/>
          </a:xfrm>
          <a:prstGeom prst="rect">
            <a:avLst/>
          </a:prstGeom>
          <a:noFill/>
        </p:spPr>
        <p:txBody>
          <a:bodyPr wrap="none" rtlCol="0">
            <a:spAutoFit/>
          </a:bodyPr>
          <a:lstStyle/>
          <a:p>
            <a:pPr algn="ctr"/>
            <a:r>
              <a:rPr lang="en-GB" sz="4000" b="1" dirty="0" smtClean="0">
                <a:solidFill>
                  <a:srgbClr val="0070C0"/>
                </a:solidFill>
                <a:latin typeface="BlackCat Primary" pitchFamily="2" charset="0"/>
              </a:rPr>
              <a:t>Routines</a:t>
            </a:r>
            <a:endParaRPr lang="en-GB" sz="4000" b="1" dirty="0">
              <a:solidFill>
                <a:srgbClr val="0070C0"/>
              </a:solidFill>
              <a:latin typeface="BlackCat Primary" pitchFamily="2" charset="0"/>
            </a:endParaRPr>
          </a:p>
        </p:txBody>
      </p:sp>
      <p:sp>
        <p:nvSpPr>
          <p:cNvPr id="4" name="TextBox 3"/>
          <p:cNvSpPr txBox="1"/>
          <p:nvPr/>
        </p:nvSpPr>
        <p:spPr>
          <a:xfrm>
            <a:off x="431032" y="610136"/>
            <a:ext cx="8712968" cy="5940088"/>
          </a:xfrm>
          <a:prstGeom prst="rect">
            <a:avLst/>
          </a:prstGeom>
          <a:noFill/>
        </p:spPr>
        <p:txBody>
          <a:bodyPr wrap="square" rtlCol="0">
            <a:spAutoFit/>
          </a:bodyPr>
          <a:lstStyle/>
          <a:p>
            <a:r>
              <a:rPr lang="en-GB" sz="2800" b="1" dirty="0" smtClean="0">
                <a:solidFill>
                  <a:srgbClr val="0070C0"/>
                </a:solidFill>
                <a:latin typeface="BlackCat Primary" pitchFamily="2" charset="0"/>
              </a:rPr>
              <a:t>Independent Punctual Entry 8:45 -9:00 </a:t>
            </a:r>
            <a:r>
              <a:rPr lang="en-GB" sz="2000" b="1" dirty="0" smtClean="0">
                <a:solidFill>
                  <a:srgbClr val="0070C0"/>
                </a:solidFill>
                <a:latin typeface="BlackCat Primary" pitchFamily="2" charset="0"/>
              </a:rPr>
              <a:t>(Register at 9:00)</a:t>
            </a:r>
          </a:p>
          <a:p>
            <a:r>
              <a:rPr lang="en-GB" sz="2000" dirty="0" smtClean="0">
                <a:solidFill>
                  <a:srgbClr val="FF0000"/>
                </a:solidFill>
                <a:latin typeface="BlackCat Primary" pitchFamily="2" charset="0"/>
              </a:rPr>
              <a:t>(</a:t>
            </a:r>
            <a:r>
              <a:rPr lang="en-GB" sz="1600" dirty="0" smtClean="0">
                <a:solidFill>
                  <a:srgbClr val="FF0000"/>
                </a:solidFill>
                <a:latin typeface="BlackCat Primary" pitchFamily="2" charset="0"/>
              </a:rPr>
              <a:t>This may depend on routines in place due to Co-vid 19.  We will keep you as updated as we can)</a:t>
            </a:r>
            <a:endParaRPr lang="en-GB" dirty="0" smtClean="0">
              <a:solidFill>
                <a:srgbClr val="FF0000"/>
              </a:solidFill>
              <a:latin typeface="BlackCat Primary" pitchFamily="2" charset="0"/>
            </a:endParaRPr>
          </a:p>
          <a:p>
            <a:r>
              <a:rPr lang="en-GB" sz="2000" b="1" dirty="0" smtClean="0">
                <a:latin typeface="BlackCat Primary" pitchFamily="2" charset="0"/>
              </a:rPr>
              <a:t>Children will be expected to independently hang their coat up and put their book </a:t>
            </a:r>
            <a:r>
              <a:rPr lang="en-GB" sz="2000" b="1" dirty="0">
                <a:latin typeface="BlackCat Primary" pitchFamily="2" charset="0"/>
              </a:rPr>
              <a:t>bag </a:t>
            </a:r>
            <a:r>
              <a:rPr lang="en-GB" sz="2000" b="1" dirty="0" smtClean="0">
                <a:latin typeface="BlackCat Primary" pitchFamily="2" charset="0"/>
              </a:rPr>
              <a:t>and water </a:t>
            </a:r>
            <a:r>
              <a:rPr lang="en-GB" sz="2000" b="1" dirty="0">
                <a:latin typeface="BlackCat Primary" pitchFamily="2" charset="0"/>
              </a:rPr>
              <a:t>bottle </a:t>
            </a:r>
            <a:r>
              <a:rPr lang="en-GB" sz="2000" b="1" dirty="0" smtClean="0">
                <a:latin typeface="BlackCat Primary" pitchFamily="2" charset="0"/>
              </a:rPr>
              <a:t>away.  Children can change their coloured reading book if necessary, </a:t>
            </a:r>
          </a:p>
          <a:p>
            <a:r>
              <a:rPr lang="en-GB" sz="2000" b="1" dirty="0" smtClean="0">
                <a:latin typeface="BlackCat Primary" pitchFamily="2" charset="0"/>
              </a:rPr>
              <a:t>Children will then be asked to complete a morning work task which will be </a:t>
            </a:r>
            <a:r>
              <a:rPr lang="en-GB" sz="2000" b="1" dirty="0">
                <a:latin typeface="BlackCat Primary" pitchFamily="2" charset="0"/>
              </a:rPr>
              <a:t>displayed on the interactive </a:t>
            </a:r>
            <a:r>
              <a:rPr lang="en-GB" sz="2000" b="1" dirty="0" smtClean="0">
                <a:latin typeface="BlackCat Primary" pitchFamily="2" charset="0"/>
              </a:rPr>
              <a:t>whiteboard.  </a:t>
            </a:r>
            <a:endParaRPr lang="en-GB" sz="2000" b="1" dirty="0">
              <a:latin typeface="BlackCat Primary" pitchFamily="2" charset="0"/>
            </a:endParaRPr>
          </a:p>
          <a:p>
            <a:r>
              <a:rPr lang="en-GB" sz="2000" b="1" dirty="0" smtClean="0">
                <a:solidFill>
                  <a:srgbClr val="0070C0"/>
                </a:solidFill>
                <a:latin typeface="BlackCat Primary" pitchFamily="2" charset="0"/>
              </a:rPr>
              <a:t>Please encourage your child to enter the classroom independently, each class has a TA who will be there to help settle the class in the morning. </a:t>
            </a:r>
          </a:p>
          <a:p>
            <a:endParaRPr lang="en-GB" sz="2400" b="1" dirty="0">
              <a:latin typeface="BlackCat Primary" pitchFamily="2" charset="0"/>
            </a:endParaRPr>
          </a:p>
          <a:p>
            <a:r>
              <a:rPr lang="en-GB" sz="2800" b="1" dirty="0" smtClean="0">
                <a:solidFill>
                  <a:srgbClr val="0070C0"/>
                </a:solidFill>
                <a:latin typeface="BlackCat Primary" pitchFamily="2" charset="0"/>
              </a:rPr>
              <a:t>Home Time 3:30</a:t>
            </a:r>
          </a:p>
          <a:p>
            <a:r>
              <a:rPr lang="en-GB" sz="2000" b="1" dirty="0" smtClean="0">
                <a:latin typeface="BlackCat Primary" pitchFamily="2" charset="0"/>
              </a:rPr>
              <a:t>Clubs and DASH: we have lists if your child attends either. </a:t>
            </a:r>
          </a:p>
          <a:p>
            <a:r>
              <a:rPr lang="en-GB" sz="2000" b="1" dirty="0" smtClean="0">
                <a:latin typeface="BlackCat Primary" pitchFamily="2" charset="0"/>
              </a:rPr>
              <a:t>Any different arrangements: If your child is going home with an adult they do not usually go home with then you must write on the going home board near the classroom entrance when dropping your child off in the morning. Please update when necessary.</a:t>
            </a:r>
          </a:p>
          <a:p>
            <a:r>
              <a:rPr lang="en-GB" sz="2000" b="1" dirty="0" smtClean="0">
                <a:solidFill>
                  <a:srgbClr val="FF0000"/>
                </a:solidFill>
                <a:latin typeface="BlackCat Primary" pitchFamily="2" charset="0"/>
              </a:rPr>
              <a:t>Sheffield Council Policy: child uncollected after 3:40pm will be taken to a safe waiting place outside the office. </a:t>
            </a:r>
          </a:p>
        </p:txBody>
      </p:sp>
    </p:spTree>
    <p:extLst>
      <p:ext uri="{BB962C8B-B14F-4D97-AF65-F5344CB8AC3E}">
        <p14:creationId xmlns:p14="http://schemas.microsoft.com/office/powerpoint/2010/main" val="1865758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59832" y="272365"/>
            <a:ext cx="2632452" cy="707886"/>
          </a:xfrm>
          <a:prstGeom prst="rect">
            <a:avLst/>
          </a:prstGeom>
          <a:noFill/>
        </p:spPr>
        <p:txBody>
          <a:bodyPr wrap="none" rtlCol="0">
            <a:spAutoFit/>
          </a:bodyPr>
          <a:lstStyle/>
          <a:p>
            <a:r>
              <a:rPr lang="en-GB" sz="4000" b="1" dirty="0" smtClean="0">
                <a:latin typeface="BlackCat Primary" pitchFamily="2" charset="0"/>
              </a:rPr>
              <a:t>Homework</a:t>
            </a:r>
            <a:endParaRPr lang="en-GB" sz="4000" b="1" dirty="0">
              <a:latin typeface="BlackCat Primary" pitchFamily="2" charset="0"/>
            </a:endParaRPr>
          </a:p>
        </p:txBody>
      </p:sp>
      <p:sp>
        <p:nvSpPr>
          <p:cNvPr id="5" name="TextBox 4"/>
          <p:cNvSpPr txBox="1"/>
          <p:nvPr/>
        </p:nvSpPr>
        <p:spPr>
          <a:xfrm>
            <a:off x="179512" y="836712"/>
            <a:ext cx="9144000" cy="6001643"/>
          </a:xfrm>
          <a:prstGeom prst="rect">
            <a:avLst/>
          </a:prstGeom>
          <a:noFill/>
        </p:spPr>
        <p:txBody>
          <a:bodyPr wrap="square" rtlCol="0">
            <a:spAutoFit/>
          </a:bodyPr>
          <a:lstStyle/>
          <a:p>
            <a:r>
              <a:rPr lang="en-GB" sz="2400" b="1" dirty="0" smtClean="0">
                <a:latin typeface="BlackCat Primary" pitchFamily="2" charset="0"/>
              </a:rPr>
              <a:t>Half Termly: Each half term we will set a home learning task.  You will have the whole of the half term to complete the home learning.  It will be due in on the last Monday of each half term.   The homework will be supplied in a homework book and a copy will also be available on each class blog should you misplace it. </a:t>
            </a:r>
          </a:p>
          <a:p>
            <a:endParaRPr lang="en-GB" sz="2400" b="1" dirty="0">
              <a:latin typeface="BlackCat Primary" pitchFamily="2" charset="0"/>
            </a:endParaRPr>
          </a:p>
          <a:p>
            <a:r>
              <a:rPr lang="en-GB" sz="2400" b="1" dirty="0" smtClean="0">
                <a:solidFill>
                  <a:schemeClr val="accent6">
                    <a:lumMod val="75000"/>
                  </a:schemeClr>
                </a:solidFill>
                <a:latin typeface="BlackCat Primary" pitchFamily="2" charset="0"/>
              </a:rPr>
              <a:t>Format – homework menu (see next slide for example)</a:t>
            </a:r>
          </a:p>
          <a:p>
            <a:r>
              <a:rPr lang="en-GB" sz="2400" b="1" dirty="0" smtClean="0">
                <a:solidFill>
                  <a:schemeClr val="accent2">
                    <a:lumMod val="75000"/>
                  </a:schemeClr>
                </a:solidFill>
                <a:latin typeface="BlackCat Primary" pitchFamily="2" charset="0"/>
              </a:rPr>
              <a:t>Non-negotiables</a:t>
            </a:r>
            <a:r>
              <a:rPr lang="en-GB" sz="2400" b="1" dirty="0" smtClean="0">
                <a:latin typeface="BlackCat Primary" pitchFamily="2" charset="0"/>
              </a:rPr>
              <a:t>: Activities you must do with your child as often as possible. These will include;</a:t>
            </a:r>
          </a:p>
          <a:p>
            <a:r>
              <a:rPr lang="en-GB" sz="2400" b="1" dirty="0" smtClean="0">
                <a:latin typeface="BlackCat Primary" pitchFamily="2" charset="0"/>
              </a:rPr>
              <a:t>Reading, Spelling Zone (common exception word zappers) and ‘Learn its’ (maths facts)</a:t>
            </a:r>
            <a:endParaRPr lang="en-GB" sz="2800" b="1" dirty="0">
              <a:latin typeface="BlackCat Primary" pitchFamily="2" charset="0"/>
            </a:endParaRPr>
          </a:p>
          <a:p>
            <a:r>
              <a:rPr lang="en-GB" sz="2400" b="1" dirty="0" smtClean="0">
                <a:solidFill>
                  <a:schemeClr val="accent2">
                    <a:lumMod val="75000"/>
                  </a:schemeClr>
                </a:solidFill>
                <a:latin typeface="BlackCat Primary" pitchFamily="2" charset="0"/>
              </a:rPr>
              <a:t>Choose box:</a:t>
            </a:r>
          </a:p>
          <a:p>
            <a:r>
              <a:rPr lang="en-GB" sz="2400" b="1" dirty="0" smtClean="0">
                <a:latin typeface="BlackCat Primary" pitchFamily="2" charset="0"/>
              </a:rPr>
              <a:t>Often topic based activities that you can choose to complete or not complete.  </a:t>
            </a:r>
          </a:p>
          <a:p>
            <a:r>
              <a:rPr lang="en-GB" sz="2400" b="1" dirty="0" smtClean="0">
                <a:latin typeface="BlackCat Primary" pitchFamily="2" charset="0"/>
              </a:rPr>
              <a:t>Examples: walks, discussions, research, drawings, posters, </a:t>
            </a:r>
            <a:r>
              <a:rPr lang="en-GB" sz="2400" b="1" dirty="0" err="1" smtClean="0">
                <a:latin typeface="BlackCat Primary" pitchFamily="2" charset="0"/>
              </a:rPr>
              <a:t>powerpoints</a:t>
            </a:r>
            <a:r>
              <a:rPr lang="en-GB" sz="2400" b="1" dirty="0" smtClean="0">
                <a:latin typeface="BlackCat Primary" pitchFamily="2" charset="0"/>
              </a:rPr>
              <a:t>, photos and writing</a:t>
            </a:r>
            <a:r>
              <a:rPr lang="en-GB" sz="2400" b="1" dirty="0">
                <a:latin typeface="BlackCat Primary" pitchFamily="2" charset="0"/>
              </a:rPr>
              <a:t>.</a:t>
            </a:r>
          </a:p>
        </p:txBody>
      </p:sp>
    </p:spTree>
    <p:extLst>
      <p:ext uri="{BB962C8B-B14F-4D97-AF65-F5344CB8AC3E}">
        <p14:creationId xmlns:p14="http://schemas.microsoft.com/office/powerpoint/2010/main" val="12738965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25760"/>
            <a:ext cx="8229600" cy="782960"/>
          </a:xfrm>
        </p:spPr>
        <p:txBody>
          <a:bodyPr>
            <a:normAutofit/>
          </a:bodyPr>
          <a:lstStyle/>
          <a:p>
            <a:r>
              <a:rPr lang="en-GB" b="1" dirty="0" smtClean="0">
                <a:solidFill>
                  <a:srgbClr val="0070C0"/>
                </a:solidFill>
                <a:latin typeface="BlackCat Primary" pitchFamily="2" charset="0"/>
              </a:rPr>
              <a:t>Homework Menu Example</a:t>
            </a:r>
            <a:endParaRPr lang="en-GB" dirty="0"/>
          </a:p>
        </p:txBody>
      </p:sp>
      <p:sp>
        <p:nvSpPr>
          <p:cNvPr id="3" name="Content Placeholder 2"/>
          <p:cNvSpPr>
            <a:spLocks noGrp="1"/>
          </p:cNvSpPr>
          <p:nvPr>
            <p:ph idx="1"/>
          </p:nvPr>
        </p:nvSpPr>
        <p:spPr/>
        <p:txBody>
          <a:bodyPr/>
          <a:lstStyle/>
          <a:p>
            <a:endParaRPr lang="en-GB"/>
          </a:p>
        </p:txBody>
      </p:sp>
      <p:pic>
        <p:nvPicPr>
          <p:cNvPr id="5" name="Picture 4"/>
          <p:cNvPicPr>
            <a:picLocks noChangeAspect="1"/>
          </p:cNvPicPr>
          <p:nvPr/>
        </p:nvPicPr>
        <p:blipFill>
          <a:blip r:embed="rId2"/>
          <a:stretch>
            <a:fillRect/>
          </a:stretch>
        </p:blipFill>
        <p:spPr>
          <a:xfrm>
            <a:off x="225860" y="908720"/>
            <a:ext cx="8712968" cy="5591489"/>
          </a:xfrm>
          <a:prstGeom prst="rect">
            <a:avLst/>
          </a:prstGeom>
        </p:spPr>
      </p:pic>
    </p:spTree>
    <p:extLst>
      <p:ext uri="{BB962C8B-B14F-4D97-AF65-F5344CB8AC3E}">
        <p14:creationId xmlns:p14="http://schemas.microsoft.com/office/powerpoint/2010/main" val="35937385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93794" y="351435"/>
            <a:ext cx="7023862" cy="707886"/>
          </a:xfrm>
          <a:prstGeom prst="rect">
            <a:avLst/>
          </a:prstGeom>
          <a:noFill/>
        </p:spPr>
        <p:txBody>
          <a:bodyPr wrap="square" rtlCol="0">
            <a:spAutoFit/>
          </a:bodyPr>
          <a:lstStyle/>
          <a:p>
            <a:r>
              <a:rPr lang="en-GB" sz="4000" b="1" dirty="0" smtClean="0">
                <a:solidFill>
                  <a:srgbClr val="0070C0"/>
                </a:solidFill>
                <a:latin typeface="BlackCat Primary" pitchFamily="2" charset="0"/>
              </a:rPr>
              <a:t>Curriculum Overview for Y1</a:t>
            </a:r>
            <a:endParaRPr lang="en-GB" sz="4000" b="1" dirty="0">
              <a:solidFill>
                <a:srgbClr val="0070C0"/>
              </a:solidFill>
              <a:latin typeface="BlackCat Primary" pitchFamily="2" charset="0"/>
            </a:endParaRPr>
          </a:p>
        </p:txBody>
      </p:sp>
      <p:pic>
        <p:nvPicPr>
          <p:cNvPr id="2" name="Picture 1"/>
          <p:cNvPicPr>
            <a:picLocks noChangeAspect="1"/>
          </p:cNvPicPr>
          <p:nvPr/>
        </p:nvPicPr>
        <p:blipFill>
          <a:blip r:embed="rId2"/>
          <a:stretch>
            <a:fillRect/>
          </a:stretch>
        </p:blipFill>
        <p:spPr>
          <a:xfrm>
            <a:off x="582853" y="1184558"/>
            <a:ext cx="7971428" cy="5304762"/>
          </a:xfrm>
          <a:prstGeom prst="rect">
            <a:avLst/>
          </a:prstGeom>
        </p:spPr>
      </p:pic>
    </p:spTree>
    <p:extLst>
      <p:ext uri="{BB962C8B-B14F-4D97-AF65-F5344CB8AC3E}">
        <p14:creationId xmlns:p14="http://schemas.microsoft.com/office/powerpoint/2010/main" val="8323764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275856" y="57264"/>
            <a:ext cx="2693366" cy="707886"/>
          </a:xfrm>
          <a:prstGeom prst="rect">
            <a:avLst/>
          </a:prstGeom>
          <a:noFill/>
        </p:spPr>
        <p:txBody>
          <a:bodyPr wrap="none" rtlCol="0">
            <a:spAutoFit/>
          </a:bodyPr>
          <a:lstStyle/>
          <a:p>
            <a:r>
              <a:rPr lang="en-GB" sz="4000" b="1" dirty="0" smtClean="0">
                <a:solidFill>
                  <a:srgbClr val="0070C0"/>
                </a:solidFill>
                <a:latin typeface="BlackCat Primary" pitchFamily="2" charset="0"/>
              </a:rPr>
              <a:t>Curriculum</a:t>
            </a:r>
            <a:endParaRPr lang="en-GB" sz="4000" b="1" dirty="0">
              <a:solidFill>
                <a:srgbClr val="0070C0"/>
              </a:solidFill>
              <a:latin typeface="BlackCat Primary" pitchFamily="2" charset="0"/>
            </a:endParaRPr>
          </a:p>
        </p:txBody>
      </p:sp>
      <p:sp>
        <p:nvSpPr>
          <p:cNvPr id="5" name="TextBox 4"/>
          <p:cNvSpPr txBox="1"/>
          <p:nvPr/>
        </p:nvSpPr>
        <p:spPr>
          <a:xfrm>
            <a:off x="221481" y="879100"/>
            <a:ext cx="3168352" cy="5570756"/>
          </a:xfrm>
          <a:prstGeom prst="rect">
            <a:avLst/>
          </a:prstGeom>
          <a:noFill/>
          <a:ln w="28575">
            <a:solidFill>
              <a:srgbClr val="0070C0"/>
            </a:solidFill>
          </a:ln>
        </p:spPr>
        <p:txBody>
          <a:bodyPr wrap="square" rtlCol="0">
            <a:spAutoFit/>
          </a:bodyPr>
          <a:lstStyle/>
          <a:p>
            <a:pPr algn="ctr"/>
            <a:r>
              <a:rPr lang="en-GB" sz="2400" b="1" dirty="0" smtClean="0">
                <a:solidFill>
                  <a:srgbClr val="0070C0"/>
                </a:solidFill>
                <a:latin typeface="BlackCat Primary" pitchFamily="2" charset="0"/>
              </a:rPr>
              <a:t>Y1 Themes</a:t>
            </a:r>
          </a:p>
          <a:p>
            <a:pPr algn="ctr"/>
            <a:endParaRPr lang="en-GB" sz="2400" b="1" dirty="0" smtClean="0">
              <a:solidFill>
                <a:srgbClr val="0070C0"/>
              </a:solidFill>
              <a:latin typeface="BlackCat Primary" pitchFamily="2" charset="0"/>
            </a:endParaRPr>
          </a:p>
          <a:p>
            <a:r>
              <a:rPr lang="en-GB" sz="1600" b="1" dirty="0" smtClean="0">
                <a:latin typeface="BlackCat Primary" pitchFamily="2" charset="0"/>
              </a:rPr>
              <a:t>Into the Woods:</a:t>
            </a:r>
          </a:p>
          <a:p>
            <a:r>
              <a:rPr lang="en-GB" sz="1600" dirty="0" smtClean="0">
                <a:latin typeface="BlackCat Primary" pitchFamily="2" charset="0"/>
              </a:rPr>
              <a:t>Geography Focus:</a:t>
            </a:r>
          </a:p>
          <a:p>
            <a:r>
              <a:rPr lang="en-GB" sz="1600" dirty="0" smtClean="0">
                <a:latin typeface="BlackCat Primary" pitchFamily="2" charset="0"/>
              </a:rPr>
              <a:t>Geographical skills and fieldwork, locational knowledge of the UK and surrounding seas.  Physical features of Geography </a:t>
            </a:r>
          </a:p>
          <a:p>
            <a:endParaRPr lang="en-GB" sz="1600" dirty="0">
              <a:latin typeface="BlackCat Primary" pitchFamily="2" charset="0"/>
            </a:endParaRPr>
          </a:p>
          <a:p>
            <a:r>
              <a:rPr lang="en-GB" sz="1600" b="1" dirty="0" smtClean="0">
                <a:latin typeface="BlackCat Primary" pitchFamily="2" charset="0"/>
              </a:rPr>
              <a:t>Fire and Ice </a:t>
            </a:r>
          </a:p>
          <a:p>
            <a:r>
              <a:rPr lang="en-GB" sz="1600" dirty="0" smtClean="0">
                <a:latin typeface="BlackCat Primary" pitchFamily="2" charset="0"/>
              </a:rPr>
              <a:t>History focus:</a:t>
            </a:r>
          </a:p>
          <a:p>
            <a:r>
              <a:rPr lang="en-GB" sz="1600" dirty="0" smtClean="0">
                <a:latin typeface="BlackCat Primary" pitchFamily="2" charset="0"/>
              </a:rPr>
              <a:t>Significant historical events beyond living memory (stay tuned to find out what they are!).</a:t>
            </a:r>
          </a:p>
          <a:p>
            <a:endParaRPr lang="en-GB" sz="1600" b="1" dirty="0" smtClean="0">
              <a:latin typeface="BlackCat Primary" pitchFamily="2" charset="0"/>
            </a:endParaRPr>
          </a:p>
          <a:p>
            <a:r>
              <a:rPr lang="en-GB" sz="1600" b="1" dirty="0" smtClean="0">
                <a:latin typeface="BlackCat Primary" pitchFamily="2" charset="0"/>
              </a:rPr>
              <a:t>Animals </a:t>
            </a:r>
          </a:p>
          <a:p>
            <a:r>
              <a:rPr lang="en-GB" sz="1600" dirty="0" smtClean="0">
                <a:latin typeface="BlackCat Primary" pitchFamily="2" charset="0"/>
              </a:rPr>
              <a:t>Science focus:</a:t>
            </a:r>
          </a:p>
          <a:p>
            <a:r>
              <a:rPr lang="en-GB" dirty="0" smtClean="0">
                <a:latin typeface="BlackCat Primary" pitchFamily="2" charset="0"/>
              </a:rPr>
              <a:t>Animals including humans and plants and living things.</a:t>
            </a:r>
          </a:p>
          <a:p>
            <a:endParaRPr lang="en-GB" sz="1400" dirty="0" smtClean="0">
              <a:solidFill>
                <a:srgbClr val="0070C0"/>
              </a:solidFill>
              <a:latin typeface="BlackCat Primary" pitchFamily="2" charset="0"/>
            </a:endParaRPr>
          </a:p>
          <a:p>
            <a:endParaRPr lang="en-GB" b="1" dirty="0">
              <a:solidFill>
                <a:srgbClr val="0070C0"/>
              </a:solidFill>
              <a:latin typeface="BlackCat Primary" pitchFamily="2" charset="0"/>
            </a:endParaRPr>
          </a:p>
        </p:txBody>
      </p:sp>
      <p:sp>
        <p:nvSpPr>
          <p:cNvPr id="6" name="TextBox 5"/>
          <p:cNvSpPr txBox="1"/>
          <p:nvPr/>
        </p:nvSpPr>
        <p:spPr>
          <a:xfrm>
            <a:off x="6327489" y="663657"/>
            <a:ext cx="2664295" cy="5786199"/>
          </a:xfrm>
          <a:prstGeom prst="rect">
            <a:avLst/>
          </a:prstGeom>
          <a:noFill/>
          <a:ln w="28575">
            <a:solidFill>
              <a:srgbClr val="0070C0"/>
            </a:solidFill>
          </a:ln>
        </p:spPr>
        <p:txBody>
          <a:bodyPr wrap="square" rtlCol="0">
            <a:spAutoFit/>
          </a:bodyPr>
          <a:lstStyle/>
          <a:p>
            <a:pPr algn="ctr"/>
            <a:r>
              <a:rPr lang="en-GB" sz="2400" b="1" dirty="0" smtClean="0">
                <a:solidFill>
                  <a:srgbClr val="0070C0"/>
                </a:solidFill>
                <a:latin typeface="BlackCat Primary" pitchFamily="2" charset="0"/>
              </a:rPr>
              <a:t>Learning Qualities</a:t>
            </a:r>
          </a:p>
          <a:p>
            <a:endParaRPr lang="en-GB" b="1" dirty="0" smtClean="0">
              <a:solidFill>
                <a:srgbClr val="0070C0"/>
              </a:solidFill>
              <a:latin typeface="BlackCat Primary" pitchFamily="2" charset="0"/>
            </a:endParaRPr>
          </a:p>
          <a:p>
            <a:endParaRPr lang="en-GB" b="1" dirty="0">
              <a:solidFill>
                <a:srgbClr val="0070C0"/>
              </a:solidFill>
              <a:latin typeface="BlackCat Primary" pitchFamily="2" charset="0"/>
            </a:endParaRPr>
          </a:p>
          <a:p>
            <a:endParaRPr lang="en-GB" b="1" dirty="0" smtClean="0">
              <a:solidFill>
                <a:srgbClr val="0070C0"/>
              </a:solidFill>
              <a:latin typeface="BlackCat Primary" pitchFamily="2" charset="0"/>
            </a:endParaRPr>
          </a:p>
          <a:p>
            <a:endParaRPr lang="en-GB" b="1" dirty="0" smtClean="0">
              <a:solidFill>
                <a:srgbClr val="0070C0"/>
              </a:solidFill>
              <a:latin typeface="BlackCat Primary" pitchFamily="2" charset="0"/>
            </a:endParaRPr>
          </a:p>
          <a:p>
            <a:endParaRPr lang="en-GB" b="1" dirty="0">
              <a:solidFill>
                <a:srgbClr val="0070C0"/>
              </a:solidFill>
              <a:latin typeface="BlackCat Primary" pitchFamily="2" charset="0"/>
            </a:endParaRPr>
          </a:p>
          <a:p>
            <a:endParaRPr lang="en-GB" b="1" dirty="0" smtClean="0">
              <a:solidFill>
                <a:srgbClr val="0070C0"/>
              </a:solidFill>
              <a:latin typeface="BlackCat Primary" pitchFamily="2" charset="0"/>
            </a:endParaRPr>
          </a:p>
          <a:p>
            <a:endParaRPr lang="en-GB" b="1" dirty="0">
              <a:solidFill>
                <a:srgbClr val="0070C0"/>
              </a:solidFill>
              <a:latin typeface="BlackCat Primary" pitchFamily="2" charset="0"/>
            </a:endParaRPr>
          </a:p>
          <a:p>
            <a:endParaRPr lang="en-GB" b="1" dirty="0" smtClean="0">
              <a:solidFill>
                <a:srgbClr val="0070C0"/>
              </a:solidFill>
              <a:latin typeface="BlackCat Primary" pitchFamily="2" charset="0"/>
            </a:endParaRPr>
          </a:p>
          <a:p>
            <a:endParaRPr lang="en-GB" b="1" dirty="0">
              <a:solidFill>
                <a:srgbClr val="0070C0"/>
              </a:solidFill>
              <a:latin typeface="BlackCat Primary" pitchFamily="2" charset="0"/>
            </a:endParaRPr>
          </a:p>
          <a:p>
            <a:endParaRPr lang="en-GB" b="1" dirty="0" smtClean="0">
              <a:solidFill>
                <a:srgbClr val="0070C0"/>
              </a:solidFill>
              <a:latin typeface="BlackCat Primary" pitchFamily="2" charset="0"/>
            </a:endParaRPr>
          </a:p>
          <a:p>
            <a:endParaRPr lang="en-GB" b="1" dirty="0">
              <a:solidFill>
                <a:srgbClr val="0070C0"/>
              </a:solidFill>
              <a:latin typeface="BlackCat Primary" pitchFamily="2" charset="0"/>
            </a:endParaRPr>
          </a:p>
          <a:p>
            <a:endParaRPr lang="en-GB" b="1" dirty="0" smtClean="0">
              <a:solidFill>
                <a:srgbClr val="0070C0"/>
              </a:solidFill>
              <a:latin typeface="BlackCat Primary" pitchFamily="2" charset="0"/>
            </a:endParaRPr>
          </a:p>
          <a:p>
            <a:r>
              <a:rPr lang="en-GB" sz="1600" dirty="0" smtClean="0">
                <a:latin typeface="BlackCat Primary" pitchFamily="2" charset="0"/>
              </a:rPr>
              <a:t>We encourage the children to develop these skills to support their learning.  We call them the 5 ‘R’s;</a:t>
            </a:r>
          </a:p>
          <a:p>
            <a:r>
              <a:rPr lang="en-GB" sz="1600" b="1" dirty="0" smtClean="0">
                <a:solidFill>
                  <a:schemeClr val="accent4">
                    <a:lumMod val="75000"/>
                  </a:schemeClr>
                </a:solidFill>
                <a:latin typeface="BlackCat Primary" pitchFamily="2" charset="0"/>
              </a:rPr>
              <a:t>Resourceful, resilient, risk-taking, reciprocal, reflective</a:t>
            </a:r>
          </a:p>
          <a:p>
            <a:endParaRPr lang="en-GB" b="1" dirty="0" smtClean="0">
              <a:solidFill>
                <a:srgbClr val="0070C0"/>
              </a:solidFill>
              <a:latin typeface="BlackCat Primary" pitchFamily="2" charset="0"/>
            </a:endParaRPr>
          </a:p>
        </p:txBody>
      </p:sp>
      <p:sp>
        <p:nvSpPr>
          <p:cNvPr id="7" name="TextBox 6"/>
          <p:cNvSpPr txBox="1"/>
          <p:nvPr/>
        </p:nvSpPr>
        <p:spPr>
          <a:xfrm>
            <a:off x="3496538" y="1308296"/>
            <a:ext cx="2731646" cy="5170646"/>
          </a:xfrm>
          <a:prstGeom prst="rect">
            <a:avLst/>
          </a:prstGeom>
          <a:noFill/>
          <a:ln w="28575">
            <a:solidFill>
              <a:srgbClr val="0070C0"/>
            </a:solidFill>
          </a:ln>
        </p:spPr>
        <p:txBody>
          <a:bodyPr wrap="square" rtlCol="0">
            <a:spAutoFit/>
          </a:bodyPr>
          <a:lstStyle/>
          <a:p>
            <a:pPr algn="ctr"/>
            <a:r>
              <a:rPr lang="en-GB" sz="2400" b="1" dirty="0" smtClean="0">
                <a:solidFill>
                  <a:srgbClr val="0070C0"/>
                </a:solidFill>
                <a:latin typeface="BlackCat Primary" pitchFamily="2" charset="0"/>
              </a:rPr>
              <a:t>Areas of learning</a:t>
            </a:r>
          </a:p>
          <a:p>
            <a:r>
              <a:rPr lang="en-GB" b="1" dirty="0" smtClean="0">
                <a:latin typeface="BlackCat Primary" pitchFamily="2" charset="0"/>
              </a:rPr>
              <a:t>Maths</a:t>
            </a:r>
          </a:p>
          <a:p>
            <a:r>
              <a:rPr lang="en-GB" b="1" dirty="0" smtClean="0">
                <a:latin typeface="BlackCat Primary" pitchFamily="2" charset="0"/>
              </a:rPr>
              <a:t>English </a:t>
            </a:r>
          </a:p>
          <a:p>
            <a:r>
              <a:rPr lang="en-GB" b="1" dirty="0" smtClean="0">
                <a:latin typeface="BlackCat Primary" pitchFamily="2" charset="0"/>
              </a:rPr>
              <a:t>Science</a:t>
            </a:r>
          </a:p>
          <a:p>
            <a:r>
              <a:rPr lang="en-GB" b="1" dirty="0" smtClean="0">
                <a:latin typeface="BlackCat Primary" pitchFamily="2" charset="0"/>
              </a:rPr>
              <a:t>PE</a:t>
            </a:r>
          </a:p>
          <a:p>
            <a:r>
              <a:rPr lang="en-GB" b="1" dirty="0" smtClean="0">
                <a:latin typeface="BlackCat Primary" pitchFamily="2" charset="0"/>
              </a:rPr>
              <a:t>Art</a:t>
            </a:r>
          </a:p>
          <a:p>
            <a:r>
              <a:rPr lang="en-GB" b="1" dirty="0" smtClean="0">
                <a:latin typeface="BlackCat Primary" pitchFamily="2" charset="0"/>
              </a:rPr>
              <a:t>Design Technology</a:t>
            </a:r>
          </a:p>
          <a:p>
            <a:r>
              <a:rPr lang="en-GB" b="1" dirty="0" smtClean="0">
                <a:latin typeface="BlackCat Primary" pitchFamily="2" charset="0"/>
              </a:rPr>
              <a:t>Computing</a:t>
            </a:r>
          </a:p>
          <a:p>
            <a:r>
              <a:rPr lang="en-GB" b="1" dirty="0" smtClean="0">
                <a:latin typeface="BlackCat Primary" pitchFamily="2" charset="0"/>
              </a:rPr>
              <a:t>History</a:t>
            </a:r>
          </a:p>
          <a:p>
            <a:r>
              <a:rPr lang="en-GB" b="1" dirty="0">
                <a:latin typeface="BlackCat Primary" pitchFamily="2" charset="0"/>
              </a:rPr>
              <a:t>G</a:t>
            </a:r>
            <a:r>
              <a:rPr lang="en-GB" b="1" dirty="0" smtClean="0">
                <a:latin typeface="BlackCat Primary" pitchFamily="2" charset="0"/>
              </a:rPr>
              <a:t>eography</a:t>
            </a:r>
          </a:p>
          <a:p>
            <a:r>
              <a:rPr lang="en-GB" b="1" dirty="0" smtClean="0">
                <a:latin typeface="BlackCat Primary" pitchFamily="2" charset="0"/>
              </a:rPr>
              <a:t>P4C</a:t>
            </a:r>
          </a:p>
          <a:p>
            <a:r>
              <a:rPr lang="en-GB" b="1" dirty="0" smtClean="0">
                <a:latin typeface="BlackCat Primary" pitchFamily="2" charset="0"/>
              </a:rPr>
              <a:t>PSHE</a:t>
            </a:r>
          </a:p>
          <a:p>
            <a:r>
              <a:rPr lang="en-GB" b="1" dirty="0" smtClean="0">
                <a:latin typeface="BlackCat Primary" pitchFamily="2" charset="0"/>
              </a:rPr>
              <a:t>Massage</a:t>
            </a:r>
          </a:p>
          <a:p>
            <a:r>
              <a:rPr lang="en-GB" b="1" dirty="0" smtClean="0">
                <a:latin typeface="BlackCat Primary" pitchFamily="2" charset="0"/>
              </a:rPr>
              <a:t>RE</a:t>
            </a:r>
          </a:p>
          <a:p>
            <a:r>
              <a:rPr lang="en-GB" b="1" dirty="0" smtClean="0">
                <a:latin typeface="BlackCat Primary" pitchFamily="2" charset="0"/>
              </a:rPr>
              <a:t>Metacognition – tying shoe laces</a:t>
            </a:r>
          </a:p>
          <a:p>
            <a:r>
              <a:rPr lang="en-GB" b="1" dirty="0" smtClean="0">
                <a:latin typeface="BlackCat Primary" pitchFamily="2" charset="0"/>
              </a:rPr>
              <a:t>Music </a:t>
            </a:r>
          </a:p>
          <a:p>
            <a:endParaRPr lang="en-GB" b="1" dirty="0">
              <a:solidFill>
                <a:srgbClr val="0070C0"/>
              </a:solidFill>
              <a:latin typeface="BlackCat Primary" pitchFamily="2" charset="0"/>
            </a:endParaRPr>
          </a:p>
        </p:txBody>
      </p:sp>
      <p:pic>
        <p:nvPicPr>
          <p:cNvPr id="8" name="Picture 1033" descr="MCj0135101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80742" y="1308296"/>
            <a:ext cx="937600" cy="7789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1030" descr="Seal with Fish"/>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8051824" y="3412870"/>
            <a:ext cx="749300" cy="754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1029" descr="MMAG00440_0000%5b1%5d"/>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6359452" y="2758008"/>
            <a:ext cx="820666" cy="1163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034" descr="MCHH01283_0000%5b1%5d"/>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922136" y="2207925"/>
            <a:ext cx="623888" cy="80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035" descr="MCj04110650000%5b1%5d"/>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716666" y="2111422"/>
            <a:ext cx="296863" cy="284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036" descr="MCj03315400000%5b1%5d"/>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8012532" y="2277033"/>
            <a:ext cx="374909" cy="771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0" name="Picture 2" descr="istockphoto_2621203_funny_and_smiley_seal_from_circus"/>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586451" y="1244819"/>
            <a:ext cx="671370" cy="769398"/>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Using the TASC wheel in planning | Reflections of a Trainee ..."/>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8109413" y="5702019"/>
            <a:ext cx="854671" cy="7478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753705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188640"/>
            <a:ext cx="8352928" cy="6647974"/>
          </a:xfrm>
          <a:prstGeom prst="rect">
            <a:avLst/>
          </a:prstGeom>
          <a:noFill/>
        </p:spPr>
        <p:txBody>
          <a:bodyPr wrap="square" rtlCol="0">
            <a:spAutoFit/>
          </a:bodyPr>
          <a:lstStyle/>
          <a:p>
            <a:r>
              <a:rPr lang="en-GB" sz="4000" b="1" dirty="0" smtClean="0">
                <a:solidFill>
                  <a:srgbClr val="0070C0"/>
                </a:solidFill>
                <a:latin typeface="BlackCat Primary" pitchFamily="2" charset="0"/>
              </a:rPr>
              <a:t>Reading</a:t>
            </a:r>
            <a:endParaRPr lang="en-GB" sz="2400" b="1" dirty="0">
              <a:solidFill>
                <a:srgbClr val="0070C0"/>
              </a:solidFill>
              <a:latin typeface="BlackCat Primary" pitchFamily="2" charset="0"/>
            </a:endParaRPr>
          </a:p>
          <a:p>
            <a:r>
              <a:rPr lang="en-GB" b="1" dirty="0" smtClean="0">
                <a:latin typeface="BlackCat Primary" pitchFamily="2" charset="0"/>
              </a:rPr>
              <a:t>In year 1 children have four shared reading sessions each week through our Read Write </a:t>
            </a:r>
            <a:r>
              <a:rPr lang="en-GB" b="1" dirty="0" err="1" smtClean="0">
                <a:latin typeface="BlackCat Primary" pitchFamily="2" charset="0"/>
              </a:rPr>
              <a:t>Inc</a:t>
            </a:r>
            <a:r>
              <a:rPr lang="en-GB" b="1" dirty="0" smtClean="0">
                <a:latin typeface="BlackCat Primary" pitchFamily="2" charset="0"/>
              </a:rPr>
              <a:t> program where they will work on developing their knowledge of phonics and sounds. </a:t>
            </a:r>
            <a:endParaRPr lang="en-GB" b="1" dirty="0">
              <a:latin typeface="BlackCat Primary" pitchFamily="2" charset="0"/>
            </a:endParaRPr>
          </a:p>
          <a:p>
            <a:r>
              <a:rPr lang="en-GB" b="1" dirty="0" smtClean="0">
                <a:latin typeface="BlackCat Primary" pitchFamily="2" charset="0"/>
              </a:rPr>
              <a:t>In addition to this each child will be read with individually by a school adult every fortnight. </a:t>
            </a:r>
          </a:p>
          <a:p>
            <a:endParaRPr lang="en-GB" sz="2000" b="1" dirty="0">
              <a:latin typeface="BlackCat Primary" pitchFamily="2" charset="0"/>
            </a:endParaRPr>
          </a:p>
          <a:p>
            <a:r>
              <a:rPr lang="en-GB" sz="2000" b="1" dirty="0" smtClean="0">
                <a:solidFill>
                  <a:schemeClr val="accent6">
                    <a:lumMod val="75000"/>
                  </a:schemeClr>
                </a:solidFill>
                <a:latin typeface="BlackCat Primary" pitchFamily="2" charset="0"/>
              </a:rPr>
              <a:t>We work on developing the following reading skills;</a:t>
            </a:r>
          </a:p>
          <a:p>
            <a:pPr marL="285750" indent="-285750">
              <a:buFont typeface="Arial" panose="020B0604020202020204" pitchFamily="34" charset="0"/>
              <a:buChar char="•"/>
            </a:pPr>
            <a:r>
              <a:rPr lang="en-GB" b="1" dirty="0" smtClean="0">
                <a:latin typeface="BlackCat Primary" pitchFamily="2" charset="0"/>
              </a:rPr>
              <a:t>Decoding individual words and sounds – sounding out loud and then in their head to build pace and fluency. </a:t>
            </a:r>
          </a:p>
          <a:p>
            <a:pPr marL="285750" indent="-285750">
              <a:buFont typeface="Arial" panose="020B0604020202020204" pitchFamily="34" charset="0"/>
              <a:buChar char="•"/>
            </a:pPr>
            <a:r>
              <a:rPr lang="en-GB" b="1" dirty="0" smtClean="0">
                <a:latin typeface="BlackCat Primary" pitchFamily="2" charset="0"/>
              </a:rPr>
              <a:t>Comprehension – answering find and retrieval and inference questions using evidence from the book and their wider knowledge.</a:t>
            </a:r>
          </a:p>
          <a:p>
            <a:pPr marL="285750" indent="-285750">
              <a:buFont typeface="Arial" panose="020B0604020202020204" pitchFamily="34" charset="0"/>
              <a:buChar char="•"/>
            </a:pPr>
            <a:r>
              <a:rPr lang="en-GB" b="1" dirty="0" smtClean="0">
                <a:latin typeface="BlackCat Primary" pitchFamily="2" charset="0"/>
              </a:rPr>
              <a:t>Style of reading – using intonation and expression to reflect how characters are feeling and also to appropriately read punctuation.</a:t>
            </a:r>
          </a:p>
          <a:p>
            <a:pPr marL="285750" indent="-285750">
              <a:buFont typeface="Arial" panose="020B0604020202020204" pitchFamily="34" charset="0"/>
              <a:buChar char="•"/>
            </a:pPr>
            <a:r>
              <a:rPr lang="en-GB" b="1" dirty="0" smtClean="0">
                <a:latin typeface="BlackCat Primary" pitchFamily="2" charset="0"/>
              </a:rPr>
              <a:t>Discuss the type of book they are reading (fiction / non-fiction / traditional tale)</a:t>
            </a:r>
          </a:p>
          <a:p>
            <a:endParaRPr lang="en-GB" sz="2000" b="1" dirty="0" smtClean="0">
              <a:solidFill>
                <a:schemeClr val="accent6">
                  <a:lumMod val="75000"/>
                </a:schemeClr>
              </a:solidFill>
              <a:latin typeface="BlackCat Primary" pitchFamily="2" charset="0"/>
            </a:endParaRPr>
          </a:p>
          <a:p>
            <a:r>
              <a:rPr lang="en-GB" sz="2000" b="1" dirty="0" smtClean="0">
                <a:solidFill>
                  <a:schemeClr val="accent6">
                    <a:lumMod val="75000"/>
                  </a:schemeClr>
                </a:solidFill>
                <a:latin typeface="BlackCat Primary" pitchFamily="2" charset="0"/>
              </a:rPr>
              <a:t>Assessment:</a:t>
            </a:r>
            <a:endParaRPr lang="en-GB" sz="2000" b="1" dirty="0">
              <a:solidFill>
                <a:schemeClr val="accent6">
                  <a:lumMod val="75000"/>
                </a:schemeClr>
              </a:solidFill>
              <a:latin typeface="BlackCat Primary" pitchFamily="2" charset="0"/>
            </a:endParaRPr>
          </a:p>
          <a:p>
            <a:r>
              <a:rPr lang="en-GB" b="1" dirty="0" smtClean="0">
                <a:latin typeface="BlackCat Primary" pitchFamily="2" charset="0"/>
              </a:rPr>
              <a:t>We will benchmark children to move up to their next reading colour when we feel they are ready.  As they move through the book bands they may spend longer on them as they will be developing their comprehension and reading style. </a:t>
            </a:r>
          </a:p>
        </p:txBody>
      </p:sp>
      <p:pic>
        <p:nvPicPr>
          <p:cNvPr id="2050" name="Picture 2" descr="Image result for child read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60232" y="188640"/>
            <a:ext cx="2160240" cy="5760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395087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466</TotalTime>
  <Words>1876</Words>
  <Application>Microsoft Office PowerPoint</Application>
  <PresentationFormat>On-screen Show (4:3)</PresentationFormat>
  <Paragraphs>181</Paragraphs>
  <Slides>15</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BlackCat Primary</vt:lpstr>
      <vt:lpstr>Calibri</vt:lpstr>
      <vt:lpstr>Comic Sans MS</vt:lpstr>
      <vt:lpstr>Tw Cen MT</vt:lpstr>
      <vt:lpstr>Office Theme</vt:lpstr>
      <vt:lpstr>PowerPoint Presentation</vt:lpstr>
      <vt:lpstr> .   Welcome to Year 1   2020 - 21          Ellie Sutherland - Hedgehogs       Colette Waters and Kat Holmes - Squirrels    Gabby Shaw - Foxes                                          </vt:lpstr>
      <vt:lpstr>                                         Purpose </vt:lpstr>
      <vt:lpstr>PowerPoint Presentation</vt:lpstr>
      <vt:lpstr>PowerPoint Presentation</vt:lpstr>
      <vt:lpstr>Homework Menu Example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Sheffield Schools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Sheffield Schools</dc:creator>
  <cp:lastModifiedBy>Windows User</cp:lastModifiedBy>
  <cp:revision>121</cp:revision>
  <cp:lastPrinted>2018-07-03T12:02:31Z</cp:lastPrinted>
  <dcterms:created xsi:type="dcterms:W3CDTF">2013-09-07T10:38:13Z</dcterms:created>
  <dcterms:modified xsi:type="dcterms:W3CDTF">2020-06-26T06:45:58Z</dcterms:modified>
</cp:coreProperties>
</file>