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85" r:id="rId4"/>
    <p:sldId id="286" r:id="rId5"/>
    <p:sldId id="275" r:id="rId6"/>
    <p:sldId id="289" r:id="rId7"/>
    <p:sldId id="291" r:id="rId8"/>
    <p:sldId id="292" r:id="rId9"/>
    <p:sldId id="296" r:id="rId10"/>
    <p:sldId id="282" r:id="rId11"/>
    <p:sldId id="283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E7A"/>
    <a:srgbClr val="2BB512"/>
    <a:srgbClr val="C90000"/>
    <a:srgbClr val="528F7E"/>
    <a:srgbClr val="2D2D2D"/>
    <a:srgbClr val="17C1B6"/>
    <a:srgbClr val="21FAEB"/>
    <a:srgbClr val="3EFF1C"/>
    <a:srgbClr val="ED65FF"/>
    <a:srgbClr val="69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6975" autoAdjust="0"/>
  </p:normalViewPr>
  <p:slideViewPr>
    <p:cSldViewPr snapToGrid="0" snapToObjects="1"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E1B5-06EA-F24D-84B8-CB3CF6217F1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BCAD-78F6-F04E-84FC-898FF3B0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Welcome to a brief taster of our whole school synthetic phonics literacy </a:t>
            </a:r>
            <a:r>
              <a:rPr lang="en-US" dirty="0" err="1" smtClean="0">
                <a:latin typeface="Calibri" charset="0"/>
              </a:rPr>
              <a:t>programme</a:t>
            </a:r>
            <a:r>
              <a:rPr lang="en-US" dirty="0" smtClean="0">
                <a:latin typeface="Calibri" charset="0"/>
              </a:rPr>
              <a:t> – Read Write </a:t>
            </a:r>
            <a:r>
              <a:rPr lang="en-US" dirty="0" err="1" smtClean="0">
                <a:latin typeface="Calibri" charset="0"/>
              </a:rPr>
              <a:t>Inc</a:t>
            </a:r>
            <a:r>
              <a:rPr lang="en-US" dirty="0" smtClean="0">
                <a:latin typeface="Calibri" charset="0"/>
              </a:rPr>
              <a:t>!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Calibri" charset="0"/>
              </a:rPr>
              <a:t>Please insert own notes for introduction/welcome.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Calibri" charset="0"/>
              </a:rPr>
              <a:t>Packs will be labelled with child’s name so we know who has got one and who needs to be given one by class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Go through these sounds quickly with parents  using My Turn/Your Turn.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Stress you must not use letter names at this stage – just pure sounds.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Emphasise getting rid of ‘ugh’ to help blending. Parents usually love this bit! Make it fun! Set 1 then long vowels in Set 2.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 when the children are taught the sounds they use the cards and a multi-sensory approach – hold up the cards.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Describe how we use the pictures, rhymes and actions to help us to remember and</a:t>
            </a:r>
            <a:r>
              <a:rPr lang="en-GB" baseline="0" dirty="0" smtClean="0">
                <a:latin typeface="Calibri" charset="0"/>
              </a:rPr>
              <a:t> recognise the grapheme on sight and therefore are more likely to blend when reading.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baseline="0" dirty="0" smtClean="0">
                <a:latin typeface="Calibri" charset="0"/>
              </a:rPr>
              <a:t>We call the digraphs “special friends”</a:t>
            </a:r>
            <a:endParaRPr lang="en-GB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charset="0"/>
              </a:rPr>
              <a:t>Explain again the sound boxes and say this chart show the many different graphemes for the same sounds! No other language has as many to learn! Pink graphemes are Set 3 – explain they only learn these once they know all of Set 1 &amp; 2 effortlessly – systematic and structured!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Give a couple of examples e.g.  Where is your </a:t>
            </a:r>
            <a:r>
              <a:rPr lang="en-GB" dirty="0" err="1">
                <a:latin typeface="Calibri" charset="0"/>
              </a:rPr>
              <a:t>c_oa_t</a:t>
            </a:r>
            <a:r>
              <a:rPr lang="en-GB" dirty="0">
                <a:latin typeface="Calibri" charset="0"/>
              </a:rPr>
              <a:t>?   Time for </a:t>
            </a:r>
            <a:r>
              <a:rPr lang="en-GB" dirty="0" err="1">
                <a:latin typeface="Calibri" charset="0"/>
              </a:rPr>
              <a:t>b_e_d</a:t>
            </a:r>
            <a:r>
              <a:rPr lang="en-GB" dirty="0">
                <a:latin typeface="Calibri" charset="0"/>
              </a:rPr>
              <a:t>! Make sure your child can tell you what the word is.</a:t>
            </a: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Use only </a:t>
            </a:r>
            <a:r>
              <a:rPr lang="en-GB" b="1" dirty="0">
                <a:latin typeface="Calibri" charset="0"/>
              </a:rPr>
              <a:t>single</a:t>
            </a:r>
            <a:r>
              <a:rPr lang="en-GB" dirty="0">
                <a:latin typeface="Calibri" charset="0"/>
              </a:rPr>
              <a:t> </a:t>
            </a:r>
            <a:r>
              <a:rPr lang="en-GB" b="1" dirty="0">
                <a:latin typeface="Calibri" charset="0"/>
              </a:rPr>
              <a:t>syllable</a:t>
            </a:r>
            <a:r>
              <a:rPr lang="en-GB" dirty="0">
                <a:latin typeface="Calibri" charset="0"/>
              </a:rPr>
              <a:t> words (no Fred Talking multi-syllabic words) and only the last word in a sentence or it gets very silly! E.g.   </a:t>
            </a:r>
            <a:r>
              <a:rPr lang="en-GB" dirty="0" err="1">
                <a:latin typeface="Calibri" charset="0"/>
              </a:rPr>
              <a:t>P_u_t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o_n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y_our</a:t>
            </a:r>
            <a:r>
              <a:rPr lang="en-GB" dirty="0">
                <a:latin typeface="Calibri" charset="0"/>
              </a:rPr>
              <a:t>  </a:t>
            </a:r>
            <a:r>
              <a:rPr lang="en-GB" dirty="0" err="1">
                <a:latin typeface="Calibri" charset="0"/>
              </a:rPr>
              <a:t>b_l_ue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c_oa_t</a:t>
            </a:r>
            <a:r>
              <a:rPr lang="en-GB" dirty="0">
                <a:latin typeface="Calibri" charset="0"/>
              </a:rPr>
              <a:t>   (you’ll never get out!). </a:t>
            </a: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</a:t>
            </a:r>
            <a:r>
              <a:rPr lang="en-GB" baseline="0" dirty="0" smtClean="0">
                <a:latin typeface="Calibri" charset="0"/>
              </a:rPr>
              <a:t> that we use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talk/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fingers to help us decode unfamiliar words by looking for the special friends first, then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 to sound out, then finish by saying the word.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They need to</a:t>
            </a:r>
            <a:r>
              <a:rPr lang="en-GB" baseline="0" dirty="0" smtClean="0">
                <a:latin typeface="Calibri" charset="0"/>
              </a:rPr>
              <a:t> be reading at 60 wpm (one a second) to have the desired comprehension levels.  Model how we do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in your head at school with both real and fake words.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to parents that they</a:t>
            </a:r>
            <a:r>
              <a:rPr lang="en-GB" baseline="0" dirty="0" smtClean="0">
                <a:latin typeface="Calibri" charset="0"/>
              </a:rPr>
              <a:t> have been invited as we have identified their child as needing some additional support to pass the test.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</a:t>
            </a:r>
            <a:r>
              <a:rPr lang="en-GB" baseline="0" dirty="0" smtClean="0">
                <a:latin typeface="Calibri" charset="0"/>
              </a:rPr>
              <a:t> there are 40 words in the test and children must get about 32 </a:t>
            </a:r>
            <a:r>
              <a:rPr lang="en-GB" baseline="0" dirty="0" err="1" smtClean="0">
                <a:latin typeface="Calibri" charset="0"/>
              </a:rPr>
              <a:t>ish</a:t>
            </a:r>
            <a:r>
              <a:rPr lang="en-GB" baseline="0" dirty="0" smtClean="0">
                <a:latin typeface="Calibri" charset="0"/>
              </a:rPr>
              <a:t> (depending on what the government sets as the pass mark).  There are a mixture of real and fake words and the test is conducted by the class teacher in a low key way.  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baseline="0" dirty="0" err="1" smtClean="0">
                <a:latin typeface="Calibri" charset="0"/>
              </a:rPr>
              <a:t>Ch</a:t>
            </a:r>
            <a:r>
              <a:rPr lang="en-GB" baseline="0" dirty="0" smtClean="0">
                <a:latin typeface="Calibri" charset="0"/>
              </a:rPr>
              <a:t> can use their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fingers/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 to decode but must say the word as their final answer.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</a:t>
            </a:r>
            <a:r>
              <a:rPr lang="en-GB" baseline="0" dirty="0" smtClean="0">
                <a:latin typeface="Calibri" charset="0"/>
              </a:rPr>
              <a:t> there are 40 words in the test and children must get about 32 </a:t>
            </a:r>
            <a:r>
              <a:rPr lang="en-GB" baseline="0" dirty="0" err="1" smtClean="0">
                <a:latin typeface="Calibri" charset="0"/>
              </a:rPr>
              <a:t>ish</a:t>
            </a:r>
            <a:r>
              <a:rPr lang="en-GB" baseline="0" dirty="0" smtClean="0">
                <a:latin typeface="Calibri" charset="0"/>
              </a:rPr>
              <a:t> (depending on what the government sets as the pass mark).  There are a mixture of real and fake words and the test is conducted by the class teacher in a low key way.  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baseline="0" dirty="0" err="1" smtClean="0">
                <a:latin typeface="Calibri" charset="0"/>
              </a:rPr>
              <a:t>Ch</a:t>
            </a:r>
            <a:r>
              <a:rPr lang="en-GB" baseline="0" dirty="0" smtClean="0">
                <a:latin typeface="Calibri" charset="0"/>
              </a:rPr>
              <a:t> can use their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fingers/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 to decode but must say the word as their final answer.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4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 we will</a:t>
            </a:r>
            <a:r>
              <a:rPr lang="en-GB" baseline="0" dirty="0" smtClean="0"/>
              <a:t> be sending home a sheet including lots of fun games and links to useful websites to play with your children.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7970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4a395c43a41a4ff49da669fdb17bc5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Phonics Screening Test Meeting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318655"/>
            <a:ext cx="616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https://www.loom.com/share/4a395c43a41a4ff49da669fdb17bc589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 your child at home…</a:t>
            </a:r>
            <a:endParaRPr lang="en-US" dirty="0"/>
          </a:p>
        </p:txBody>
      </p:sp>
      <p:pic>
        <p:nvPicPr>
          <p:cNvPr id="5" name="Picture 4" descr="Screen Shot 2014-08-12 at 12.3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2" y="1717189"/>
            <a:ext cx="5073245" cy="4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read stories with your child. Relentlessly.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 smtClean="0">
                <a:latin typeface="Calibri" charset="0"/>
              </a:rPr>
              <a:t>Read favourite stories </a:t>
            </a:r>
            <a:r>
              <a:rPr lang="en-GB" sz="2600" b="1" dirty="0" smtClean="0">
                <a:latin typeface="Calibri" charset="0"/>
              </a:rPr>
              <a:t>over and over</a:t>
            </a:r>
            <a:r>
              <a:rPr lang="en-GB" sz="2600" dirty="0" smtClean="0">
                <a:latin typeface="Calibri" charset="0"/>
              </a:rPr>
              <a:t> again, encouraging them to use Fred talk/Fred in your head/flash card fast.</a:t>
            </a:r>
          </a:p>
          <a:p>
            <a:endParaRPr lang="en-GB" sz="2600" dirty="0" smtClean="0">
              <a:latin typeface="Calibri" charset="0"/>
            </a:endParaRPr>
          </a:p>
          <a:p>
            <a:r>
              <a:rPr lang="en-GB" sz="2600" dirty="0" smtClean="0">
                <a:latin typeface="Calibri" charset="0"/>
              </a:rPr>
              <a:t>We have put a past test on the website for you to download to try at home.</a:t>
            </a:r>
          </a:p>
          <a:p>
            <a:endParaRPr lang="en-GB" sz="2600" dirty="0">
              <a:latin typeface="Calibri" charset="0"/>
            </a:endParaRPr>
          </a:p>
          <a:p>
            <a:r>
              <a:rPr lang="en-GB" sz="2600" dirty="0" smtClean="0">
                <a:latin typeface="Calibri" charset="0"/>
              </a:rPr>
              <a:t>Read some stories at </a:t>
            </a:r>
            <a:r>
              <a:rPr lang="en-GB" sz="2600" b="1" dirty="0">
                <a:latin typeface="Calibri" charset="0"/>
              </a:rPr>
              <a:t>a higher level than </a:t>
            </a:r>
            <a:r>
              <a:rPr lang="en-GB" sz="2600" b="1" dirty="0" smtClean="0">
                <a:latin typeface="Calibri" charset="0"/>
              </a:rPr>
              <a:t>they </a:t>
            </a:r>
            <a:r>
              <a:rPr lang="en-GB" sz="2600" b="1" dirty="0">
                <a:latin typeface="Calibri" charset="0"/>
              </a:rPr>
              <a:t>can read </a:t>
            </a:r>
            <a:r>
              <a:rPr lang="en-GB" sz="2600" b="1" dirty="0" smtClean="0">
                <a:latin typeface="Calibri" charset="0"/>
              </a:rPr>
              <a:t>themselves.</a:t>
            </a:r>
          </a:p>
          <a:p>
            <a:endParaRPr lang="en-GB" sz="2600" b="1" dirty="0" smtClean="0">
              <a:latin typeface="Calibri" charset="0"/>
            </a:endParaRPr>
          </a:p>
          <a:p>
            <a:r>
              <a:rPr lang="en-US" sz="3000" i="1" dirty="0" smtClean="0"/>
              <a:t>Have a look at our games to try at home and useful website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06303"/>
              </p:ext>
            </p:extLst>
          </p:nvPr>
        </p:nvGraphicFramePr>
        <p:xfrm>
          <a:off x="457200" y="1809756"/>
          <a:ext cx="8229600" cy="368808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Arial"/>
                      </a:endParaRPr>
                    </a:p>
                    <a:p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SassoonPrimaryInfant"/>
                        </a:rPr>
                        <a:t>Thank you for coming</a:t>
                      </a:r>
                      <a:r>
                        <a:rPr lang="en-GB" sz="3600" baseline="0" dirty="0" smtClean="0">
                          <a:solidFill>
                            <a:srgbClr val="000000"/>
                          </a:solidFill>
                          <a:effectLst/>
                          <a:latin typeface="SassoonPrimaryInfant"/>
                        </a:rPr>
                        <a:t> to our Phonic meeting – it is important to note the children are very used to doing their phonic sounds checks and should not be feeling worried or stressed about the Phonic Screening.</a:t>
                      </a:r>
                      <a:endParaRPr lang="en-GB" sz="1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Phonics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Welcome Year One Parents and Carers.</a:t>
            </a:r>
          </a:p>
          <a:p>
            <a:endParaRPr lang="en-GB" dirty="0" smtClean="0"/>
          </a:p>
          <a:p>
            <a:r>
              <a:rPr lang="en-GB" dirty="0" smtClean="0"/>
              <a:t>Thank you for coming to our meeting!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61" y="336590"/>
            <a:ext cx="5952873" cy="59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295" y="411682"/>
            <a:ext cx="32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Letter and grapheme 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25" y="0"/>
            <a:ext cx="4619634" cy="632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7379" y="251760"/>
            <a:ext cx="32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Letter and grapheme 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You can have </a:t>
            </a:r>
            <a:r>
              <a:rPr lang="en-GB" sz="2800" dirty="0">
                <a:latin typeface="Arial" charset="0"/>
              </a:rPr>
              <a:t>fun with Fred </a:t>
            </a:r>
            <a:r>
              <a:rPr lang="en-GB" sz="2800" dirty="0" smtClean="0">
                <a:latin typeface="Arial" charset="0"/>
              </a:rPr>
              <a:t>Talk.</a:t>
            </a:r>
            <a:r>
              <a:rPr lang="en-GB" sz="2800" dirty="0">
                <a:latin typeface="Arial" charset="0"/>
              </a:rPr>
              <a:t/>
            </a:r>
            <a:br>
              <a:rPr lang="en-GB" sz="2800" dirty="0">
                <a:latin typeface="Arial" charset="0"/>
              </a:rPr>
            </a:b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“What a tidy r-</a:t>
            </a:r>
            <a:r>
              <a:rPr lang="en-GB" sz="2800" i="1" dirty="0" err="1">
                <a:latin typeface="Arial" charset="0"/>
              </a:rPr>
              <a:t>oo</a:t>
            </a:r>
            <a:r>
              <a:rPr lang="en-GB" sz="2800" i="1" dirty="0">
                <a:latin typeface="Arial" charset="0"/>
              </a:rPr>
              <a:t>-m!”</a:t>
            </a: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“Where’s your c-</a:t>
            </a:r>
            <a:r>
              <a:rPr lang="en-GB" sz="2800" i="1" dirty="0" err="1">
                <a:latin typeface="Arial" charset="0"/>
              </a:rPr>
              <a:t>oa</a:t>
            </a:r>
            <a:r>
              <a:rPr lang="en-GB" sz="2800" i="1" dirty="0">
                <a:latin typeface="Arial" charset="0"/>
              </a:rPr>
              <a:t>-t?”   	</a:t>
            </a: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“Time for b-e-d!”</a:t>
            </a:r>
          </a:p>
          <a:p>
            <a:pPr>
              <a:buFont typeface="Wingdings" charset="0"/>
              <a:buNone/>
            </a:pPr>
            <a:endParaRPr lang="en-GB" sz="2400" i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5" y="3326298"/>
            <a:ext cx="378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Move on to Fred in your head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400" i="1" dirty="0" smtClean="0">
                <a:latin typeface="Arial" charset="0"/>
              </a:rPr>
              <a:t>As your child becomes more confident, they can start to Fred in their head to improve fluency and hence comprehension. </a:t>
            </a: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5" y="3326298"/>
            <a:ext cx="378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Phonics Screening Test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68283"/>
              </p:ext>
            </p:extLst>
          </p:nvPr>
        </p:nvGraphicFramePr>
        <p:xfrm>
          <a:off x="616226" y="1821021"/>
          <a:ext cx="8229600" cy="25298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effectLst/>
                          <a:latin typeface="SassoonPrimaryInfant"/>
                        </a:rPr>
                        <a:t>In June all Year One children will be expected to undertake a phonics check.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200" dirty="0">
                          <a:effectLst/>
                          <a:latin typeface="SassoonPrimaryInfant"/>
                        </a:rPr>
                        <a:t>The aim is to check that a child is making progress </a:t>
                      </a:r>
                      <a:r>
                        <a:rPr lang="en-GB" sz="3200" dirty="0" smtClean="0">
                          <a:effectLst/>
                          <a:latin typeface="SassoonPrimaryInfant"/>
                        </a:rPr>
                        <a:t>and working at the age related expectation in </a:t>
                      </a:r>
                      <a:r>
                        <a:rPr lang="en-GB" sz="3200" dirty="0">
                          <a:effectLst/>
                          <a:latin typeface="SassoonPrimaryInfant"/>
                        </a:rPr>
                        <a:t>phonics.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Phonics Screening Test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0" y="1762707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20" y="1581732"/>
            <a:ext cx="981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56" y="3019839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7" y="3009900"/>
            <a:ext cx="91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3" y="3762375"/>
            <a:ext cx="590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4" y="3886200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03" y="2451652"/>
            <a:ext cx="1743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22" y="2368204"/>
            <a:ext cx="895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71" y="4679674"/>
            <a:ext cx="2524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9" y="1721294"/>
            <a:ext cx="1943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8" y="5187053"/>
            <a:ext cx="1285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3" y="5348977"/>
            <a:ext cx="923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Phonics Screening Test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0" y="1762707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20" y="1581732"/>
            <a:ext cx="981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56" y="3019839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7" y="3009900"/>
            <a:ext cx="91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3" y="3762375"/>
            <a:ext cx="590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4" y="3886200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03" y="2451652"/>
            <a:ext cx="1743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22" y="2368204"/>
            <a:ext cx="895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71" y="4679674"/>
            <a:ext cx="2524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9" y="1721294"/>
            <a:ext cx="1943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8" y="5187053"/>
            <a:ext cx="1285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3" y="5348977"/>
            <a:ext cx="923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662" y="284784"/>
            <a:ext cx="8712551" cy="61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theme/theme1.xml><?xml version="1.0" encoding="utf-8"?>
<a:theme xmlns:a="http://schemas.openxmlformats.org/drawingml/2006/main" name="RMT_Phonics_2.27.6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RMT_Phonics_2.27.6.14.pptx</Template>
  <TotalTime>10295</TotalTime>
  <Words>823</Words>
  <Application>Microsoft Office PowerPoint</Application>
  <PresentationFormat>On-screen Show (4:3)</PresentationFormat>
  <Paragraphs>94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SassoonPrimaryInfant</vt:lpstr>
      <vt:lpstr>Wingdings</vt:lpstr>
      <vt:lpstr>RMT_Phonics_2.27.6.14</vt:lpstr>
      <vt:lpstr>Phonics Screening Test Meeting </vt:lpstr>
      <vt:lpstr>Year Phonics </vt:lpstr>
      <vt:lpstr>PowerPoint Presentation</vt:lpstr>
      <vt:lpstr>PowerPoint Presentation</vt:lpstr>
      <vt:lpstr>You can have fun with Fred Talk. </vt:lpstr>
      <vt:lpstr>Move on to Fred in your head</vt:lpstr>
      <vt:lpstr>Phonics Screening Test</vt:lpstr>
      <vt:lpstr>Phonics Screening Test</vt:lpstr>
      <vt:lpstr>Phonics Screening Test</vt:lpstr>
      <vt:lpstr>How to help your child at home…</vt:lpstr>
      <vt:lpstr>You can read stories with your child. Relentlessly.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Boon</dc:creator>
  <cp:lastModifiedBy>Windows User</cp:lastModifiedBy>
  <cp:revision>68</cp:revision>
  <dcterms:created xsi:type="dcterms:W3CDTF">2014-06-27T11:45:27Z</dcterms:created>
  <dcterms:modified xsi:type="dcterms:W3CDTF">2022-05-04T09:39:22Z</dcterms:modified>
</cp:coreProperties>
</file>