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95" r:id="rId3"/>
    <p:sldId id="291" r:id="rId4"/>
    <p:sldId id="292" r:id="rId5"/>
    <p:sldId id="285" r:id="rId6"/>
    <p:sldId id="286" r:id="rId7"/>
    <p:sldId id="282" r:id="rId8"/>
    <p:sldId id="283" r:id="rId9"/>
    <p:sldId id="29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9E7A"/>
    <a:srgbClr val="2BB512"/>
    <a:srgbClr val="C90000"/>
    <a:srgbClr val="528F7E"/>
    <a:srgbClr val="2D2D2D"/>
    <a:srgbClr val="17C1B6"/>
    <a:srgbClr val="21FAEB"/>
    <a:srgbClr val="3EFF1C"/>
    <a:srgbClr val="ED65FF"/>
    <a:srgbClr val="69C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6975" autoAdjust="0"/>
  </p:normalViewPr>
  <p:slideViewPr>
    <p:cSldViewPr snapToGrid="0" snapToObjects="1">
      <p:cViewPr varScale="1">
        <p:scale>
          <a:sx n="69" d="100"/>
          <a:sy n="69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EE1B5-06EA-F24D-84B8-CB3CF6217F12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0BCAD-78F6-F04E-84FC-898FF3B01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6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Calibri" charset="0"/>
              </a:rPr>
              <a:t>Welcome to a brief taster of our whole school synthetic phonics literacy </a:t>
            </a:r>
            <a:r>
              <a:rPr lang="en-US" dirty="0" err="1" smtClean="0">
                <a:latin typeface="Calibri" charset="0"/>
              </a:rPr>
              <a:t>programme</a:t>
            </a:r>
            <a:r>
              <a:rPr lang="en-US" dirty="0" smtClean="0">
                <a:latin typeface="Calibri" charset="0"/>
              </a:rPr>
              <a:t> – Read Write </a:t>
            </a:r>
            <a:r>
              <a:rPr lang="en-US" dirty="0" err="1" smtClean="0">
                <a:latin typeface="Calibri" charset="0"/>
              </a:rPr>
              <a:t>Inc</a:t>
            </a:r>
            <a:r>
              <a:rPr lang="en-US" dirty="0" smtClean="0">
                <a:latin typeface="Calibri" charset="0"/>
              </a:rPr>
              <a:t>!</a:t>
            </a:r>
          </a:p>
          <a:p>
            <a:pPr>
              <a:spcBef>
                <a:spcPct val="0"/>
              </a:spcBef>
            </a:pPr>
            <a:r>
              <a:rPr lang="en-US" i="1" dirty="0" smtClean="0">
                <a:latin typeface="Calibri" charset="0"/>
              </a:rPr>
              <a:t>Please insert own notes for introduction/welcome.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0BCAD-78F6-F04E-84FC-898FF3B01A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00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Explain to parents that they</a:t>
            </a:r>
            <a:r>
              <a:rPr lang="en-GB" baseline="0" dirty="0" smtClean="0">
                <a:latin typeface="Calibri" charset="0"/>
              </a:rPr>
              <a:t> have been invited as we have identified their child as needing some additional support to pass the test.</a:t>
            </a:r>
            <a:endParaRPr lang="en-GB" dirty="0">
              <a:latin typeface="Calibri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DCB563-864E-1B4F-BA67-EA9C2DFB97A5}" type="slidenum">
              <a:rPr lang="en-US">
                <a:latin typeface="Calibri" charset="0"/>
              </a:rPr>
              <a:pPr/>
              <a:t>3</a:t>
            </a:fld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Explain that</a:t>
            </a:r>
            <a:r>
              <a:rPr lang="en-GB" baseline="0" dirty="0" smtClean="0">
                <a:latin typeface="Calibri" charset="0"/>
              </a:rPr>
              <a:t> there are 40 words in the test and children must get about 32 </a:t>
            </a:r>
            <a:r>
              <a:rPr lang="en-GB" baseline="0" dirty="0" err="1" smtClean="0">
                <a:latin typeface="Calibri" charset="0"/>
              </a:rPr>
              <a:t>ish</a:t>
            </a:r>
            <a:r>
              <a:rPr lang="en-GB" baseline="0" dirty="0" smtClean="0">
                <a:latin typeface="Calibri" charset="0"/>
              </a:rPr>
              <a:t> (depending on what the government sets as the pass mark).  There are a mixture of real and fake words and the test is conducted by the class teacher in a low key way.  </a:t>
            </a:r>
          </a:p>
          <a:p>
            <a:pPr>
              <a:spcBef>
                <a:spcPct val="0"/>
              </a:spcBef>
            </a:pPr>
            <a:endParaRPr lang="en-GB" baseline="0" dirty="0" smtClean="0">
              <a:latin typeface="Calibri" charset="0"/>
            </a:endParaRPr>
          </a:p>
          <a:p>
            <a:pPr>
              <a:spcBef>
                <a:spcPct val="0"/>
              </a:spcBef>
            </a:pPr>
            <a:r>
              <a:rPr lang="en-GB" baseline="0" dirty="0" err="1" smtClean="0">
                <a:latin typeface="Calibri" charset="0"/>
              </a:rPr>
              <a:t>Ch</a:t>
            </a:r>
            <a:r>
              <a:rPr lang="en-GB" baseline="0" dirty="0" smtClean="0">
                <a:latin typeface="Calibri" charset="0"/>
              </a:rPr>
              <a:t> can use their </a:t>
            </a:r>
            <a:r>
              <a:rPr lang="en-GB" baseline="0" dirty="0" err="1" smtClean="0">
                <a:latin typeface="Calibri" charset="0"/>
              </a:rPr>
              <a:t>fred</a:t>
            </a:r>
            <a:r>
              <a:rPr lang="en-GB" baseline="0" dirty="0" smtClean="0">
                <a:latin typeface="Calibri" charset="0"/>
              </a:rPr>
              <a:t> fingers/</a:t>
            </a:r>
            <a:r>
              <a:rPr lang="en-GB" baseline="0" dirty="0" err="1" smtClean="0">
                <a:latin typeface="Calibri" charset="0"/>
              </a:rPr>
              <a:t>fred</a:t>
            </a:r>
            <a:r>
              <a:rPr lang="en-GB" baseline="0" dirty="0" smtClean="0">
                <a:latin typeface="Calibri" charset="0"/>
              </a:rPr>
              <a:t> talk to decode but must say the word as their final answer.</a:t>
            </a:r>
            <a:endParaRPr lang="en-GB" dirty="0">
              <a:latin typeface="Calibri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DCB563-864E-1B4F-BA67-EA9C2DFB97A5}" type="slidenum">
              <a:rPr lang="en-US">
                <a:latin typeface="Calibri" charset="0"/>
              </a:rPr>
              <a:pPr/>
              <a:t>4</a:t>
            </a:fld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Go through these sounds quickly with parents  using My Turn/Your Turn. </a:t>
            </a:r>
          </a:p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Stress you must not use letter names at this stage – just pure sounds. </a:t>
            </a:r>
          </a:p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Emphasise getting rid of ‘ugh’ to help blending. Parents usually love this bit! Make it fun! Set 1 then long vowels in Set 2.</a:t>
            </a:r>
          </a:p>
          <a:p>
            <a:pPr>
              <a:spcBef>
                <a:spcPct val="0"/>
              </a:spcBef>
            </a:pPr>
            <a:endParaRPr lang="en-GB" dirty="0" smtClean="0">
              <a:latin typeface="Calibri" charset="0"/>
            </a:endParaRPr>
          </a:p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Explain that when the children are taught the sounds they use the cards and a multi-sensory approach – hold up the cards.</a:t>
            </a:r>
          </a:p>
          <a:p>
            <a:pPr>
              <a:spcBef>
                <a:spcPct val="0"/>
              </a:spcBef>
            </a:pPr>
            <a:r>
              <a:rPr lang="en-GB" dirty="0" smtClean="0">
                <a:latin typeface="Calibri" charset="0"/>
              </a:rPr>
              <a:t>Describe how we use the pictures, rhymes and actions to help us to remember and</a:t>
            </a:r>
            <a:r>
              <a:rPr lang="en-GB" baseline="0" dirty="0" smtClean="0">
                <a:latin typeface="Calibri" charset="0"/>
              </a:rPr>
              <a:t> recognise the grapheme on sight and therefore are more likely to blend when reading.</a:t>
            </a:r>
          </a:p>
          <a:p>
            <a:pPr>
              <a:spcBef>
                <a:spcPct val="0"/>
              </a:spcBef>
            </a:pPr>
            <a:endParaRPr lang="en-GB" baseline="0" dirty="0" smtClean="0">
              <a:latin typeface="Calibri" charset="0"/>
            </a:endParaRPr>
          </a:p>
          <a:p>
            <a:pPr>
              <a:spcBef>
                <a:spcPct val="0"/>
              </a:spcBef>
            </a:pPr>
            <a:r>
              <a:rPr lang="en-GB" baseline="0" dirty="0" smtClean="0">
                <a:latin typeface="Calibri" charset="0"/>
              </a:rPr>
              <a:t>We call the digraphs “special friends”</a:t>
            </a:r>
            <a:endParaRPr lang="en-GB" dirty="0" smtClean="0">
              <a:latin typeface="Calibri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0BCAD-78F6-F04E-84FC-898FF3B01A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10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alibri" charset="0"/>
              </a:rPr>
              <a:t>Explain again the sound boxes and say this chart show the many different graphemes for the same sounds! No other language has as many to learn! Pink graphemes are Set 3 – explain they only learn these once they know all of Set 1 &amp; 2 effortlessly – systematic and structured!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0BCAD-78F6-F04E-84FC-898FF3B01A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44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 that we will</a:t>
            </a:r>
            <a:r>
              <a:rPr lang="en-GB" baseline="0" dirty="0" smtClean="0"/>
              <a:t> be sending home a sheet including lots of fun games and links to useful websites to play with your children.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0BCAD-78F6-F04E-84FC-898FF3B01A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99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0BCAD-78F6-F04E-84FC-898FF3B01A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10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latin typeface="Calibri" charset="0"/>
              </a:rPr>
              <a:t>Packs will be labelled with child’s name so we know who has got one and who needs to be given one by class teacher.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0BCAD-78F6-F04E-84FC-898FF3B01A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10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179705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4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08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ictur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5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3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F233E0-0A61-9B4B-B800-6D197DE12499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EC43C5-BFCF-2A43-B6B0-2DE31F17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7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F233E0-0A61-9B4B-B800-6D197DE12499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EC43C5-BFCF-2A43-B6B0-2DE31F17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61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F233E0-0A61-9B4B-B800-6D197DE12499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EC43C5-BFCF-2A43-B6B0-2DE31F17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0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0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4" r:id="rId5"/>
    <p:sldLayoutId id="2147483655" r:id="rId6"/>
    <p:sldLayoutId id="2147483656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65000"/>
              <a:lumOff val="35000"/>
            </a:schemeClr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Phonics Screening Test Meeting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625" y="212942"/>
            <a:ext cx="78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217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Phonics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Welcome Year One Parents and Carers.</a:t>
            </a:r>
          </a:p>
          <a:p>
            <a:endParaRPr lang="en-GB" dirty="0" smtClean="0"/>
          </a:p>
          <a:p>
            <a:r>
              <a:rPr lang="en-GB" dirty="0" smtClean="0"/>
              <a:t>Agenda </a:t>
            </a:r>
          </a:p>
          <a:p>
            <a:r>
              <a:rPr lang="en-GB" dirty="0" smtClean="0"/>
              <a:t>Provide information on the phonics screening assessment. </a:t>
            </a:r>
          </a:p>
        </p:txBody>
      </p:sp>
    </p:spTree>
    <p:extLst>
      <p:ext uri="{BB962C8B-B14F-4D97-AF65-F5344CB8AC3E}">
        <p14:creationId xmlns:p14="http://schemas.microsoft.com/office/powerpoint/2010/main" val="219791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438732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" charset="0"/>
              </a:rPr>
              <a:t>Phonics Screening Test</a:t>
            </a:r>
            <a:endParaRPr lang="en-GB" sz="2800" dirty="0">
              <a:latin typeface="Arial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229600" cy="4895850"/>
          </a:xfrm>
        </p:spPr>
        <p:txBody>
          <a:bodyPr/>
          <a:lstStyle/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400" i="1" dirty="0">
              <a:latin typeface="Arial" charset="0"/>
            </a:endParaRPr>
          </a:p>
          <a:p>
            <a:pPr lvl="1">
              <a:buFont typeface="Wingdings" charset="0"/>
              <a:buNone/>
            </a:pPr>
            <a:r>
              <a:rPr lang="en-GB" sz="1800" i="1" dirty="0">
                <a:latin typeface="Arial" charset="0"/>
              </a:rPr>
              <a:t>	</a:t>
            </a:r>
            <a:endParaRPr lang="en-GB" sz="2400" i="1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368283"/>
              </p:ext>
            </p:extLst>
          </p:nvPr>
        </p:nvGraphicFramePr>
        <p:xfrm>
          <a:off x="616226" y="1821021"/>
          <a:ext cx="8229600" cy="252984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200" dirty="0">
                          <a:effectLst/>
                          <a:latin typeface="SassoonPrimaryInfant"/>
                        </a:rPr>
                        <a:t>In June all Year One children will be expected to undertake a phonics check.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3200" dirty="0">
                          <a:effectLst/>
                          <a:latin typeface="SassoonPrimaryInfant"/>
                        </a:rPr>
                        <a:t>The aim is to check that a child is making progress </a:t>
                      </a:r>
                      <a:r>
                        <a:rPr lang="en-GB" sz="3200" dirty="0" smtClean="0">
                          <a:effectLst/>
                          <a:latin typeface="SassoonPrimaryInfant"/>
                        </a:rPr>
                        <a:t>and working at the age related expectation in </a:t>
                      </a:r>
                      <a:r>
                        <a:rPr lang="en-GB" sz="3200" dirty="0">
                          <a:effectLst/>
                          <a:latin typeface="SassoonPrimaryInfant"/>
                        </a:rPr>
                        <a:t>phonics.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58880" y="212942"/>
            <a:ext cx="78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82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438732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" charset="0"/>
              </a:rPr>
              <a:t>Phonics Screening Test</a:t>
            </a:r>
            <a:endParaRPr lang="en-GB" sz="2800" dirty="0">
              <a:latin typeface="Arial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229600" cy="4895850"/>
          </a:xfrm>
        </p:spPr>
        <p:txBody>
          <a:bodyPr/>
          <a:lstStyle/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400" i="1" dirty="0">
              <a:latin typeface="Arial" charset="0"/>
            </a:endParaRPr>
          </a:p>
          <a:p>
            <a:pPr lvl="1">
              <a:buFont typeface="Wingdings" charset="0"/>
              <a:buNone/>
            </a:pPr>
            <a:r>
              <a:rPr lang="en-GB" sz="1800" i="1" dirty="0">
                <a:latin typeface="Arial" charset="0"/>
              </a:rPr>
              <a:t>	</a:t>
            </a:r>
            <a:endParaRPr lang="en-GB" sz="2400" i="1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  <a:p>
            <a:pPr>
              <a:buFont typeface="Wingdings" charset="0"/>
              <a:buNone/>
            </a:pPr>
            <a:endParaRPr lang="en-GB" sz="2800" dirty="0">
              <a:latin typeface="Arial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70" y="1762707"/>
            <a:ext cx="16954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620" y="1581732"/>
            <a:ext cx="98107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956" y="3019839"/>
            <a:ext cx="16478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757" y="3009900"/>
            <a:ext cx="914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813" y="3762375"/>
            <a:ext cx="5905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394" y="3886200"/>
            <a:ext cx="16478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603" y="2451652"/>
            <a:ext cx="17430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922" y="2368204"/>
            <a:ext cx="8953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71" y="4679674"/>
            <a:ext cx="25241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86" y="1863379"/>
            <a:ext cx="19431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368" y="5187053"/>
            <a:ext cx="12858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243" y="5348977"/>
            <a:ext cx="9239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158880" y="219019"/>
            <a:ext cx="78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96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907" y="1147462"/>
            <a:ext cx="8945093" cy="5507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161" y="336590"/>
            <a:ext cx="5952873" cy="5965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50295" y="411682"/>
            <a:ext cx="327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Letter and grapheme recognition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00625" y="212942"/>
            <a:ext cx="133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Ellie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180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907" y="1147462"/>
            <a:ext cx="8945093" cy="5507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725" y="0"/>
            <a:ext cx="4619634" cy="63278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17052" y="56467"/>
            <a:ext cx="327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Letter and grapheme recognition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00625" y="212942"/>
            <a:ext cx="1334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Ellie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88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help your child at home…</a:t>
            </a:r>
            <a:endParaRPr lang="en-US" dirty="0"/>
          </a:p>
        </p:txBody>
      </p:sp>
      <p:pic>
        <p:nvPicPr>
          <p:cNvPr id="5" name="Picture 4" descr="Screen Shot 2014-08-12 at 12.32.0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762" y="1717189"/>
            <a:ext cx="5073245" cy="46829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58880" y="219019"/>
            <a:ext cx="78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Ellie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5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You can read stories with your child. Relentlessly.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Calibri" charset="0"/>
              </a:rPr>
              <a:t>Read favourite stories </a:t>
            </a:r>
            <a:r>
              <a:rPr lang="en-GB" sz="2800" b="1" dirty="0" smtClean="0">
                <a:latin typeface="Calibri" charset="0"/>
              </a:rPr>
              <a:t>over and over</a:t>
            </a:r>
            <a:r>
              <a:rPr lang="en-GB" sz="2800" dirty="0" smtClean="0">
                <a:latin typeface="Calibri" charset="0"/>
              </a:rPr>
              <a:t> again, encouraging them to use </a:t>
            </a:r>
            <a:r>
              <a:rPr lang="en-GB" sz="2800" dirty="0" smtClean="0">
                <a:latin typeface="Calibri" charset="0"/>
              </a:rPr>
              <a:t>dots and dashes and sound out words. </a:t>
            </a:r>
            <a:endParaRPr lang="en-GB" sz="2800" dirty="0">
              <a:latin typeface="Calibri" charset="0"/>
            </a:endParaRPr>
          </a:p>
          <a:p>
            <a:pPr algn="ctr"/>
            <a:r>
              <a:rPr lang="en-GB" sz="5200" u="sng" dirty="0">
                <a:latin typeface="Calibri" charset="0"/>
              </a:rPr>
              <a:t>s</a:t>
            </a:r>
            <a:r>
              <a:rPr lang="en-GB" sz="5200" u="sng" dirty="0" smtClean="0">
                <a:latin typeface="Calibri" charset="0"/>
              </a:rPr>
              <a:t> h </a:t>
            </a:r>
            <a:r>
              <a:rPr lang="en-GB" sz="5200" dirty="0" err="1" smtClean="0">
                <a:latin typeface="Calibri" charset="0"/>
              </a:rPr>
              <a:t>i</a:t>
            </a:r>
            <a:r>
              <a:rPr lang="en-GB" sz="5200" dirty="0" smtClean="0">
                <a:latin typeface="Calibri" charset="0"/>
              </a:rPr>
              <a:t> </a:t>
            </a:r>
            <a:r>
              <a:rPr lang="en-GB" sz="5200" dirty="0" smtClean="0">
                <a:latin typeface="Calibri" charset="0"/>
              </a:rPr>
              <a:t>p</a:t>
            </a:r>
            <a:endParaRPr lang="en-GB" sz="5200" dirty="0" smtClean="0">
              <a:latin typeface="Calibri" charset="0"/>
            </a:endParaRPr>
          </a:p>
          <a:p>
            <a:endParaRPr lang="en-GB" sz="2800" b="1" dirty="0" smtClean="0">
              <a:latin typeface="Calibri" charset="0"/>
            </a:endParaRPr>
          </a:p>
          <a:p>
            <a:r>
              <a:rPr lang="en-US" i="1" dirty="0" smtClean="0"/>
              <a:t>Have a look at our games to try at home and useful website links.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78436" y="212942"/>
            <a:ext cx="1415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Ellie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4752108" y="3738490"/>
            <a:ext cx="138545" cy="12469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112326" y="3745417"/>
            <a:ext cx="138545" cy="12469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1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406303"/>
              </p:ext>
            </p:extLst>
          </p:nvPr>
        </p:nvGraphicFramePr>
        <p:xfrm>
          <a:off x="457200" y="1809756"/>
          <a:ext cx="8229600" cy="36880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2000" dirty="0">
                        <a:effectLst/>
                        <a:latin typeface="Arial"/>
                      </a:endParaRPr>
                    </a:p>
                    <a:p>
                      <a:r>
                        <a:rPr lang="en-GB" sz="3600" dirty="0" smtClean="0">
                          <a:solidFill>
                            <a:srgbClr val="000000"/>
                          </a:solidFill>
                          <a:effectLst/>
                          <a:latin typeface="SassoonPrimaryInfant"/>
                        </a:rPr>
                        <a:t>Thank you for coming</a:t>
                      </a:r>
                      <a:r>
                        <a:rPr lang="en-GB" sz="3600" baseline="0" dirty="0" smtClean="0">
                          <a:solidFill>
                            <a:srgbClr val="000000"/>
                          </a:solidFill>
                          <a:effectLst/>
                          <a:latin typeface="SassoonPrimaryInfant"/>
                        </a:rPr>
                        <a:t> to our Phonic meeting – it is important to note the children are very used to doing their phonic sounds checks and should not be feeling worried or stressed about the Phonic Screening.</a:t>
                      </a:r>
                      <a:endParaRPr lang="en-GB" sz="14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179496" y="89972"/>
            <a:ext cx="78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Celina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09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MT_Phonics_2.27.6.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RMT_Phonics_2.27.6.14.pptx</Template>
  <TotalTime>10366</TotalTime>
  <Words>528</Words>
  <Application>Microsoft Office PowerPoint</Application>
  <PresentationFormat>On-screen Show (4:3)</PresentationFormat>
  <Paragraphs>65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SassoonPrimaryInfant</vt:lpstr>
      <vt:lpstr>Wingdings</vt:lpstr>
      <vt:lpstr>RMT_Phonics_2.27.6.14</vt:lpstr>
      <vt:lpstr>Phonics Screening Test Meeting </vt:lpstr>
      <vt:lpstr>Year Phonics </vt:lpstr>
      <vt:lpstr>Phonics Screening Test</vt:lpstr>
      <vt:lpstr>Phonics Screening Test</vt:lpstr>
      <vt:lpstr>PowerPoint Presentation</vt:lpstr>
      <vt:lpstr>PowerPoint Presentation</vt:lpstr>
      <vt:lpstr>How to help your child at home…</vt:lpstr>
      <vt:lpstr>You can read stories with your child. Relentlessly.</vt:lpstr>
      <vt:lpstr>PowerPoint Presentation</vt:lpstr>
    </vt:vector>
  </TitlesOfParts>
  <Company>Ruth Miskin Literacy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Boon</dc:creator>
  <cp:lastModifiedBy>Windows User</cp:lastModifiedBy>
  <cp:revision>63</cp:revision>
  <dcterms:created xsi:type="dcterms:W3CDTF">2014-06-27T11:45:27Z</dcterms:created>
  <dcterms:modified xsi:type="dcterms:W3CDTF">2020-03-12T09:27:54Z</dcterms:modified>
</cp:coreProperties>
</file>