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81" r:id="rId3"/>
    <p:sldId id="316" r:id="rId4"/>
    <p:sldId id="257" r:id="rId5"/>
    <p:sldId id="283" r:id="rId6"/>
    <p:sldId id="320" r:id="rId7"/>
    <p:sldId id="258" r:id="rId8"/>
    <p:sldId id="317" r:id="rId9"/>
    <p:sldId id="272" r:id="rId10"/>
    <p:sldId id="321" r:id="rId11"/>
    <p:sldId id="322" r:id="rId12"/>
    <p:sldId id="278" r:id="rId13"/>
    <p:sldId id="287" r:id="rId14"/>
    <p:sldId id="319" r:id="rId15"/>
    <p:sldId id="276" r:id="rId16"/>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Comic Sans MS" pitchFamily="66" charset="0"/>
        <a:ea typeface="+mn-ea"/>
        <a:cs typeface="+mn-cs"/>
      </a:defRPr>
    </a:lvl1pPr>
    <a:lvl2pPr marL="457200" algn="l" rtl="0" fontAlgn="base">
      <a:spcBef>
        <a:spcPct val="0"/>
      </a:spcBef>
      <a:spcAft>
        <a:spcPct val="0"/>
      </a:spcAft>
      <a:defRPr kern="1200">
        <a:solidFill>
          <a:schemeClr val="tx1"/>
        </a:solidFill>
        <a:latin typeface="Comic Sans MS" pitchFamily="66" charset="0"/>
        <a:ea typeface="+mn-ea"/>
        <a:cs typeface="+mn-cs"/>
      </a:defRPr>
    </a:lvl2pPr>
    <a:lvl3pPr marL="914400" algn="l" rtl="0" fontAlgn="base">
      <a:spcBef>
        <a:spcPct val="0"/>
      </a:spcBef>
      <a:spcAft>
        <a:spcPct val="0"/>
      </a:spcAft>
      <a:defRPr kern="1200">
        <a:solidFill>
          <a:schemeClr val="tx1"/>
        </a:solidFill>
        <a:latin typeface="Comic Sans MS" pitchFamily="66" charset="0"/>
        <a:ea typeface="+mn-ea"/>
        <a:cs typeface="+mn-cs"/>
      </a:defRPr>
    </a:lvl3pPr>
    <a:lvl4pPr marL="1371600" algn="l" rtl="0" fontAlgn="base">
      <a:spcBef>
        <a:spcPct val="0"/>
      </a:spcBef>
      <a:spcAft>
        <a:spcPct val="0"/>
      </a:spcAft>
      <a:defRPr kern="1200">
        <a:solidFill>
          <a:schemeClr val="tx1"/>
        </a:solidFill>
        <a:latin typeface="Comic Sans MS" pitchFamily="66" charset="0"/>
        <a:ea typeface="+mn-ea"/>
        <a:cs typeface="+mn-cs"/>
      </a:defRPr>
    </a:lvl4pPr>
    <a:lvl5pPr marL="1828800" algn="l" rtl="0" fontAlgn="base">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9" autoAdjust="0"/>
    <p:restoredTop sz="86323" autoAdjust="0"/>
  </p:normalViewPr>
  <p:slideViewPr>
    <p:cSldViewPr>
      <p:cViewPr varScale="1">
        <p:scale>
          <a:sx n="73" d="100"/>
          <a:sy n="73" d="100"/>
        </p:scale>
        <p:origin x="17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1932"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GB"/>
          </a:p>
        </p:txBody>
      </p:sp>
      <p:sp>
        <p:nvSpPr>
          <p:cNvPr id="7373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GB"/>
          </a:p>
        </p:txBody>
      </p:sp>
      <p:sp>
        <p:nvSpPr>
          <p:cNvPr id="7373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GB"/>
          </a:p>
        </p:txBody>
      </p:sp>
      <p:sp>
        <p:nvSpPr>
          <p:cNvPr id="7373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C3BB7AF4-4EFD-446D-AB58-65AF38F1CEA7}" type="slidenum">
              <a:rPr lang="en-GB"/>
              <a:pPr>
                <a:defRPr/>
              </a:pPr>
              <a:t>‹#›</a:t>
            </a:fld>
            <a:endParaRPr lang="en-GB" dirty="0"/>
          </a:p>
        </p:txBody>
      </p:sp>
    </p:spTree>
    <p:extLst>
      <p:ext uri="{BB962C8B-B14F-4D97-AF65-F5344CB8AC3E}">
        <p14:creationId xmlns:p14="http://schemas.microsoft.com/office/powerpoint/2010/main" val="1260960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51319A56-9513-4195-8168-E08F97C247A0}" type="datetimeFigureOut">
              <a:rPr lang="en-GB"/>
              <a:pPr>
                <a:defRPr/>
              </a:pPr>
              <a:t>15/10/2019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339379E4-E8F9-4B39-8494-49AD926176F9}" type="slidenum">
              <a:rPr lang="en-GB"/>
              <a:pPr>
                <a:defRPr/>
              </a:pPr>
              <a:t>‹#›</a:t>
            </a:fld>
            <a:endParaRPr lang="en-GB"/>
          </a:p>
        </p:txBody>
      </p:sp>
    </p:spTree>
    <p:extLst>
      <p:ext uri="{BB962C8B-B14F-4D97-AF65-F5344CB8AC3E}">
        <p14:creationId xmlns:p14="http://schemas.microsoft.com/office/powerpoint/2010/main" val="35943600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A1ED456-1294-4821-89C1-1D1FA3862328}" type="slidenum">
              <a:rPr lang="en-GB" altLang="en-US" smtClean="0">
                <a:latin typeface="Comic Sans MS" pitchFamily="66" charset="0"/>
              </a:rPr>
              <a:pPr eaLnBrk="1" hangingPunct="1">
                <a:spcBef>
                  <a:spcPct val="0"/>
                </a:spcBef>
              </a:pPr>
              <a:t>1</a:t>
            </a:fld>
            <a:endParaRPr lang="en-GB" altLang="en-US" smtClean="0">
              <a:latin typeface="Comic Sans MS" pitchFamily="6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children explore and share</a:t>
            </a:r>
            <a:r>
              <a:rPr lang="en-GB" baseline="0" dirty="0" smtClean="0"/>
              <a:t> their ideas with others they try to solve problems and develop their thinking together – constructing their own learning.  Sustained shared thinking involves the adult being aware of the children’s interest and understandings and the adult and children working together to develop an idea or skill.  </a:t>
            </a:r>
          </a:p>
          <a:p>
            <a:endParaRPr lang="en-GB" baseline="0" dirty="0" smtClean="0"/>
          </a:p>
          <a:p>
            <a:r>
              <a:rPr lang="en-GB" baseline="0" dirty="0" smtClean="0"/>
              <a:t>Seeing teaching as many different ways in which adults, consciously or otherwise, help children to learn.</a:t>
            </a:r>
          </a:p>
          <a:p>
            <a:endParaRPr lang="en-GB" baseline="0" dirty="0" smtClean="0"/>
          </a:p>
          <a:p>
            <a:r>
              <a:rPr lang="en-GB" baseline="0" dirty="0" smtClean="0"/>
              <a:t>A learner who is frequently assessed in only content and knowledge could lead to a closed mind set and have limited cognitive self regulation </a:t>
            </a:r>
            <a:r>
              <a:rPr lang="en-GB" baseline="0" dirty="0" err="1" smtClean="0"/>
              <a:t>ie</a:t>
            </a:r>
            <a:r>
              <a:rPr lang="en-GB" baseline="0" dirty="0" smtClean="0"/>
              <a:t> if there is too much teacher led activities then the children wait to be told what to do rather than having autonomy and independence….becoming a learner for school.</a:t>
            </a:r>
          </a:p>
          <a:p>
            <a:r>
              <a:rPr lang="en-GB" baseline="0" dirty="0" smtClean="0"/>
              <a:t>A learner who has good characteristics of effective learning is a good cognitive self regulator, frequently involved in sustained shared thinking and mastery learning…becoming a thinker and learner for life, a life long learner.</a:t>
            </a:r>
            <a:endParaRPr lang="en-GB" dirty="0"/>
          </a:p>
        </p:txBody>
      </p:sp>
      <p:sp>
        <p:nvSpPr>
          <p:cNvPr id="4" name="Slide Number Placeholder 3"/>
          <p:cNvSpPr>
            <a:spLocks noGrp="1"/>
          </p:cNvSpPr>
          <p:nvPr>
            <p:ph type="sldNum" sz="quarter" idx="10"/>
          </p:nvPr>
        </p:nvSpPr>
        <p:spPr/>
        <p:txBody>
          <a:bodyPr/>
          <a:lstStyle/>
          <a:p>
            <a:fld id="{BB608D15-2EF4-469A-B831-6EC523592E68}" type="slidenum">
              <a:rPr lang="en-GB" smtClean="0"/>
              <a:t>10</a:t>
            </a:fld>
            <a:endParaRPr lang="en-GB"/>
          </a:p>
        </p:txBody>
      </p:sp>
    </p:spTree>
    <p:extLst>
      <p:ext uri="{BB962C8B-B14F-4D97-AF65-F5344CB8AC3E}">
        <p14:creationId xmlns:p14="http://schemas.microsoft.com/office/powerpoint/2010/main" val="3653250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 hour of everyday is spent doing time to talk.  We do the register, possibly a quick input of</a:t>
            </a:r>
            <a:r>
              <a:rPr lang="en-GB" baseline="0" dirty="0" smtClean="0"/>
              <a:t> a new continuous provision activity (often as a result of T2T the pervious day) then we have T2T for approximately one hour.</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Owling: Anna </a:t>
            </a:r>
            <a:r>
              <a:rPr lang="en-GB" dirty="0" err="1" smtClean="0"/>
              <a:t>Ephgrave</a:t>
            </a:r>
            <a:r>
              <a:rPr lang="en-GB" dirty="0" smtClean="0"/>
              <a:t> says:</a:t>
            </a:r>
            <a:r>
              <a:rPr lang="en-GB" baseline="0" dirty="0" smtClean="0"/>
              <a:t> wait, wait, wonder.  This piece of advice is everywhere, just voiced in slightly different ways but they all have a common theme.  Respect the children, value them and what they have to say and then provide them with interesting opportunities that will help them extend their learning. </a:t>
            </a:r>
            <a:endParaRPr lang="en-GB" dirty="0" smtClean="0"/>
          </a:p>
          <a:p>
            <a:endParaRPr lang="en-GB" baseline="0" dirty="0" smtClean="0"/>
          </a:p>
          <a:p>
            <a:r>
              <a:rPr lang="en-GB" baseline="0" dirty="0" smtClean="0"/>
              <a:t>Target key children who you know need in their language or confidence to speak.</a:t>
            </a:r>
          </a:p>
          <a:p>
            <a:r>
              <a:rPr lang="en-GB" baseline="0" dirty="0" smtClean="0"/>
              <a:t>Give examples of Annabelle R and WT</a:t>
            </a:r>
          </a:p>
          <a:p>
            <a:endParaRPr lang="en-GB" baseline="0" dirty="0" smtClean="0"/>
          </a:p>
          <a:p>
            <a:r>
              <a:rPr lang="en-GB" baseline="0" dirty="0" smtClean="0"/>
              <a:t>What I’ve come to realise is that it’s not just about the language development and the talk….its also about the TIME.  When children feel valued because we as practitioners have given the time to build meaningful relationships with the children, they will be more confident and happy, in turn be their best version if themselves.  Therefore, time is of equal (if not more) importance to talk. </a:t>
            </a:r>
          </a:p>
        </p:txBody>
      </p:sp>
      <p:sp>
        <p:nvSpPr>
          <p:cNvPr id="4" name="Slide Number Placeholder 3"/>
          <p:cNvSpPr>
            <a:spLocks noGrp="1"/>
          </p:cNvSpPr>
          <p:nvPr>
            <p:ph type="sldNum" sz="quarter" idx="10"/>
          </p:nvPr>
        </p:nvSpPr>
        <p:spPr/>
        <p:txBody>
          <a:bodyPr/>
          <a:lstStyle/>
          <a:p>
            <a:fld id="{167C7984-2564-4068-954B-AA2AE984FE4A}" type="slidenum">
              <a:rPr lang="en-GB" smtClean="0"/>
              <a:t>11</a:t>
            </a:fld>
            <a:endParaRPr lang="en-GB"/>
          </a:p>
        </p:txBody>
      </p:sp>
    </p:spTree>
    <p:extLst>
      <p:ext uri="{BB962C8B-B14F-4D97-AF65-F5344CB8AC3E}">
        <p14:creationId xmlns:p14="http://schemas.microsoft.com/office/powerpoint/2010/main" val="4161613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12</a:t>
            </a:fld>
            <a:endParaRPr lang="en-GB"/>
          </a:p>
        </p:txBody>
      </p:sp>
    </p:spTree>
    <p:extLst>
      <p:ext uri="{BB962C8B-B14F-4D97-AF65-F5344CB8AC3E}">
        <p14:creationId xmlns:p14="http://schemas.microsoft.com/office/powerpoint/2010/main" val="1328212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13</a:t>
            </a:fld>
            <a:endParaRPr lang="en-GB"/>
          </a:p>
        </p:txBody>
      </p:sp>
    </p:spTree>
    <p:extLst>
      <p:ext uri="{BB962C8B-B14F-4D97-AF65-F5344CB8AC3E}">
        <p14:creationId xmlns:p14="http://schemas.microsoft.com/office/powerpoint/2010/main" val="1148759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14</a:t>
            </a:fld>
            <a:endParaRPr lang="en-GB"/>
          </a:p>
        </p:txBody>
      </p:sp>
    </p:spTree>
    <p:extLst>
      <p:ext uri="{BB962C8B-B14F-4D97-AF65-F5344CB8AC3E}">
        <p14:creationId xmlns:p14="http://schemas.microsoft.com/office/powerpoint/2010/main" val="1139757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15</a:t>
            </a:fld>
            <a:endParaRPr lang="en-GB"/>
          </a:p>
        </p:txBody>
      </p:sp>
    </p:spTree>
    <p:extLst>
      <p:ext uri="{BB962C8B-B14F-4D97-AF65-F5344CB8AC3E}">
        <p14:creationId xmlns:p14="http://schemas.microsoft.com/office/powerpoint/2010/main" val="1027775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2</a:t>
            </a:fld>
            <a:endParaRPr lang="en-GB"/>
          </a:p>
        </p:txBody>
      </p:sp>
    </p:spTree>
    <p:extLst>
      <p:ext uri="{BB962C8B-B14F-4D97-AF65-F5344CB8AC3E}">
        <p14:creationId xmlns:p14="http://schemas.microsoft.com/office/powerpoint/2010/main" val="415972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3</a:t>
            </a:fld>
            <a:endParaRPr lang="en-GB"/>
          </a:p>
        </p:txBody>
      </p:sp>
    </p:spTree>
    <p:extLst>
      <p:ext uri="{BB962C8B-B14F-4D97-AF65-F5344CB8AC3E}">
        <p14:creationId xmlns:p14="http://schemas.microsoft.com/office/powerpoint/2010/main" val="1767746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4</a:t>
            </a:fld>
            <a:endParaRPr lang="en-GB"/>
          </a:p>
        </p:txBody>
      </p:sp>
    </p:spTree>
    <p:extLst>
      <p:ext uri="{BB962C8B-B14F-4D97-AF65-F5344CB8AC3E}">
        <p14:creationId xmlns:p14="http://schemas.microsoft.com/office/powerpoint/2010/main" val="1114658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5</a:t>
            </a:fld>
            <a:endParaRPr lang="en-GB"/>
          </a:p>
        </p:txBody>
      </p:sp>
    </p:spTree>
    <p:extLst>
      <p:ext uri="{BB962C8B-B14F-4D97-AF65-F5344CB8AC3E}">
        <p14:creationId xmlns:p14="http://schemas.microsoft.com/office/powerpoint/2010/main" val="3377652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6</a:t>
            </a:fld>
            <a:endParaRPr lang="en-GB"/>
          </a:p>
        </p:txBody>
      </p:sp>
    </p:spTree>
    <p:extLst>
      <p:ext uri="{BB962C8B-B14F-4D97-AF65-F5344CB8AC3E}">
        <p14:creationId xmlns:p14="http://schemas.microsoft.com/office/powerpoint/2010/main" val="416365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7</a:t>
            </a:fld>
            <a:endParaRPr lang="en-GB"/>
          </a:p>
        </p:txBody>
      </p:sp>
    </p:spTree>
    <p:extLst>
      <p:ext uri="{BB962C8B-B14F-4D97-AF65-F5344CB8AC3E}">
        <p14:creationId xmlns:p14="http://schemas.microsoft.com/office/powerpoint/2010/main" val="816698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8</a:t>
            </a:fld>
            <a:endParaRPr lang="en-GB"/>
          </a:p>
        </p:txBody>
      </p:sp>
    </p:spTree>
    <p:extLst>
      <p:ext uri="{BB962C8B-B14F-4D97-AF65-F5344CB8AC3E}">
        <p14:creationId xmlns:p14="http://schemas.microsoft.com/office/powerpoint/2010/main" val="1606174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9</a:t>
            </a:fld>
            <a:endParaRPr lang="en-GB"/>
          </a:p>
        </p:txBody>
      </p:sp>
    </p:spTree>
    <p:extLst>
      <p:ext uri="{BB962C8B-B14F-4D97-AF65-F5344CB8AC3E}">
        <p14:creationId xmlns:p14="http://schemas.microsoft.com/office/powerpoint/2010/main" val="1424636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0AD76-A22F-4961-B5D5-D3E60FF3C232}" type="slidenum">
              <a:rPr lang="en-GB"/>
              <a:pPr>
                <a:defRPr/>
              </a:pPr>
              <a:t>‹#›</a:t>
            </a:fld>
            <a:endParaRPr lang="en-GB" dirty="0"/>
          </a:p>
        </p:txBody>
      </p:sp>
    </p:spTree>
    <p:extLst>
      <p:ext uri="{BB962C8B-B14F-4D97-AF65-F5344CB8AC3E}">
        <p14:creationId xmlns:p14="http://schemas.microsoft.com/office/powerpoint/2010/main" val="3260480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625CB67-EC73-4C2D-A4AB-F8E3105BB874}" type="slidenum">
              <a:rPr lang="en-GB"/>
              <a:pPr>
                <a:defRPr/>
              </a:pPr>
              <a:t>‹#›</a:t>
            </a:fld>
            <a:endParaRPr lang="en-GB" dirty="0"/>
          </a:p>
        </p:txBody>
      </p:sp>
    </p:spTree>
    <p:extLst>
      <p:ext uri="{BB962C8B-B14F-4D97-AF65-F5344CB8AC3E}">
        <p14:creationId xmlns:p14="http://schemas.microsoft.com/office/powerpoint/2010/main" val="109690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78772AA-BF09-452A-A5AA-979C11124FE4}" type="slidenum">
              <a:rPr lang="en-GB"/>
              <a:pPr>
                <a:defRPr/>
              </a:pPr>
              <a:t>‹#›</a:t>
            </a:fld>
            <a:endParaRPr lang="en-GB" dirty="0"/>
          </a:p>
        </p:txBody>
      </p:sp>
    </p:spTree>
    <p:extLst>
      <p:ext uri="{BB962C8B-B14F-4D97-AF65-F5344CB8AC3E}">
        <p14:creationId xmlns:p14="http://schemas.microsoft.com/office/powerpoint/2010/main" val="254836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72D1222D-EED1-4050-ACE5-53528426EA1C}" type="slidenum">
              <a:rPr lang="en-GB"/>
              <a:pPr>
                <a:defRPr/>
              </a:pPr>
              <a:t>‹#›</a:t>
            </a:fld>
            <a:endParaRPr lang="en-GB" dirty="0"/>
          </a:p>
        </p:txBody>
      </p:sp>
    </p:spTree>
    <p:extLst>
      <p:ext uri="{BB962C8B-B14F-4D97-AF65-F5344CB8AC3E}">
        <p14:creationId xmlns:p14="http://schemas.microsoft.com/office/powerpoint/2010/main" val="4030143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30B8FB4-E97D-45A0-9548-9CE943F1F0C3}" type="slidenum">
              <a:rPr lang="en-GB"/>
              <a:pPr>
                <a:defRPr/>
              </a:pPr>
              <a:t>‹#›</a:t>
            </a:fld>
            <a:endParaRPr lang="en-GB" dirty="0"/>
          </a:p>
        </p:txBody>
      </p:sp>
    </p:spTree>
    <p:extLst>
      <p:ext uri="{BB962C8B-B14F-4D97-AF65-F5344CB8AC3E}">
        <p14:creationId xmlns:p14="http://schemas.microsoft.com/office/powerpoint/2010/main" val="2309062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672F58-86FA-44C5-A827-BC289E8D11F3}" type="slidenum">
              <a:rPr lang="en-GB"/>
              <a:pPr>
                <a:defRPr/>
              </a:pPr>
              <a:t>‹#›</a:t>
            </a:fld>
            <a:endParaRPr lang="en-GB" dirty="0"/>
          </a:p>
        </p:txBody>
      </p:sp>
    </p:spTree>
    <p:extLst>
      <p:ext uri="{BB962C8B-B14F-4D97-AF65-F5344CB8AC3E}">
        <p14:creationId xmlns:p14="http://schemas.microsoft.com/office/powerpoint/2010/main" val="148912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A675C25-EE18-4F2E-8FA8-E67D415D6413}" type="slidenum">
              <a:rPr lang="en-GB"/>
              <a:pPr>
                <a:defRPr/>
              </a:pPr>
              <a:t>‹#›</a:t>
            </a:fld>
            <a:endParaRPr lang="en-GB" dirty="0"/>
          </a:p>
        </p:txBody>
      </p:sp>
    </p:spTree>
    <p:extLst>
      <p:ext uri="{BB962C8B-B14F-4D97-AF65-F5344CB8AC3E}">
        <p14:creationId xmlns:p14="http://schemas.microsoft.com/office/powerpoint/2010/main" val="183052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20D991C-0797-4562-9DF4-876D5F00239B}" type="slidenum">
              <a:rPr lang="en-GB"/>
              <a:pPr>
                <a:defRPr/>
              </a:pPr>
              <a:t>‹#›</a:t>
            </a:fld>
            <a:endParaRPr lang="en-GB" dirty="0"/>
          </a:p>
        </p:txBody>
      </p:sp>
    </p:spTree>
    <p:extLst>
      <p:ext uri="{BB962C8B-B14F-4D97-AF65-F5344CB8AC3E}">
        <p14:creationId xmlns:p14="http://schemas.microsoft.com/office/powerpoint/2010/main" val="2288001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98308C53-3C0E-4F2D-9C9C-E27F722BA61D}" type="slidenum">
              <a:rPr lang="en-GB"/>
              <a:pPr>
                <a:defRPr/>
              </a:pPr>
              <a:t>‹#›</a:t>
            </a:fld>
            <a:endParaRPr lang="en-GB" dirty="0"/>
          </a:p>
        </p:txBody>
      </p:sp>
    </p:spTree>
    <p:extLst>
      <p:ext uri="{BB962C8B-B14F-4D97-AF65-F5344CB8AC3E}">
        <p14:creationId xmlns:p14="http://schemas.microsoft.com/office/powerpoint/2010/main" val="147692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B47986C-5CB8-4020-A71B-19B1FA9ADD79}" type="slidenum">
              <a:rPr lang="en-GB"/>
              <a:pPr>
                <a:defRPr/>
              </a:pPr>
              <a:t>‹#›</a:t>
            </a:fld>
            <a:endParaRPr lang="en-GB" dirty="0"/>
          </a:p>
        </p:txBody>
      </p:sp>
    </p:spTree>
    <p:extLst>
      <p:ext uri="{BB962C8B-B14F-4D97-AF65-F5344CB8AC3E}">
        <p14:creationId xmlns:p14="http://schemas.microsoft.com/office/powerpoint/2010/main" val="190453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9DE2E88-1186-4470-87C4-114C07D66150}" type="slidenum">
              <a:rPr lang="en-GB"/>
              <a:pPr>
                <a:defRPr/>
              </a:pPr>
              <a:t>‹#›</a:t>
            </a:fld>
            <a:endParaRPr lang="en-GB" dirty="0"/>
          </a:p>
        </p:txBody>
      </p:sp>
    </p:spTree>
    <p:extLst>
      <p:ext uri="{BB962C8B-B14F-4D97-AF65-F5344CB8AC3E}">
        <p14:creationId xmlns:p14="http://schemas.microsoft.com/office/powerpoint/2010/main" val="113591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59A7236-80CC-4605-BDAF-8952C7FF2521}" type="slidenum">
              <a:rPr lang="en-GB"/>
              <a:pPr>
                <a:defRPr/>
              </a:pPr>
              <a:t>‹#›</a:t>
            </a:fld>
            <a:endParaRPr lang="en-GB" dirty="0"/>
          </a:p>
        </p:txBody>
      </p:sp>
    </p:spTree>
    <p:extLst>
      <p:ext uri="{BB962C8B-B14F-4D97-AF65-F5344CB8AC3E}">
        <p14:creationId xmlns:p14="http://schemas.microsoft.com/office/powerpoint/2010/main" val="3596763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9CF45ED-78A5-47C6-B165-80A1E218647E}" type="slidenum">
              <a:rPr lang="en-GB"/>
              <a:pPr>
                <a:defRPr/>
              </a:pPr>
              <a:t>‹#›</a:t>
            </a:fld>
            <a:endParaRPr lang="en-GB" dirty="0"/>
          </a:p>
        </p:txBody>
      </p:sp>
    </p:spTree>
    <p:extLst>
      <p:ext uri="{BB962C8B-B14F-4D97-AF65-F5344CB8AC3E}">
        <p14:creationId xmlns:p14="http://schemas.microsoft.com/office/powerpoint/2010/main" val="1384669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0A16ADFB-C07B-412B-ABE0-632EE89C5841}"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KptLLjvXWAhWDuxQKHVV9BWUQjRwIBw&amp;url=http://www.ictsteps.com/2013/12/&amp;psig=AOvVaw0VpDzFEFAEkk2G08iXjvRo&amp;ust=150824225817884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GB" altLang="en-US" dirty="0" err="1" smtClean="0">
                <a:latin typeface="Comic Sans MS" pitchFamily="66" charset="0"/>
              </a:rPr>
              <a:t>Dobcroft</a:t>
            </a:r>
            <a:r>
              <a:rPr lang="en-GB" altLang="en-US" dirty="0" smtClean="0">
                <a:latin typeface="Comic Sans MS" pitchFamily="66" charset="0"/>
              </a:rPr>
              <a:t> Pre School Foundation Stage One.</a:t>
            </a:r>
          </a:p>
        </p:txBody>
      </p:sp>
      <p:pic>
        <p:nvPicPr>
          <p:cNvPr id="20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60350"/>
            <a:ext cx="18192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8"/>
          <p:cNvSpPr txBox="1">
            <a:spLocks noChangeArrowheads="1"/>
          </p:cNvSpPr>
          <p:nvPr/>
        </p:nvSpPr>
        <p:spPr bwMode="auto">
          <a:xfrm>
            <a:off x="2114550" y="-561975"/>
            <a:ext cx="26289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000" bIns="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en-US" sz="2600">
              <a:latin typeface="Comic Sans MS" pitchFamily="66" charset="0"/>
            </a:endParaRPr>
          </a:p>
          <a:p>
            <a:pPr>
              <a:spcBef>
                <a:spcPct val="0"/>
              </a:spcBef>
              <a:buFontTx/>
              <a:buNone/>
            </a:pPr>
            <a:endParaRPr lang="en-GB" altLang="en-US" sz="1800"/>
          </a:p>
        </p:txBody>
      </p:sp>
      <p:sp>
        <p:nvSpPr>
          <p:cNvPr id="2053" name="Text Box 6"/>
          <p:cNvSpPr txBox="1">
            <a:spLocks noChangeArrowheads="1"/>
          </p:cNvSpPr>
          <p:nvPr/>
        </p:nvSpPr>
        <p:spPr bwMode="auto">
          <a:xfrm>
            <a:off x="2114550" y="2478088"/>
            <a:ext cx="26289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054" name="Text Box 4"/>
          <p:cNvSpPr txBox="1">
            <a:spLocks noChangeArrowheads="1"/>
          </p:cNvSpPr>
          <p:nvPr/>
        </p:nvSpPr>
        <p:spPr bwMode="auto">
          <a:xfrm>
            <a:off x="6800850" y="6813550"/>
            <a:ext cx="89058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Comic Sans MS" pitchFamily="66" charset="0"/>
            </a:endParaRPr>
          </a:p>
        </p:txBody>
      </p:sp>
      <p:sp>
        <p:nvSpPr>
          <p:cNvPr id="2055" name="Rectangle 11"/>
          <p:cNvSpPr>
            <a:spLocks noChangeArrowheads="1"/>
          </p:cNvSpPr>
          <p:nvPr/>
        </p:nvSpPr>
        <p:spPr bwMode="auto">
          <a:xfrm>
            <a:off x="400050" y="-78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056" name="Rectangle 12"/>
          <p:cNvSpPr>
            <a:spLocks noChangeArrowheads="1"/>
          </p:cNvSpPr>
          <p:nvPr/>
        </p:nvSpPr>
        <p:spPr bwMode="auto">
          <a:xfrm>
            <a:off x="400050" y="1154113"/>
            <a:ext cx="475615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571500" algn="l"/>
              </a:tabLst>
              <a:defRPr sz="3200">
                <a:solidFill>
                  <a:schemeClr val="tx1"/>
                </a:solidFill>
                <a:latin typeface="Arial" charset="0"/>
              </a:defRPr>
            </a:lvl1pPr>
            <a:lvl2pPr marL="742950" indent="-285750" eaLnBrk="0" hangingPunct="0">
              <a:spcBef>
                <a:spcPct val="20000"/>
              </a:spcBef>
              <a:buChar char="–"/>
              <a:tabLst>
                <a:tab pos="571500" algn="l"/>
              </a:tabLst>
              <a:defRPr sz="2800">
                <a:solidFill>
                  <a:schemeClr val="tx1"/>
                </a:solidFill>
                <a:latin typeface="Arial" charset="0"/>
              </a:defRPr>
            </a:lvl2pPr>
            <a:lvl3pPr marL="1143000" indent="-228600" eaLnBrk="0" hangingPunct="0">
              <a:spcBef>
                <a:spcPct val="20000"/>
              </a:spcBef>
              <a:buChar char="•"/>
              <a:tabLst>
                <a:tab pos="571500" algn="l"/>
              </a:tabLst>
              <a:defRPr sz="2400">
                <a:solidFill>
                  <a:schemeClr val="tx1"/>
                </a:solidFill>
                <a:latin typeface="Arial" charset="0"/>
              </a:defRPr>
            </a:lvl3pPr>
            <a:lvl4pPr marL="1600200" indent="-228600" eaLnBrk="0" hangingPunct="0">
              <a:spcBef>
                <a:spcPct val="20000"/>
              </a:spcBef>
              <a:buChar char="–"/>
              <a:tabLst>
                <a:tab pos="571500" algn="l"/>
              </a:tabLst>
              <a:defRPr sz="2000">
                <a:solidFill>
                  <a:schemeClr val="tx1"/>
                </a:solidFill>
                <a:latin typeface="Arial" charset="0"/>
              </a:defRPr>
            </a:lvl4pPr>
            <a:lvl5pPr marL="2057400" indent="-228600" eaLnBrk="0" hangingPunct="0">
              <a:spcBef>
                <a:spcPct val="20000"/>
              </a:spcBef>
              <a:buChar char="»"/>
              <a:tabLst>
                <a:tab pos="571500" algn="l"/>
              </a:tabLst>
              <a:defRPr sz="2000">
                <a:solidFill>
                  <a:schemeClr val="tx1"/>
                </a:solidFill>
                <a:latin typeface="Arial" charset="0"/>
              </a:defRPr>
            </a:lvl5pPr>
            <a:lvl6pPr marL="2514600" indent="-228600" eaLnBrk="0" fontAlgn="base" hangingPunct="0">
              <a:spcBef>
                <a:spcPct val="20000"/>
              </a:spcBef>
              <a:spcAft>
                <a:spcPct val="0"/>
              </a:spcAft>
              <a:buChar char="»"/>
              <a:tabLst>
                <a:tab pos="571500" algn="l"/>
              </a:tabLst>
              <a:defRPr sz="2000">
                <a:solidFill>
                  <a:schemeClr val="tx1"/>
                </a:solidFill>
                <a:latin typeface="Arial" charset="0"/>
              </a:defRPr>
            </a:lvl6pPr>
            <a:lvl7pPr marL="2971800" indent="-228600" eaLnBrk="0" fontAlgn="base" hangingPunct="0">
              <a:spcBef>
                <a:spcPct val="20000"/>
              </a:spcBef>
              <a:spcAft>
                <a:spcPct val="0"/>
              </a:spcAft>
              <a:buChar char="»"/>
              <a:tabLst>
                <a:tab pos="571500" algn="l"/>
              </a:tabLst>
              <a:defRPr sz="2000">
                <a:solidFill>
                  <a:schemeClr val="tx1"/>
                </a:solidFill>
                <a:latin typeface="Arial" charset="0"/>
              </a:defRPr>
            </a:lvl7pPr>
            <a:lvl8pPr marL="3429000" indent="-228600" eaLnBrk="0" fontAlgn="base" hangingPunct="0">
              <a:spcBef>
                <a:spcPct val="20000"/>
              </a:spcBef>
              <a:spcAft>
                <a:spcPct val="0"/>
              </a:spcAft>
              <a:buChar char="»"/>
              <a:tabLst>
                <a:tab pos="571500" algn="l"/>
              </a:tabLst>
              <a:defRPr sz="2000">
                <a:solidFill>
                  <a:schemeClr val="tx1"/>
                </a:solidFill>
                <a:latin typeface="Arial" charset="0"/>
              </a:defRPr>
            </a:lvl8pPr>
            <a:lvl9pPr marL="3886200" indent="-228600" eaLnBrk="0" fontAlgn="base" hangingPunct="0">
              <a:spcBef>
                <a:spcPct val="20000"/>
              </a:spcBef>
              <a:spcAft>
                <a:spcPct val="0"/>
              </a:spcAft>
              <a:buChar char="»"/>
              <a:tabLst>
                <a:tab pos="571500" algn="l"/>
              </a:tabLst>
              <a:defRPr sz="2000">
                <a:solidFill>
                  <a:schemeClr val="tx1"/>
                </a:solidFill>
                <a:latin typeface="Arial" charset="0"/>
              </a:defRPr>
            </a:lvl9pPr>
          </a:lstStyle>
          <a:p>
            <a:pPr eaLnBrk="1" hangingPunct="1">
              <a:spcBef>
                <a:spcPct val="0"/>
              </a:spcBef>
              <a:buFontTx/>
              <a:buNone/>
            </a:pPr>
            <a:r>
              <a:rPr lang="en-GB" altLang="en-US" sz="1400"/>
              <a:t>	</a:t>
            </a:r>
            <a:r>
              <a:rPr lang="en-GB" altLang="en-US" sz="1800">
                <a:solidFill>
                  <a:srgbClr val="00FFFF"/>
                </a:solidFill>
              </a:rPr>
              <a:t>				</a:t>
            </a:r>
            <a:r>
              <a:rPr lang="en-GB" altLang="en-US" sz="800">
                <a:solidFill>
                  <a:srgbClr val="00FFFF"/>
                </a:solidFill>
              </a:rPr>
              <a:t> </a:t>
            </a:r>
            <a:endParaRPr lang="en-GB" altLang="en-US" sz="1400"/>
          </a:p>
          <a:p>
            <a:pPr>
              <a:spcBef>
                <a:spcPct val="0"/>
              </a:spcBef>
              <a:buFontTx/>
              <a:buNone/>
            </a:pPr>
            <a:r>
              <a:rPr lang="en-GB" altLang="en-US" sz="800">
                <a:solidFill>
                  <a:srgbClr val="00FFFF"/>
                </a:solidFill>
                <a:cs typeface="Times New Roman" pitchFamily="18" charset="0"/>
              </a:rPr>
              <a:t>						</a:t>
            </a:r>
            <a:endParaRPr lang="en-GB" altLang="en-US" sz="1400"/>
          </a:p>
          <a:p>
            <a:pPr>
              <a:spcBef>
                <a:spcPct val="0"/>
              </a:spcBef>
              <a:buFontTx/>
              <a:buNone/>
            </a:pPr>
            <a:r>
              <a:rPr lang="en-GB" altLang="en-US" sz="1400">
                <a:solidFill>
                  <a:srgbClr val="00FFFF"/>
                </a:solidFill>
                <a:cs typeface="Times New Roman" pitchFamily="18" charset="0"/>
              </a:rPr>
              <a:t>				</a:t>
            </a:r>
            <a:endParaRPr lang="en-GB" altLang="en-US" sz="1400"/>
          </a:p>
          <a:p>
            <a:pPr>
              <a:spcBef>
                <a:spcPct val="0"/>
              </a:spcBef>
              <a:buFontTx/>
              <a:buNone/>
            </a:pPr>
            <a:r>
              <a:rPr lang="en-GB" altLang="en-US" sz="1400">
                <a:ea typeface="PMingLiU" pitchFamily="18" charset="-120"/>
              </a:rPr>
              <a:t>	</a:t>
            </a:r>
            <a:endParaRPr lang="en-GB" altLang="en-US" sz="1400"/>
          </a:p>
          <a:p>
            <a:pPr>
              <a:spcBef>
                <a:spcPct val="0"/>
              </a:spcBef>
              <a:buFontTx/>
              <a:buNone/>
            </a:pPr>
            <a:endParaRPr lang="en-GB" altLang="en-US" sz="1800"/>
          </a:p>
        </p:txBody>
      </p:sp>
      <p:sp>
        <p:nvSpPr>
          <p:cNvPr id="2057" name="Rectangle 13"/>
          <p:cNvSpPr>
            <a:spLocks noChangeArrowheads="1"/>
          </p:cNvSpPr>
          <p:nvPr/>
        </p:nvSpPr>
        <p:spPr bwMode="auto">
          <a:xfrm>
            <a:off x="400050" y="2343150"/>
            <a:ext cx="38671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571500" algn="l"/>
              </a:tabLst>
              <a:defRPr sz="3200">
                <a:solidFill>
                  <a:schemeClr val="tx1"/>
                </a:solidFill>
                <a:latin typeface="Arial" charset="0"/>
              </a:defRPr>
            </a:lvl1pPr>
            <a:lvl2pPr marL="742950" indent="-285750" eaLnBrk="0" hangingPunct="0">
              <a:spcBef>
                <a:spcPct val="20000"/>
              </a:spcBef>
              <a:buChar char="–"/>
              <a:tabLst>
                <a:tab pos="571500" algn="l"/>
              </a:tabLst>
              <a:defRPr sz="2800">
                <a:solidFill>
                  <a:schemeClr val="tx1"/>
                </a:solidFill>
                <a:latin typeface="Arial" charset="0"/>
              </a:defRPr>
            </a:lvl2pPr>
            <a:lvl3pPr marL="1143000" indent="-228600" eaLnBrk="0" hangingPunct="0">
              <a:spcBef>
                <a:spcPct val="20000"/>
              </a:spcBef>
              <a:buChar char="•"/>
              <a:tabLst>
                <a:tab pos="571500" algn="l"/>
              </a:tabLst>
              <a:defRPr sz="2400">
                <a:solidFill>
                  <a:schemeClr val="tx1"/>
                </a:solidFill>
                <a:latin typeface="Arial" charset="0"/>
              </a:defRPr>
            </a:lvl3pPr>
            <a:lvl4pPr marL="1600200" indent="-228600" eaLnBrk="0" hangingPunct="0">
              <a:spcBef>
                <a:spcPct val="20000"/>
              </a:spcBef>
              <a:buChar char="–"/>
              <a:tabLst>
                <a:tab pos="571500" algn="l"/>
              </a:tabLst>
              <a:defRPr sz="2000">
                <a:solidFill>
                  <a:schemeClr val="tx1"/>
                </a:solidFill>
                <a:latin typeface="Arial" charset="0"/>
              </a:defRPr>
            </a:lvl4pPr>
            <a:lvl5pPr marL="2057400" indent="-228600" eaLnBrk="0" hangingPunct="0">
              <a:spcBef>
                <a:spcPct val="20000"/>
              </a:spcBef>
              <a:buChar char="»"/>
              <a:tabLst>
                <a:tab pos="571500" algn="l"/>
              </a:tabLst>
              <a:defRPr sz="2000">
                <a:solidFill>
                  <a:schemeClr val="tx1"/>
                </a:solidFill>
                <a:latin typeface="Arial" charset="0"/>
              </a:defRPr>
            </a:lvl5pPr>
            <a:lvl6pPr marL="2514600" indent="-228600" eaLnBrk="0" fontAlgn="base" hangingPunct="0">
              <a:spcBef>
                <a:spcPct val="20000"/>
              </a:spcBef>
              <a:spcAft>
                <a:spcPct val="0"/>
              </a:spcAft>
              <a:buChar char="»"/>
              <a:tabLst>
                <a:tab pos="571500" algn="l"/>
              </a:tabLst>
              <a:defRPr sz="2000">
                <a:solidFill>
                  <a:schemeClr val="tx1"/>
                </a:solidFill>
                <a:latin typeface="Arial" charset="0"/>
              </a:defRPr>
            </a:lvl6pPr>
            <a:lvl7pPr marL="2971800" indent="-228600" eaLnBrk="0" fontAlgn="base" hangingPunct="0">
              <a:spcBef>
                <a:spcPct val="20000"/>
              </a:spcBef>
              <a:spcAft>
                <a:spcPct val="0"/>
              </a:spcAft>
              <a:buChar char="»"/>
              <a:tabLst>
                <a:tab pos="571500" algn="l"/>
              </a:tabLst>
              <a:defRPr sz="2000">
                <a:solidFill>
                  <a:schemeClr val="tx1"/>
                </a:solidFill>
                <a:latin typeface="Arial" charset="0"/>
              </a:defRPr>
            </a:lvl7pPr>
            <a:lvl8pPr marL="3429000" indent="-228600" eaLnBrk="0" fontAlgn="base" hangingPunct="0">
              <a:spcBef>
                <a:spcPct val="20000"/>
              </a:spcBef>
              <a:spcAft>
                <a:spcPct val="0"/>
              </a:spcAft>
              <a:buChar char="»"/>
              <a:tabLst>
                <a:tab pos="571500" algn="l"/>
              </a:tabLst>
              <a:defRPr sz="2000">
                <a:solidFill>
                  <a:schemeClr val="tx1"/>
                </a:solidFill>
                <a:latin typeface="Arial" charset="0"/>
              </a:defRPr>
            </a:lvl8pPr>
            <a:lvl9pPr marL="3886200" indent="-228600" eaLnBrk="0" fontAlgn="base" hangingPunct="0">
              <a:spcBef>
                <a:spcPct val="20000"/>
              </a:spcBef>
              <a:spcAft>
                <a:spcPct val="0"/>
              </a:spcAft>
              <a:buChar char="»"/>
              <a:tabLst>
                <a:tab pos="571500" algn="l"/>
              </a:tabLst>
              <a:defRPr sz="2000">
                <a:solidFill>
                  <a:schemeClr val="tx1"/>
                </a:solidFill>
                <a:latin typeface="Arial" charset="0"/>
              </a:defRPr>
            </a:lvl9pPr>
          </a:lstStyle>
          <a:p>
            <a:pPr eaLnBrk="1" hangingPunct="1">
              <a:spcBef>
                <a:spcPct val="0"/>
              </a:spcBef>
              <a:buFontTx/>
              <a:buNone/>
            </a:pPr>
            <a:r>
              <a:rPr lang="en-GB" altLang="en-US" sz="1800"/>
              <a:t>                                                          </a:t>
            </a:r>
          </a:p>
          <a:p>
            <a:pPr>
              <a:spcBef>
                <a:spcPct val="0"/>
              </a:spcBef>
              <a:buFontTx/>
              <a:buNone/>
            </a:pPr>
            <a:r>
              <a:rPr lang="en-GB" altLang="en-US" sz="1200">
                <a:cs typeface="Times New Roman" pitchFamily="18" charset="0"/>
              </a:rPr>
              <a:t> </a:t>
            </a:r>
            <a:endParaRPr lang="en-GB" altLang="en-US" sz="1400"/>
          </a:p>
          <a:p>
            <a:pPr>
              <a:spcBef>
                <a:spcPct val="0"/>
              </a:spcBef>
              <a:buFontTx/>
              <a:buNone/>
            </a:pPr>
            <a:r>
              <a:rPr lang="en-GB" altLang="en-US" sz="1200">
                <a:cs typeface="Times New Roman" pitchFamily="18" charset="0"/>
              </a:rPr>
              <a:t>                                 </a:t>
            </a:r>
            <a:endParaRPr lang="en-GB" altLang="en-US" sz="1400"/>
          </a:p>
          <a:p>
            <a:pPr>
              <a:spcBef>
                <a:spcPct val="0"/>
              </a:spcBef>
              <a:buFontTx/>
              <a:buNone/>
            </a:pPr>
            <a:r>
              <a:rPr lang="en-GB" altLang="en-US" sz="1200">
                <a:cs typeface="Times New Roman" pitchFamily="18" charset="0"/>
              </a:rPr>
              <a:t>                 </a:t>
            </a:r>
            <a:endParaRPr lang="en-GB" altLang="en-US" sz="1400"/>
          </a:p>
          <a:p>
            <a:pPr>
              <a:spcBef>
                <a:spcPct val="0"/>
              </a:spcBef>
              <a:buFontTx/>
              <a:buNone/>
            </a:pPr>
            <a:r>
              <a:rPr lang="en-GB" altLang="en-US" sz="1200">
                <a:ea typeface="PMingLiU" pitchFamily="18" charset="-120"/>
              </a:rPr>
              <a:t>  </a:t>
            </a:r>
            <a:endParaRPr lang="en-GB" altLang="en-US" sz="1400"/>
          </a:p>
          <a:p>
            <a:pPr>
              <a:spcBef>
                <a:spcPct val="0"/>
              </a:spcBef>
              <a:buFontTx/>
              <a:buNone/>
            </a:pPr>
            <a:endParaRPr lang="en-GB" altLang="en-US" sz="1800"/>
          </a:p>
        </p:txBody>
      </p:sp>
      <p:sp>
        <p:nvSpPr>
          <p:cNvPr id="2058" name="Rectangle 14"/>
          <p:cNvSpPr>
            <a:spLocks noChangeArrowheads="1"/>
          </p:cNvSpPr>
          <p:nvPr/>
        </p:nvSpPr>
        <p:spPr bwMode="auto">
          <a:xfrm>
            <a:off x="-400050" y="37147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Comic Sans MS" pitchFamily="66" charset="0"/>
            </a:endParaRPr>
          </a:p>
        </p:txBody>
      </p:sp>
      <p:sp>
        <p:nvSpPr>
          <p:cNvPr id="2059" name="Rectangle 15"/>
          <p:cNvSpPr>
            <a:spLocks noGrp="1" noChangeArrowheads="1"/>
          </p:cNvSpPr>
          <p:nvPr>
            <p:ph type="subTitle" idx="1"/>
          </p:nvPr>
        </p:nvSpPr>
        <p:spPr/>
        <p:txBody>
          <a:bodyPr/>
          <a:lstStyle/>
          <a:p>
            <a:pPr eaLnBrk="1" hangingPunct="1"/>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Teaching &amp; Play</a:t>
            </a:r>
            <a:endParaRPr lang="en-GB" dirty="0"/>
          </a:p>
        </p:txBody>
      </p:sp>
      <p:pic>
        <p:nvPicPr>
          <p:cNvPr id="11266" name="Picture 2" descr="Image result for child initiated play teacher led activities continuu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357" y="1844824"/>
            <a:ext cx="7794043" cy="192214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447286" y="4005064"/>
            <a:ext cx="1656184"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Get the balance right</a:t>
            </a:r>
            <a:endParaRPr lang="en-GB" sz="2800" b="1" dirty="0">
              <a:solidFill>
                <a:srgbClr val="FF0000"/>
              </a:solidFill>
            </a:endParaRPr>
          </a:p>
        </p:txBody>
      </p:sp>
      <p:sp>
        <p:nvSpPr>
          <p:cNvPr id="6" name="Right Arrow 5"/>
          <p:cNvSpPr/>
          <p:nvPr/>
        </p:nvSpPr>
        <p:spPr>
          <a:xfrm>
            <a:off x="5364088" y="4581128"/>
            <a:ext cx="1368152" cy="81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10800000">
            <a:off x="1763688" y="4558154"/>
            <a:ext cx="1512168" cy="1309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375755" y="4221088"/>
            <a:ext cx="792088" cy="369332"/>
          </a:xfrm>
          <a:prstGeom prst="rect">
            <a:avLst/>
          </a:prstGeom>
          <a:noFill/>
          <a:ln>
            <a:noFill/>
          </a:ln>
        </p:spPr>
        <p:txBody>
          <a:bodyPr wrap="square" rtlCol="0">
            <a:spAutoFit/>
          </a:bodyPr>
          <a:lstStyle/>
          <a:p>
            <a:r>
              <a:rPr lang="en-GB" dirty="0" smtClean="0"/>
              <a:t>how</a:t>
            </a:r>
            <a:endParaRPr lang="en-GB" dirty="0"/>
          </a:p>
        </p:txBody>
      </p:sp>
      <p:sp>
        <p:nvSpPr>
          <p:cNvPr id="10" name="TextBox 9"/>
          <p:cNvSpPr txBox="1"/>
          <p:nvPr/>
        </p:nvSpPr>
        <p:spPr>
          <a:xfrm>
            <a:off x="5364088" y="4188822"/>
            <a:ext cx="792088" cy="369332"/>
          </a:xfrm>
          <a:prstGeom prst="rect">
            <a:avLst/>
          </a:prstGeom>
          <a:noFill/>
          <a:ln>
            <a:noFill/>
          </a:ln>
        </p:spPr>
        <p:txBody>
          <a:bodyPr wrap="square" rtlCol="0">
            <a:spAutoFit/>
          </a:bodyPr>
          <a:lstStyle/>
          <a:p>
            <a:r>
              <a:rPr lang="en-GB" dirty="0" smtClean="0"/>
              <a:t>what</a:t>
            </a:r>
            <a:endParaRPr lang="en-GB" dirty="0"/>
          </a:p>
        </p:txBody>
      </p:sp>
      <p:sp>
        <p:nvSpPr>
          <p:cNvPr id="12" name="TextBox 11"/>
          <p:cNvSpPr txBox="1"/>
          <p:nvPr/>
        </p:nvSpPr>
        <p:spPr>
          <a:xfrm>
            <a:off x="5381208" y="4726885"/>
            <a:ext cx="1188132" cy="646331"/>
          </a:xfrm>
          <a:prstGeom prst="rect">
            <a:avLst/>
          </a:prstGeom>
          <a:noFill/>
          <a:ln>
            <a:noFill/>
          </a:ln>
        </p:spPr>
        <p:txBody>
          <a:bodyPr wrap="square" rtlCol="0">
            <a:spAutoFit/>
          </a:bodyPr>
          <a:lstStyle/>
          <a:p>
            <a:r>
              <a:rPr lang="en-GB" dirty="0" smtClean="0">
                <a:latin typeface="Berlin Sans FB Demi" panose="020E0802020502020306" pitchFamily="34" charset="0"/>
              </a:rPr>
              <a:t>Areas of learning </a:t>
            </a:r>
            <a:endParaRPr lang="en-GB" dirty="0">
              <a:latin typeface="Berlin Sans FB Demi" panose="020E0802020502020306" pitchFamily="34" charset="0"/>
            </a:endParaRPr>
          </a:p>
        </p:txBody>
      </p:sp>
      <p:sp>
        <p:nvSpPr>
          <p:cNvPr id="13" name="TextBox 12"/>
          <p:cNvSpPr txBox="1"/>
          <p:nvPr/>
        </p:nvSpPr>
        <p:spPr>
          <a:xfrm>
            <a:off x="1475656" y="4866530"/>
            <a:ext cx="1800200" cy="923330"/>
          </a:xfrm>
          <a:prstGeom prst="rect">
            <a:avLst/>
          </a:prstGeom>
          <a:noFill/>
          <a:ln>
            <a:noFill/>
          </a:ln>
        </p:spPr>
        <p:txBody>
          <a:bodyPr wrap="square" rtlCol="0">
            <a:spAutoFit/>
          </a:bodyPr>
          <a:lstStyle/>
          <a:p>
            <a:pPr algn="ctr"/>
            <a:r>
              <a:rPr lang="en-GB" dirty="0" smtClean="0">
                <a:latin typeface="Berlin Sans FB Demi" panose="020E0802020502020306" pitchFamily="34" charset="0"/>
              </a:rPr>
              <a:t>Characteristics of effective learning</a:t>
            </a:r>
            <a:endParaRPr lang="en-GB" dirty="0">
              <a:latin typeface="Berlin Sans FB Demi" panose="020E0802020502020306" pitchFamily="34" charset="0"/>
            </a:endParaRPr>
          </a:p>
        </p:txBody>
      </p:sp>
    </p:spTree>
    <p:extLst>
      <p:ext uri="{BB962C8B-B14F-4D97-AF65-F5344CB8AC3E}">
        <p14:creationId xmlns:p14="http://schemas.microsoft.com/office/powerpoint/2010/main" val="3729013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708" y="-7440"/>
            <a:ext cx="7868791" cy="1143000"/>
          </a:xfrm>
        </p:spPr>
        <p:txBody>
          <a:bodyPr>
            <a:normAutofit/>
          </a:bodyPr>
          <a:lstStyle/>
          <a:p>
            <a:r>
              <a:rPr lang="en-GB" sz="4800" dirty="0" smtClean="0">
                <a:solidFill>
                  <a:schemeClr val="tx1"/>
                </a:solidFill>
                <a:latin typeface="SassoonPrimaryInfant" panose="00000400000000000000" pitchFamily="2" charset="0"/>
              </a:rPr>
              <a:t>What T2T looks like everyday</a:t>
            </a:r>
            <a:endParaRPr lang="en-GB" sz="4800" dirty="0">
              <a:solidFill>
                <a:schemeClr val="tx1"/>
              </a:solidFill>
              <a:latin typeface="SassoonPrimaryInfant" panose="00000400000000000000" pitchFamily="2" charset="0"/>
            </a:endParaRPr>
          </a:p>
        </p:txBody>
      </p:sp>
      <p:sp>
        <p:nvSpPr>
          <p:cNvPr id="3" name="Content Placeholder 2"/>
          <p:cNvSpPr>
            <a:spLocks noGrp="1"/>
          </p:cNvSpPr>
          <p:nvPr>
            <p:ph idx="1"/>
          </p:nvPr>
        </p:nvSpPr>
        <p:spPr>
          <a:xfrm>
            <a:off x="185303" y="1542441"/>
            <a:ext cx="8147248" cy="4641379"/>
          </a:xfrm>
        </p:spPr>
        <p:txBody>
          <a:bodyPr/>
          <a:lstStyle/>
          <a:p>
            <a:pPr marL="0" indent="0">
              <a:buNone/>
            </a:pPr>
            <a:endParaRPr lang="en-GB" dirty="0" smtClean="0"/>
          </a:p>
          <a:p>
            <a:pPr marL="114300" indent="0">
              <a:buNone/>
            </a:pPr>
            <a:endParaRPr lang="en-GB" dirty="0"/>
          </a:p>
        </p:txBody>
      </p:sp>
      <p:pic>
        <p:nvPicPr>
          <p:cNvPr id="7" name="Picture 2" descr="Image result for dobcroft infant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75" y="188640"/>
            <a:ext cx="992975" cy="11247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9045" y="3557805"/>
            <a:ext cx="3242708" cy="21618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rot="711471">
            <a:off x="5167974" y="1078974"/>
            <a:ext cx="3353198" cy="1958884"/>
          </a:xfrm>
          <a:prstGeom prst="rect">
            <a:avLst/>
          </a:prstGeom>
        </p:spPr>
      </p:pic>
      <p:pic>
        <p:nvPicPr>
          <p:cNvPr id="4" name="Picture 3"/>
          <p:cNvPicPr>
            <a:picLocks noChangeAspect="1"/>
          </p:cNvPicPr>
          <p:nvPr/>
        </p:nvPicPr>
        <p:blipFill>
          <a:blip r:embed="rId6"/>
          <a:stretch>
            <a:fillRect/>
          </a:stretch>
        </p:blipFill>
        <p:spPr>
          <a:xfrm rot="480697">
            <a:off x="6119004" y="3305050"/>
            <a:ext cx="2216471" cy="2981631"/>
          </a:xfrm>
          <a:prstGeom prst="rect">
            <a:avLst/>
          </a:prstGeom>
        </p:spPr>
      </p:pic>
      <p:sp>
        <p:nvSpPr>
          <p:cNvPr id="9" name="Rounded Rectangle 8"/>
          <p:cNvSpPr/>
          <p:nvPr/>
        </p:nvSpPr>
        <p:spPr>
          <a:xfrm>
            <a:off x="6352474" y="5949280"/>
            <a:ext cx="1944216"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Helicopter stories</a:t>
            </a:r>
            <a:endParaRPr lang="en-GB" dirty="0">
              <a:solidFill>
                <a:schemeClr val="tx1"/>
              </a:solidFill>
            </a:endParaRPr>
          </a:p>
        </p:txBody>
      </p:sp>
      <p:pic>
        <p:nvPicPr>
          <p:cNvPr id="12" name="Picture 2" descr="W:\STORAGE\2017-18\Badgers\Aut 1\19.10.17\IMG_34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149288">
            <a:off x="371522" y="1833165"/>
            <a:ext cx="3222323" cy="241684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rot="20649962">
            <a:off x="297549" y="1399106"/>
            <a:ext cx="1800200" cy="5868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Cathy Ring research </a:t>
            </a:r>
            <a:endParaRPr lang="en-GB" dirty="0">
              <a:solidFill>
                <a:schemeClr val="tx1"/>
              </a:solidFill>
            </a:endParaRPr>
          </a:p>
        </p:txBody>
      </p:sp>
      <p:pic>
        <p:nvPicPr>
          <p:cNvPr id="1026" name="Picture 2" descr="Image result for pie corbett talk for writ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1308" y="4578739"/>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rot="958855">
            <a:off x="465961" y="5962608"/>
            <a:ext cx="1800200" cy="5868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Pie Corbett</a:t>
            </a:r>
            <a:endParaRPr lang="en-GB" dirty="0">
              <a:solidFill>
                <a:schemeClr val="tx1"/>
              </a:solidFill>
            </a:endParaRPr>
          </a:p>
        </p:txBody>
      </p:sp>
      <p:sp>
        <p:nvSpPr>
          <p:cNvPr id="13" name="Rounded Rectangle 12"/>
          <p:cNvSpPr/>
          <p:nvPr/>
        </p:nvSpPr>
        <p:spPr>
          <a:xfrm rot="21327457">
            <a:off x="6377935" y="2364932"/>
            <a:ext cx="1944216"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Dedicated time</a:t>
            </a:r>
            <a:endParaRPr lang="en-GB" dirty="0">
              <a:solidFill>
                <a:schemeClr val="tx1"/>
              </a:solidFill>
            </a:endParaRPr>
          </a:p>
        </p:txBody>
      </p:sp>
      <p:sp>
        <p:nvSpPr>
          <p:cNvPr id="14" name="Rounded Rectangle 13"/>
          <p:cNvSpPr/>
          <p:nvPr/>
        </p:nvSpPr>
        <p:spPr>
          <a:xfrm rot="21248014">
            <a:off x="3847812" y="5392073"/>
            <a:ext cx="1800200" cy="5868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 the moment</a:t>
            </a:r>
            <a:endParaRPr lang="en-GB" dirty="0">
              <a:solidFill>
                <a:schemeClr val="tx1"/>
              </a:solidFill>
            </a:endParaRPr>
          </a:p>
        </p:txBody>
      </p:sp>
      <p:pic>
        <p:nvPicPr>
          <p:cNvPr id="1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9554">
            <a:off x="3642395" y="1089905"/>
            <a:ext cx="1455700" cy="109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17"/>
          <p:cNvSpPr/>
          <p:nvPr/>
        </p:nvSpPr>
        <p:spPr>
          <a:xfrm rot="21327457">
            <a:off x="3615753" y="2092534"/>
            <a:ext cx="1307648" cy="565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OWLing</a:t>
            </a:r>
            <a:endParaRPr lang="en-GB" dirty="0">
              <a:solidFill>
                <a:schemeClr val="tx1"/>
              </a:solidFill>
            </a:endParaRPr>
          </a:p>
        </p:txBody>
      </p:sp>
    </p:spTree>
    <p:extLst>
      <p:ext uri="{BB962C8B-B14F-4D97-AF65-F5344CB8AC3E}">
        <p14:creationId xmlns:p14="http://schemas.microsoft.com/office/powerpoint/2010/main" val="2786442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en-US" dirty="0" smtClean="0">
                <a:latin typeface="Comic Sans MS" pitchFamily="66" charset="0"/>
              </a:rPr>
              <a:t>SEAL</a:t>
            </a:r>
          </a:p>
        </p:txBody>
      </p:sp>
      <p:sp>
        <p:nvSpPr>
          <p:cNvPr id="15363" name="Rectangle 3"/>
          <p:cNvSpPr>
            <a:spLocks noGrp="1" noChangeArrowheads="1"/>
          </p:cNvSpPr>
          <p:nvPr>
            <p:ph type="body" idx="1"/>
          </p:nvPr>
        </p:nvSpPr>
        <p:spPr>
          <a:xfrm>
            <a:off x="560375" y="1268760"/>
            <a:ext cx="8229600" cy="4525963"/>
          </a:xfrm>
        </p:spPr>
        <p:txBody>
          <a:bodyPr/>
          <a:lstStyle/>
          <a:p>
            <a:pPr marL="0" indent="0" eaLnBrk="1" hangingPunct="1">
              <a:lnSpc>
                <a:spcPct val="80000"/>
              </a:lnSpc>
              <a:buNone/>
            </a:pPr>
            <a:r>
              <a:rPr lang="en-GB" altLang="en-US" sz="2800" dirty="0" smtClean="0">
                <a:latin typeface="Comic Sans MS" pitchFamily="66" charset="0"/>
              </a:rPr>
              <a:t>Social, Emotional Aspects of Learning.</a:t>
            </a:r>
          </a:p>
          <a:p>
            <a:pPr eaLnBrk="1" hangingPunct="1">
              <a:lnSpc>
                <a:spcPct val="80000"/>
              </a:lnSpc>
            </a:pPr>
            <a:endParaRPr lang="en-GB" altLang="en-US" sz="2800" dirty="0" smtClean="0">
              <a:latin typeface="Comic Sans MS" pitchFamily="66" charset="0"/>
            </a:endParaRPr>
          </a:p>
          <a:p>
            <a:pPr marL="0" indent="0" eaLnBrk="1" hangingPunct="1">
              <a:lnSpc>
                <a:spcPct val="80000"/>
              </a:lnSpc>
              <a:buNone/>
            </a:pPr>
            <a:r>
              <a:rPr lang="en-GB" altLang="en-US" sz="2800" dirty="0" smtClean="0">
                <a:latin typeface="Comic Sans MS" pitchFamily="66" charset="0"/>
              </a:rPr>
              <a:t>Each half term the children work on a different SEAL theme.</a:t>
            </a:r>
          </a:p>
          <a:p>
            <a:pPr marL="0" indent="0" eaLnBrk="1" hangingPunct="1">
              <a:lnSpc>
                <a:spcPct val="80000"/>
              </a:lnSpc>
              <a:buNone/>
            </a:pPr>
            <a:endParaRPr lang="en-GB" altLang="en-US" sz="2800" dirty="0" smtClean="0">
              <a:latin typeface="Comic Sans MS" pitchFamily="66" charset="0"/>
            </a:endParaRPr>
          </a:p>
          <a:p>
            <a:pPr eaLnBrk="1" hangingPunct="1">
              <a:lnSpc>
                <a:spcPct val="80000"/>
              </a:lnSpc>
              <a:buFont typeface="Wingdings" pitchFamily="2" charset="2"/>
              <a:buChar char="§"/>
            </a:pPr>
            <a:r>
              <a:rPr lang="en-GB" altLang="en-US" sz="2800" dirty="0" smtClean="0">
                <a:latin typeface="Comic Sans MS" pitchFamily="66" charset="0"/>
              </a:rPr>
              <a:t>Term One ~ New Beginnings</a:t>
            </a:r>
          </a:p>
          <a:p>
            <a:pPr marL="0" indent="0" eaLnBrk="1" hangingPunct="1">
              <a:lnSpc>
                <a:spcPct val="80000"/>
              </a:lnSpc>
              <a:buNone/>
            </a:pPr>
            <a:r>
              <a:rPr lang="en-GB" altLang="en-US" sz="2800" dirty="0" smtClean="0">
                <a:latin typeface="Comic Sans MS" pitchFamily="66" charset="0"/>
              </a:rPr>
              <a:t>                      Getting On and Falling Out</a:t>
            </a:r>
          </a:p>
          <a:p>
            <a:pPr marL="0" indent="0" eaLnBrk="1" hangingPunct="1">
              <a:lnSpc>
                <a:spcPct val="80000"/>
              </a:lnSpc>
              <a:buNone/>
            </a:pPr>
            <a:endParaRPr lang="en-GB" altLang="en-US" sz="2800" dirty="0" smtClean="0">
              <a:latin typeface="Comic Sans MS" pitchFamily="66" charset="0"/>
            </a:endParaRPr>
          </a:p>
          <a:p>
            <a:pPr eaLnBrk="1" hangingPunct="1">
              <a:lnSpc>
                <a:spcPct val="80000"/>
              </a:lnSpc>
              <a:buFont typeface="Wingdings" pitchFamily="2" charset="2"/>
              <a:buChar char="§"/>
            </a:pPr>
            <a:r>
              <a:rPr lang="en-GB" altLang="en-US" sz="2800" dirty="0" smtClean="0">
                <a:latin typeface="Comic Sans MS" pitchFamily="66" charset="0"/>
              </a:rPr>
              <a:t>Term Two~  Going for Goals</a:t>
            </a:r>
          </a:p>
          <a:p>
            <a:pPr marL="0" indent="0" eaLnBrk="1" hangingPunct="1">
              <a:lnSpc>
                <a:spcPct val="80000"/>
              </a:lnSpc>
              <a:buNone/>
            </a:pPr>
            <a:r>
              <a:rPr lang="en-GB" altLang="en-US" sz="2800" dirty="0" smtClean="0">
                <a:latin typeface="Comic Sans MS" pitchFamily="66" charset="0"/>
              </a:rPr>
              <a:t>                       It’s Good to be Me</a:t>
            </a:r>
          </a:p>
          <a:p>
            <a:pPr marL="0" indent="0" eaLnBrk="1" hangingPunct="1">
              <a:lnSpc>
                <a:spcPct val="80000"/>
              </a:lnSpc>
              <a:buNone/>
            </a:pPr>
            <a:endParaRPr lang="en-GB" altLang="en-US" sz="2800" dirty="0" smtClean="0">
              <a:latin typeface="Comic Sans MS" pitchFamily="66" charset="0"/>
            </a:endParaRPr>
          </a:p>
          <a:p>
            <a:pPr eaLnBrk="1" hangingPunct="1">
              <a:lnSpc>
                <a:spcPct val="80000"/>
              </a:lnSpc>
              <a:buFont typeface="Wingdings" pitchFamily="2" charset="2"/>
              <a:buChar char="§"/>
            </a:pPr>
            <a:r>
              <a:rPr lang="en-GB" altLang="en-US" sz="2800" dirty="0" smtClean="0">
                <a:latin typeface="Comic Sans MS" pitchFamily="66" charset="0"/>
              </a:rPr>
              <a:t>Term Three ~ Relationships</a:t>
            </a:r>
          </a:p>
          <a:p>
            <a:pPr marL="0" indent="0" eaLnBrk="1" hangingPunct="1">
              <a:lnSpc>
                <a:spcPct val="80000"/>
              </a:lnSpc>
              <a:buNone/>
            </a:pPr>
            <a:r>
              <a:rPr lang="en-GB" altLang="en-US" sz="2800" dirty="0" smtClean="0">
                <a:latin typeface="Comic Sans MS" pitchFamily="66" charset="0"/>
              </a:rPr>
              <a:t>                          Changes</a:t>
            </a:r>
          </a:p>
        </p:txBody>
      </p:sp>
      <p:pic>
        <p:nvPicPr>
          <p:cNvPr id="15364" name="Picture 4" descr="Seal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11919"/>
            <a:ext cx="252095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ltLang="en-US" smtClean="0">
                <a:latin typeface="Comic Sans MS" pitchFamily="66" charset="0"/>
              </a:rPr>
              <a:t>New Beginnings</a:t>
            </a:r>
            <a:r>
              <a:rPr lang="en-GB" altLang="en-US" smtClean="0"/>
              <a:t> </a:t>
            </a:r>
          </a:p>
        </p:txBody>
      </p:sp>
      <p:sp>
        <p:nvSpPr>
          <p:cNvPr id="17411" name="Rectangle 3"/>
          <p:cNvSpPr>
            <a:spLocks noGrp="1" noChangeArrowheads="1"/>
          </p:cNvSpPr>
          <p:nvPr>
            <p:ph type="body" idx="1"/>
          </p:nvPr>
        </p:nvSpPr>
        <p:spPr/>
        <p:txBody>
          <a:bodyPr/>
          <a:lstStyle/>
          <a:p>
            <a:pPr eaLnBrk="1" hangingPunct="1"/>
            <a:r>
              <a:rPr lang="en-GB" altLang="en-US" dirty="0" smtClean="0">
                <a:latin typeface="Comic Sans MS" pitchFamily="66" charset="0"/>
              </a:rPr>
              <a:t>I know I belong to Ladybirds.</a:t>
            </a:r>
          </a:p>
          <a:p>
            <a:pPr eaLnBrk="1" hangingPunct="1"/>
            <a:r>
              <a:rPr lang="en-GB" altLang="en-US" dirty="0" smtClean="0">
                <a:latin typeface="Comic Sans MS" pitchFamily="66" charset="0"/>
              </a:rPr>
              <a:t>I know the names of the people in Ladybirds.</a:t>
            </a:r>
          </a:p>
          <a:p>
            <a:pPr eaLnBrk="1" hangingPunct="1"/>
            <a:r>
              <a:rPr lang="en-GB" altLang="en-US" dirty="0" smtClean="0">
                <a:latin typeface="Comic Sans MS" pitchFamily="66" charset="0"/>
              </a:rPr>
              <a:t>I like belonging to Ladybirds</a:t>
            </a:r>
            <a:r>
              <a:rPr lang="en-GB" altLang="en-US" dirty="0" smtClean="0">
                <a:latin typeface="Comic Sans MS" pitchFamily="66" charset="0"/>
              </a:rPr>
              <a:t>.</a:t>
            </a:r>
          </a:p>
          <a:p>
            <a:pPr eaLnBrk="1" hangingPunct="1"/>
            <a:r>
              <a:rPr lang="en-GB" altLang="en-US" dirty="0" smtClean="0">
                <a:latin typeface="Comic Sans MS" pitchFamily="66" charset="0"/>
              </a:rPr>
              <a:t>I can talk about things in my life.</a:t>
            </a:r>
            <a:endParaRPr lang="en-GB" altLang="en-US" dirty="0" smtClean="0">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1033" y="548680"/>
            <a:ext cx="8229600" cy="1143000"/>
          </a:xfrm>
        </p:spPr>
        <p:txBody>
          <a:bodyPr/>
          <a:lstStyle/>
          <a:p>
            <a:pPr eaLnBrk="1" hangingPunct="1"/>
            <a:endParaRPr lang="en-GB" altLang="en-US" dirty="0" smtClean="0"/>
          </a:p>
        </p:txBody>
      </p:sp>
      <p:pic>
        <p:nvPicPr>
          <p:cNvPr id="3" name="Picture 2"/>
          <p:cNvPicPr>
            <a:picLocks noChangeAspect="1"/>
          </p:cNvPicPr>
          <p:nvPr/>
        </p:nvPicPr>
        <p:blipFill>
          <a:blip r:embed="rId3"/>
          <a:stretch>
            <a:fillRect/>
          </a:stretch>
        </p:blipFill>
        <p:spPr>
          <a:xfrm>
            <a:off x="583899" y="980728"/>
            <a:ext cx="8109068" cy="4598767"/>
          </a:xfrm>
          <a:prstGeom prst="rect">
            <a:avLst/>
          </a:prstGeom>
        </p:spPr>
      </p:pic>
      <p:sp>
        <p:nvSpPr>
          <p:cNvPr id="2" name="AutoShape 2" descr="Image result for question"/>
          <p:cNvSpPr>
            <a:spLocks noGrp="1" noChangeAspect="1" noChangeArrowheads="1"/>
          </p:cNvSpPr>
          <p:nvPr>
            <p:ph type="body"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502757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457200" y="2349500"/>
            <a:ext cx="8229600" cy="3776663"/>
          </a:xfrm>
        </p:spPr>
        <p:txBody>
          <a:bodyPr/>
          <a:lstStyle/>
          <a:p>
            <a:pPr eaLnBrk="1" hangingPunct="1">
              <a:buFontTx/>
              <a:buNone/>
            </a:pPr>
            <a:r>
              <a:rPr lang="en-GB" altLang="en-US" sz="4400" smtClean="0">
                <a:latin typeface="Comic Sans MS" pitchFamily="66" charset="0"/>
              </a:rPr>
              <a:t>Thank you for attending this           meeting. Please write on a post it what you found useful or any suggestions. </a:t>
            </a:r>
          </a:p>
          <a:p>
            <a:pPr eaLnBrk="1" hangingPunct="1">
              <a:buFontTx/>
              <a:buNone/>
            </a:pPr>
            <a:r>
              <a:rPr lang="en-GB" altLang="en-US" sz="4400" smtClean="0">
                <a:latin typeface="Comic Sans MS" pitchFamily="66" charset="0"/>
              </a:rPr>
              <a:t>                      Good Bye.</a:t>
            </a:r>
          </a:p>
        </p:txBody>
      </p:sp>
      <p:pic>
        <p:nvPicPr>
          <p:cNvPr id="368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60350"/>
            <a:ext cx="18192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GB" altLang="en-US" sz="4000" dirty="0" smtClean="0">
                <a:latin typeface="Comic Sans MS" pitchFamily="66" charset="0"/>
              </a:rPr>
              <a:t>Welcome to </a:t>
            </a:r>
            <a:r>
              <a:rPr lang="en-GB" altLang="en-US" sz="4000" dirty="0" err="1" smtClean="0">
                <a:latin typeface="Comic Sans MS" pitchFamily="66" charset="0"/>
              </a:rPr>
              <a:t>Dobcroft</a:t>
            </a:r>
            <a:r>
              <a:rPr lang="en-GB" altLang="en-US" sz="4000" dirty="0" smtClean="0">
                <a:latin typeface="Comic Sans MS" pitchFamily="66" charset="0"/>
              </a:rPr>
              <a:t> Infant School.</a:t>
            </a:r>
          </a:p>
        </p:txBody>
      </p:sp>
      <p:sp>
        <p:nvSpPr>
          <p:cNvPr id="3075" name="Rectangle 3"/>
          <p:cNvSpPr>
            <a:spLocks noGrp="1" noChangeArrowheads="1"/>
          </p:cNvSpPr>
          <p:nvPr>
            <p:ph type="body" idx="1"/>
          </p:nvPr>
        </p:nvSpPr>
        <p:spPr>
          <a:xfrm>
            <a:off x="179512" y="1600200"/>
            <a:ext cx="8507288" cy="4525963"/>
          </a:xfrm>
        </p:spPr>
        <p:txBody>
          <a:bodyPr/>
          <a:lstStyle/>
          <a:p>
            <a:pPr algn="ctr" eaLnBrk="1" hangingPunct="1">
              <a:buFontTx/>
              <a:buNone/>
            </a:pPr>
            <a:r>
              <a:rPr lang="en-GB" altLang="en-US" dirty="0" smtClean="0">
                <a:latin typeface="Comic Sans MS" pitchFamily="66" charset="0"/>
              </a:rPr>
              <a:t>Mrs Singh, Mrs Burgan, Mrs </a:t>
            </a:r>
            <a:r>
              <a:rPr lang="en-GB" altLang="en-US" dirty="0" err="1" smtClean="0">
                <a:latin typeface="Comic Sans MS" pitchFamily="66" charset="0"/>
              </a:rPr>
              <a:t>Pinder</a:t>
            </a:r>
            <a:r>
              <a:rPr lang="en-GB" altLang="en-US" dirty="0" smtClean="0">
                <a:latin typeface="Comic Sans MS" pitchFamily="66" charset="0"/>
              </a:rPr>
              <a:t>, Mrs Blackburn</a:t>
            </a:r>
          </a:p>
          <a:p>
            <a:pPr algn="ctr" eaLnBrk="1" hangingPunct="1">
              <a:buFontTx/>
              <a:buNone/>
            </a:pPr>
            <a:r>
              <a:rPr lang="en-GB" altLang="en-US" dirty="0" smtClean="0">
                <a:latin typeface="Comic Sans MS" pitchFamily="66" charset="0"/>
              </a:rPr>
              <a:t>Foundation Stage One</a:t>
            </a:r>
          </a:p>
          <a:p>
            <a:pPr algn="ctr" eaLnBrk="1" hangingPunct="1">
              <a:buFontTx/>
              <a:buNone/>
            </a:pPr>
            <a:endParaRPr lang="en-GB" altLang="en-US" dirty="0" smtClean="0">
              <a:latin typeface="Comic Sans MS" pitchFamily="66" charset="0"/>
            </a:endParaRPr>
          </a:p>
          <a:p>
            <a:pPr algn="ctr" eaLnBrk="1" hangingPunct="1">
              <a:buFontTx/>
              <a:buNone/>
            </a:pPr>
            <a:endParaRPr lang="en-GB" altLang="en-US" dirty="0" smtClean="0">
              <a:latin typeface="Comic Sans MS" pitchFamily="66" charset="0"/>
            </a:endParaRPr>
          </a:p>
          <a:p>
            <a:pPr algn="ctr" eaLnBrk="1" hangingPunct="1">
              <a:buFontTx/>
              <a:buNone/>
            </a:pPr>
            <a:endParaRPr lang="en-GB" altLang="en-US" dirty="0" smtClean="0">
              <a:latin typeface="Comic Sans MS" pitchFamily="66" charset="0"/>
            </a:endParaRPr>
          </a:p>
          <a:p>
            <a:pPr algn="ctr" eaLnBrk="1" hangingPunct="1">
              <a:buFontTx/>
              <a:buNone/>
            </a:pPr>
            <a:endParaRPr lang="en-GB" altLang="en-US" dirty="0" smtClean="0">
              <a:latin typeface="Comic Sans MS" pitchFamily="66" charset="0"/>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3357563"/>
            <a:ext cx="18192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24584" name="Picture 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332656"/>
            <a:ext cx="8295559"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9485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tLang="en-US" dirty="0" smtClean="0">
                <a:latin typeface="Comic Sans MS" pitchFamily="66" charset="0"/>
              </a:rPr>
              <a:t>Classroom Routines</a:t>
            </a:r>
          </a:p>
        </p:txBody>
      </p:sp>
      <p:sp>
        <p:nvSpPr>
          <p:cNvPr id="4099" name="Rectangle 3"/>
          <p:cNvSpPr>
            <a:spLocks noGrp="1" noChangeArrowheads="1"/>
          </p:cNvSpPr>
          <p:nvPr>
            <p:ph type="body" idx="1"/>
          </p:nvPr>
        </p:nvSpPr>
        <p:spPr>
          <a:xfrm>
            <a:off x="457200" y="1600200"/>
            <a:ext cx="8229600" cy="4781550"/>
          </a:xfrm>
        </p:spPr>
        <p:txBody>
          <a:bodyPr/>
          <a:lstStyle/>
          <a:p>
            <a:pPr eaLnBrk="1" hangingPunct="1">
              <a:lnSpc>
                <a:spcPct val="80000"/>
              </a:lnSpc>
            </a:pPr>
            <a:r>
              <a:rPr lang="en-GB" altLang="en-US" sz="1800" dirty="0" smtClean="0">
                <a:latin typeface="Comic Sans MS" pitchFamily="66" charset="0"/>
              </a:rPr>
              <a:t>Doors open at 9.00 am</a:t>
            </a:r>
          </a:p>
          <a:p>
            <a:pPr eaLnBrk="1" hangingPunct="1">
              <a:lnSpc>
                <a:spcPct val="80000"/>
              </a:lnSpc>
            </a:pPr>
            <a:r>
              <a:rPr lang="en-GB" altLang="en-US" sz="1800" dirty="0" smtClean="0">
                <a:latin typeface="Comic Sans MS" pitchFamily="66" charset="0"/>
              </a:rPr>
              <a:t>Meet/drop off </a:t>
            </a:r>
            <a:r>
              <a:rPr lang="en-GB" altLang="en-US" sz="1800" dirty="0" smtClean="0">
                <a:latin typeface="Comic Sans MS" pitchFamily="66" charset="0"/>
              </a:rPr>
              <a:t>at the Hub on a Wednesday lunchtime, classroom all other times</a:t>
            </a:r>
            <a:r>
              <a:rPr lang="en-GB" altLang="en-US" sz="1800" dirty="0" smtClean="0">
                <a:latin typeface="Comic Sans MS" pitchFamily="66" charset="0"/>
              </a:rPr>
              <a:t>.  If it’s not raining we’ll meet you at the gate.</a:t>
            </a:r>
            <a:endParaRPr lang="en-GB" altLang="en-US" sz="1800" dirty="0" smtClean="0">
              <a:latin typeface="Comic Sans MS" pitchFamily="66" charset="0"/>
            </a:endParaRPr>
          </a:p>
          <a:p>
            <a:pPr eaLnBrk="1" hangingPunct="1">
              <a:lnSpc>
                <a:spcPct val="80000"/>
              </a:lnSpc>
            </a:pPr>
            <a:r>
              <a:rPr lang="en-GB" altLang="en-US" sz="1800" dirty="0" smtClean="0">
                <a:latin typeface="Comic Sans MS" pitchFamily="66" charset="0"/>
              </a:rPr>
              <a:t>Children hang up coats, put water bottle in tray and choose their lunch.</a:t>
            </a:r>
          </a:p>
          <a:p>
            <a:pPr eaLnBrk="1" hangingPunct="1">
              <a:lnSpc>
                <a:spcPct val="80000"/>
              </a:lnSpc>
            </a:pPr>
            <a:endParaRPr lang="en-GB" altLang="en-US" sz="1800" dirty="0" smtClean="0">
              <a:latin typeface="Comic Sans MS" pitchFamily="66" charset="0"/>
            </a:endParaRPr>
          </a:p>
          <a:p>
            <a:pPr eaLnBrk="1" hangingPunct="1">
              <a:lnSpc>
                <a:spcPct val="80000"/>
              </a:lnSpc>
            </a:pPr>
            <a:endParaRPr lang="en-GB" altLang="en-US" sz="1800" dirty="0">
              <a:latin typeface="Comic Sans MS" pitchFamily="66" charset="0"/>
            </a:endParaRPr>
          </a:p>
        </p:txBody>
      </p:sp>
      <p:sp>
        <p:nvSpPr>
          <p:cNvPr id="2" name="TextBox 1"/>
          <p:cNvSpPr txBox="1"/>
          <p:nvPr/>
        </p:nvSpPr>
        <p:spPr>
          <a:xfrm>
            <a:off x="683568" y="3068960"/>
            <a:ext cx="7704856" cy="3693319"/>
          </a:xfrm>
          <a:prstGeom prst="rect">
            <a:avLst/>
          </a:prstGeom>
          <a:noFill/>
        </p:spPr>
        <p:txBody>
          <a:bodyPr wrap="square" rtlCol="0">
            <a:spAutoFit/>
          </a:bodyPr>
          <a:lstStyle/>
          <a:p>
            <a:r>
              <a:rPr lang="en-GB" dirty="0" smtClean="0"/>
              <a:t>During the week we aim to have:</a:t>
            </a:r>
          </a:p>
          <a:p>
            <a:endParaRPr lang="en-GB" dirty="0"/>
          </a:p>
          <a:p>
            <a:r>
              <a:rPr lang="en-GB" dirty="0" smtClean="0"/>
              <a:t>1. Circle times where we sing songs, enjoy a story or share news</a:t>
            </a:r>
          </a:p>
          <a:p>
            <a:r>
              <a:rPr lang="en-GB" dirty="0" smtClean="0"/>
              <a:t>2. </a:t>
            </a:r>
            <a:r>
              <a:rPr lang="en-GB" dirty="0" err="1" smtClean="0"/>
              <a:t>Supermovers</a:t>
            </a:r>
            <a:endParaRPr lang="en-GB" dirty="0" smtClean="0"/>
          </a:p>
          <a:p>
            <a:r>
              <a:rPr lang="en-GB" dirty="0" smtClean="0"/>
              <a:t>3. Maths moments</a:t>
            </a:r>
          </a:p>
          <a:p>
            <a:r>
              <a:rPr lang="en-GB" dirty="0" smtClean="0"/>
              <a:t>4. Phonics </a:t>
            </a:r>
          </a:p>
          <a:p>
            <a:r>
              <a:rPr lang="en-GB" dirty="0" smtClean="0"/>
              <a:t>5. Focused teacher led learning opportunities that cover all areas of    learning</a:t>
            </a:r>
          </a:p>
          <a:p>
            <a:r>
              <a:rPr lang="en-GB" dirty="0" smtClean="0"/>
              <a:t>6. Snack time</a:t>
            </a:r>
          </a:p>
          <a:p>
            <a:r>
              <a:rPr lang="en-GB" dirty="0" smtClean="0"/>
              <a:t>7. Inside and outside free flow</a:t>
            </a:r>
          </a:p>
          <a:p>
            <a:r>
              <a:rPr lang="en-GB" dirty="0" smtClean="0"/>
              <a:t>8. </a:t>
            </a:r>
            <a:r>
              <a:rPr lang="en-GB" dirty="0" smtClean="0"/>
              <a:t>SEAL</a:t>
            </a:r>
          </a:p>
          <a:p>
            <a:r>
              <a:rPr lang="en-GB" dirty="0" smtClean="0"/>
              <a:t>9. PE</a:t>
            </a:r>
            <a:endParaRPr lang="en-GB" dirty="0" smtClean="0"/>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40040" y="-13672"/>
            <a:ext cx="8229600" cy="1143000"/>
          </a:xfrm>
        </p:spPr>
        <p:txBody>
          <a:bodyPr/>
          <a:lstStyle/>
          <a:p>
            <a:pPr eaLnBrk="1" hangingPunct="1"/>
            <a:r>
              <a:rPr lang="en-GB" altLang="en-US" dirty="0" smtClean="0">
                <a:latin typeface="Comic Sans MS" pitchFamily="66" charset="0"/>
              </a:rPr>
              <a:t>General </a:t>
            </a:r>
            <a:r>
              <a:rPr lang="en-GB" altLang="en-US" dirty="0" smtClean="0">
                <a:latin typeface="Comic Sans MS" pitchFamily="66" charset="0"/>
              </a:rPr>
              <a:t>Info</a:t>
            </a:r>
            <a:endParaRPr lang="en-GB" altLang="en-US" dirty="0" smtClean="0">
              <a:latin typeface="Comic Sans MS" pitchFamily="66" charset="0"/>
            </a:endParaRPr>
          </a:p>
        </p:txBody>
      </p:sp>
      <p:sp>
        <p:nvSpPr>
          <p:cNvPr id="8195" name="Rectangle 3"/>
          <p:cNvSpPr>
            <a:spLocks noGrp="1" noChangeArrowheads="1"/>
          </p:cNvSpPr>
          <p:nvPr>
            <p:ph type="body" idx="1"/>
          </p:nvPr>
        </p:nvSpPr>
        <p:spPr>
          <a:xfrm>
            <a:off x="440040" y="980728"/>
            <a:ext cx="8229600" cy="5472955"/>
          </a:xfrm>
        </p:spPr>
        <p:txBody>
          <a:bodyPr/>
          <a:lstStyle/>
          <a:p>
            <a:pPr eaLnBrk="1" hangingPunct="1">
              <a:lnSpc>
                <a:spcPct val="80000"/>
              </a:lnSpc>
            </a:pPr>
            <a:r>
              <a:rPr lang="en-GB" altLang="en-US" sz="2800" dirty="0" smtClean="0">
                <a:latin typeface="Comic Sans MS" pitchFamily="66" charset="0"/>
              </a:rPr>
              <a:t>If your child is absent from school please telephone the school office and explain why.</a:t>
            </a:r>
          </a:p>
          <a:p>
            <a:pPr eaLnBrk="1" hangingPunct="1">
              <a:lnSpc>
                <a:spcPct val="80000"/>
              </a:lnSpc>
            </a:pPr>
            <a:endParaRPr lang="en-GB" altLang="en-US" sz="2800" dirty="0" smtClean="0">
              <a:latin typeface="Comic Sans MS" pitchFamily="66" charset="0"/>
            </a:endParaRPr>
          </a:p>
          <a:p>
            <a:pPr eaLnBrk="1" hangingPunct="1">
              <a:lnSpc>
                <a:spcPct val="80000"/>
              </a:lnSpc>
            </a:pPr>
            <a:r>
              <a:rPr lang="en-GB" altLang="en-US" sz="2800" dirty="0" smtClean="0">
                <a:latin typeface="Comic Sans MS" pitchFamily="66" charset="0"/>
              </a:rPr>
              <a:t>Children who have been sick need to stay away from school for 24 hours after the last bout of sickness.</a:t>
            </a:r>
          </a:p>
          <a:p>
            <a:pPr eaLnBrk="1" hangingPunct="1">
              <a:lnSpc>
                <a:spcPct val="80000"/>
              </a:lnSpc>
            </a:pPr>
            <a:endParaRPr lang="en-GB" altLang="en-US" sz="2800" dirty="0" smtClean="0">
              <a:latin typeface="Comic Sans MS" pitchFamily="66" charset="0"/>
            </a:endParaRPr>
          </a:p>
          <a:p>
            <a:pPr eaLnBrk="1" hangingPunct="1">
              <a:lnSpc>
                <a:spcPct val="80000"/>
              </a:lnSpc>
            </a:pPr>
            <a:r>
              <a:rPr lang="en-GB" altLang="en-US" sz="2800" dirty="0" smtClean="0">
                <a:latin typeface="Comic Sans MS" pitchFamily="66" charset="0"/>
              </a:rPr>
              <a:t>For diarrhoea it is 48 hours after the last episode.</a:t>
            </a:r>
          </a:p>
          <a:p>
            <a:pPr eaLnBrk="1" hangingPunct="1">
              <a:lnSpc>
                <a:spcPct val="80000"/>
              </a:lnSpc>
            </a:pPr>
            <a:endParaRPr lang="en-GB" altLang="en-US" sz="2800" dirty="0" smtClean="0">
              <a:latin typeface="Comic Sans MS" pitchFamily="66" charset="0"/>
            </a:endParaRPr>
          </a:p>
          <a:p>
            <a:pPr eaLnBrk="1" hangingPunct="1">
              <a:lnSpc>
                <a:spcPct val="80000"/>
              </a:lnSpc>
            </a:pPr>
            <a:r>
              <a:rPr lang="en-GB" altLang="en-US" sz="2800" dirty="0" smtClean="0">
                <a:latin typeface="Comic Sans MS" pitchFamily="66" charset="0"/>
              </a:rPr>
              <a:t>Please remember to “take a peek once a week” and check for worms and nits.</a:t>
            </a:r>
          </a:p>
          <a:p>
            <a:pPr eaLnBrk="1" hangingPunct="1">
              <a:lnSpc>
                <a:spcPct val="80000"/>
              </a:lnSpc>
            </a:pPr>
            <a:endParaRPr lang="en-GB" altLang="en-US" sz="2100" dirty="0" smtClean="0">
              <a:latin typeface="Comic Sans MS" pitchFamily="66" charset="0"/>
            </a:endParaRPr>
          </a:p>
          <a:p>
            <a:pPr eaLnBrk="1" hangingPunct="1">
              <a:lnSpc>
                <a:spcPct val="80000"/>
              </a:lnSpc>
            </a:pPr>
            <a:endParaRPr lang="en-GB" altLang="en-US" sz="2100" dirty="0" smtClean="0">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40040" y="-13672"/>
            <a:ext cx="8229600" cy="1143000"/>
          </a:xfrm>
        </p:spPr>
        <p:txBody>
          <a:bodyPr/>
          <a:lstStyle/>
          <a:p>
            <a:pPr eaLnBrk="1" hangingPunct="1"/>
            <a:r>
              <a:rPr lang="en-GB" altLang="en-US" dirty="0" smtClean="0">
                <a:latin typeface="Comic Sans MS" pitchFamily="66" charset="0"/>
              </a:rPr>
              <a:t>General </a:t>
            </a:r>
            <a:r>
              <a:rPr lang="en-GB" altLang="en-US" dirty="0" smtClean="0">
                <a:latin typeface="Comic Sans MS" pitchFamily="66" charset="0"/>
              </a:rPr>
              <a:t>Info</a:t>
            </a:r>
            <a:endParaRPr lang="en-GB" altLang="en-US" dirty="0" smtClean="0">
              <a:latin typeface="Comic Sans MS" pitchFamily="66" charset="0"/>
            </a:endParaRPr>
          </a:p>
        </p:txBody>
      </p:sp>
      <p:sp>
        <p:nvSpPr>
          <p:cNvPr id="8195" name="Rectangle 3"/>
          <p:cNvSpPr>
            <a:spLocks noGrp="1" noChangeArrowheads="1"/>
          </p:cNvSpPr>
          <p:nvPr>
            <p:ph type="body" idx="1"/>
          </p:nvPr>
        </p:nvSpPr>
        <p:spPr>
          <a:xfrm>
            <a:off x="440040" y="980728"/>
            <a:ext cx="8229600" cy="5472955"/>
          </a:xfrm>
        </p:spPr>
        <p:txBody>
          <a:bodyPr/>
          <a:lstStyle/>
          <a:p>
            <a:pPr eaLnBrk="1" hangingPunct="1">
              <a:lnSpc>
                <a:spcPct val="80000"/>
              </a:lnSpc>
            </a:pPr>
            <a:r>
              <a:rPr lang="en-GB" altLang="en-US" sz="2800" dirty="0">
                <a:latin typeface="Comic Sans MS" pitchFamily="66" charset="0"/>
              </a:rPr>
              <a:t>Please do not bring prams into the classroom.</a:t>
            </a:r>
          </a:p>
          <a:p>
            <a:pPr eaLnBrk="1" hangingPunct="1">
              <a:lnSpc>
                <a:spcPct val="80000"/>
              </a:lnSpc>
            </a:pPr>
            <a:endParaRPr lang="en-GB" altLang="en-US" sz="2800" dirty="0">
              <a:latin typeface="Comic Sans MS" pitchFamily="66" charset="0"/>
            </a:endParaRPr>
          </a:p>
          <a:p>
            <a:pPr eaLnBrk="1" hangingPunct="1">
              <a:lnSpc>
                <a:spcPct val="80000"/>
              </a:lnSpc>
            </a:pPr>
            <a:r>
              <a:rPr lang="en-GB" altLang="en-US" sz="2800" dirty="0">
                <a:latin typeface="Comic Sans MS" pitchFamily="66" charset="0"/>
              </a:rPr>
              <a:t>We encourage children to be independent . Please encourage your child to tell a member of staff if they have wet or soiled themselves.</a:t>
            </a:r>
          </a:p>
          <a:p>
            <a:pPr eaLnBrk="1" hangingPunct="1">
              <a:lnSpc>
                <a:spcPct val="80000"/>
              </a:lnSpc>
            </a:pPr>
            <a:endParaRPr lang="en-GB" altLang="en-US" sz="2800" dirty="0">
              <a:latin typeface="Comic Sans MS" pitchFamily="66" charset="0"/>
            </a:endParaRPr>
          </a:p>
          <a:p>
            <a:pPr eaLnBrk="1" hangingPunct="1">
              <a:lnSpc>
                <a:spcPct val="80000"/>
              </a:lnSpc>
            </a:pPr>
            <a:r>
              <a:rPr lang="en-GB" altLang="en-US" sz="2800" dirty="0">
                <a:latin typeface="Comic Sans MS" pitchFamily="66" charset="0"/>
              </a:rPr>
              <a:t>Please ensure all items of clothing are clearly labelled and your child knows where the label can be found.</a:t>
            </a:r>
          </a:p>
          <a:p>
            <a:pPr eaLnBrk="1" hangingPunct="1">
              <a:lnSpc>
                <a:spcPct val="80000"/>
              </a:lnSpc>
            </a:pPr>
            <a:endParaRPr lang="en-GB" altLang="en-US" sz="2800" dirty="0" smtClean="0">
              <a:latin typeface="Comic Sans MS" pitchFamily="66" charset="0"/>
            </a:endParaRPr>
          </a:p>
          <a:p>
            <a:pPr eaLnBrk="1" hangingPunct="1">
              <a:lnSpc>
                <a:spcPct val="80000"/>
              </a:lnSpc>
            </a:pPr>
            <a:r>
              <a:rPr lang="en-GB" altLang="en-US" sz="2800" dirty="0" smtClean="0">
                <a:latin typeface="Comic Sans MS" pitchFamily="66" charset="0"/>
              </a:rPr>
              <a:t>Parents evening will be during the week commencing the 11</a:t>
            </a:r>
            <a:r>
              <a:rPr lang="en-GB" altLang="en-US" sz="2800" baseline="30000" dirty="0" smtClean="0">
                <a:latin typeface="Comic Sans MS" pitchFamily="66" charset="0"/>
              </a:rPr>
              <a:t>th</a:t>
            </a:r>
            <a:r>
              <a:rPr lang="en-GB" altLang="en-US" sz="2800" dirty="0" smtClean="0">
                <a:latin typeface="Comic Sans MS" pitchFamily="66" charset="0"/>
              </a:rPr>
              <a:t> November.</a:t>
            </a:r>
            <a:endParaRPr lang="en-GB" altLang="en-US" sz="2800" dirty="0" smtClean="0">
              <a:latin typeface="Comic Sans MS" pitchFamily="66" charset="0"/>
            </a:endParaRPr>
          </a:p>
          <a:p>
            <a:pPr eaLnBrk="1" hangingPunct="1">
              <a:lnSpc>
                <a:spcPct val="80000"/>
              </a:lnSpc>
            </a:pPr>
            <a:endParaRPr lang="en-GB" altLang="en-US" sz="2100" dirty="0" smtClean="0">
              <a:latin typeface="Comic Sans MS" pitchFamily="66" charset="0"/>
            </a:endParaRPr>
          </a:p>
        </p:txBody>
      </p:sp>
    </p:spTree>
    <p:extLst>
      <p:ext uri="{BB962C8B-B14F-4D97-AF65-F5344CB8AC3E}">
        <p14:creationId xmlns:p14="http://schemas.microsoft.com/office/powerpoint/2010/main" val="918197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ltLang="en-US" smtClean="0">
                <a:latin typeface="Comic Sans MS" pitchFamily="66" charset="0"/>
              </a:rPr>
              <a:t>The Early Learning Goals.</a:t>
            </a:r>
          </a:p>
        </p:txBody>
      </p:sp>
      <p:sp>
        <p:nvSpPr>
          <p:cNvPr id="11267" name="Rectangle 3"/>
          <p:cNvSpPr>
            <a:spLocks noGrp="1" noChangeArrowheads="1"/>
          </p:cNvSpPr>
          <p:nvPr>
            <p:ph type="body" idx="1"/>
          </p:nvPr>
        </p:nvSpPr>
        <p:spPr>
          <a:xfrm>
            <a:off x="457200" y="1600200"/>
            <a:ext cx="8229600" cy="4781128"/>
          </a:xfrm>
        </p:spPr>
        <p:txBody>
          <a:bodyPr/>
          <a:lstStyle/>
          <a:p>
            <a:pPr eaLnBrk="1" hangingPunct="1">
              <a:lnSpc>
                <a:spcPct val="90000"/>
              </a:lnSpc>
            </a:pPr>
            <a:r>
              <a:rPr lang="en-GB" altLang="en-US" dirty="0" smtClean="0">
                <a:latin typeface="Comic Sans MS" pitchFamily="66" charset="0"/>
              </a:rPr>
              <a:t>The Foundation Stage covers the education  for children from birth to the end of the “Reception Year”.</a:t>
            </a:r>
          </a:p>
          <a:p>
            <a:pPr eaLnBrk="1" hangingPunct="1">
              <a:lnSpc>
                <a:spcPct val="90000"/>
              </a:lnSpc>
            </a:pPr>
            <a:r>
              <a:rPr lang="en-GB" altLang="en-US" dirty="0" smtClean="0">
                <a:latin typeface="Comic Sans MS" pitchFamily="66" charset="0"/>
              </a:rPr>
              <a:t>The Foundation Stage is split into 7 areas of learning. </a:t>
            </a:r>
          </a:p>
          <a:p>
            <a:pPr eaLnBrk="1" hangingPunct="1">
              <a:lnSpc>
                <a:spcPct val="90000"/>
              </a:lnSpc>
            </a:pPr>
            <a:r>
              <a:rPr lang="en-GB" altLang="en-US" dirty="0" smtClean="0">
                <a:latin typeface="Comic Sans MS" pitchFamily="66" charset="0"/>
              </a:rPr>
              <a:t>Each area of learning is broken down into a series of “aspects of learning” and then “Early Learning Goals” for the children to work through  and achieve.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4" name="Title 3"/>
          <p:cNvSpPr>
            <a:spLocks noGrp="1"/>
          </p:cNvSpPr>
          <p:nvPr>
            <p:ph type="title"/>
          </p:nvPr>
        </p:nvSpPr>
        <p:spPr/>
        <p:txBody>
          <a:bodyPr/>
          <a:lstStyle/>
          <a:p>
            <a:endParaRPr lang="en-GB"/>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8"/>
            <a:ext cx="8706993"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9971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sz="4000" smtClean="0">
                <a:latin typeface="Comic Sans MS" pitchFamily="66" charset="0"/>
              </a:rPr>
              <a:t>How do the Children Learn?</a:t>
            </a:r>
            <a:br>
              <a:rPr lang="en-GB" altLang="en-US" sz="4000" smtClean="0">
                <a:latin typeface="Comic Sans MS" pitchFamily="66" charset="0"/>
              </a:rPr>
            </a:br>
            <a:endParaRPr lang="en-GB" altLang="en-US" sz="4000" smtClean="0">
              <a:latin typeface="Comic Sans MS" pitchFamily="66" charset="0"/>
            </a:endParaRPr>
          </a:p>
        </p:txBody>
      </p:sp>
      <p:sp>
        <p:nvSpPr>
          <p:cNvPr id="14339" name="Rectangle 3"/>
          <p:cNvSpPr>
            <a:spLocks noGrp="1" noChangeArrowheads="1"/>
          </p:cNvSpPr>
          <p:nvPr>
            <p:ph type="body" idx="1"/>
          </p:nvPr>
        </p:nvSpPr>
        <p:spPr/>
        <p:txBody>
          <a:bodyPr/>
          <a:lstStyle/>
          <a:p>
            <a:pPr eaLnBrk="1" hangingPunct="1"/>
            <a:r>
              <a:rPr lang="en-GB" altLang="en-US" sz="2800" dirty="0">
                <a:latin typeface="Comic Sans MS" pitchFamily="66" charset="0"/>
              </a:rPr>
              <a:t>The children will learn through child initiated and teacher-led play activities inside and </a:t>
            </a:r>
            <a:r>
              <a:rPr lang="en-GB" altLang="en-US" sz="2800" dirty="0" smtClean="0">
                <a:latin typeface="Comic Sans MS" pitchFamily="66" charset="0"/>
              </a:rPr>
              <a:t>outside – Time to Talk</a:t>
            </a:r>
            <a:endParaRPr lang="en-GB" altLang="en-US" sz="2800" dirty="0">
              <a:latin typeface="Comic Sans MS" pitchFamily="66" charset="0"/>
            </a:endParaRPr>
          </a:p>
          <a:p>
            <a:pPr eaLnBrk="1" hangingPunct="1"/>
            <a:r>
              <a:rPr lang="en-GB" altLang="en-US" sz="2800" dirty="0" smtClean="0">
                <a:latin typeface="Comic Sans MS" pitchFamily="66" charset="0"/>
              </a:rPr>
              <a:t>Children </a:t>
            </a:r>
            <a:r>
              <a:rPr lang="en-GB" altLang="en-US" sz="2800" dirty="0" smtClean="0">
                <a:latin typeface="Comic Sans MS" pitchFamily="66" charset="0"/>
              </a:rPr>
              <a:t>will have focus teaching time each day to develop all areas of learning.</a:t>
            </a:r>
          </a:p>
          <a:p>
            <a:pPr eaLnBrk="1" hangingPunct="1"/>
            <a:r>
              <a:rPr lang="en-GB" altLang="en-US" sz="2800" dirty="0" smtClean="0">
                <a:latin typeface="Comic Sans MS" pitchFamily="66" charset="0"/>
              </a:rPr>
              <a:t>The learning will be delivered as part of a “class”, a small group and as an individual.</a:t>
            </a:r>
          </a:p>
          <a:p>
            <a:pPr eaLnBrk="1" hangingPunct="1"/>
            <a:r>
              <a:rPr lang="en-GB" altLang="en-US" sz="2800" dirty="0" smtClean="0">
                <a:latin typeface="Comic Sans MS" pitchFamily="66" charset="0"/>
              </a:rPr>
              <a:t>Children </a:t>
            </a:r>
            <a:r>
              <a:rPr lang="en-GB" altLang="en-US" sz="2800" dirty="0" smtClean="0">
                <a:latin typeface="Comic Sans MS" pitchFamily="66" charset="0"/>
              </a:rPr>
              <a:t>will have opportunities to explore and experience the learning activities independently.</a:t>
            </a:r>
          </a:p>
          <a:p>
            <a:pPr eaLnBrk="1" hangingPunct="1"/>
            <a:endParaRPr lang="en-GB" altLang="en-US" sz="2800" dirty="0" smtClean="0">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1079</TotalTime>
  <Words>944</Words>
  <Application>Microsoft Office PowerPoint</Application>
  <PresentationFormat>On-screen Show (4:3)</PresentationFormat>
  <Paragraphs>117</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Berlin Sans FB Demi</vt:lpstr>
      <vt:lpstr>Calibri</vt:lpstr>
      <vt:lpstr>Comic Sans MS</vt:lpstr>
      <vt:lpstr>PMingLiU</vt:lpstr>
      <vt:lpstr>SassoonPrimaryInfant</vt:lpstr>
      <vt:lpstr>Times New Roman</vt:lpstr>
      <vt:lpstr>Wingdings</vt:lpstr>
      <vt:lpstr>Default Design</vt:lpstr>
      <vt:lpstr>Dobcroft Pre School Foundation Stage One.</vt:lpstr>
      <vt:lpstr>Welcome to Dobcroft Infant School.</vt:lpstr>
      <vt:lpstr>PowerPoint Presentation</vt:lpstr>
      <vt:lpstr>Classroom Routines</vt:lpstr>
      <vt:lpstr>General Info</vt:lpstr>
      <vt:lpstr>General Info</vt:lpstr>
      <vt:lpstr>The Early Learning Goals.</vt:lpstr>
      <vt:lpstr>PowerPoint Presentation</vt:lpstr>
      <vt:lpstr>How do the Children Learn? </vt:lpstr>
      <vt:lpstr>Teaching &amp; Play</vt:lpstr>
      <vt:lpstr>What T2T looks like everyday</vt:lpstr>
      <vt:lpstr>SEAL</vt:lpstr>
      <vt:lpstr>New Beginnings </vt:lpstr>
      <vt:lpstr>PowerPoint Presentation</vt:lpstr>
      <vt:lpstr>PowerPoint Presentation</vt:lpstr>
    </vt:vector>
  </TitlesOfParts>
  <Company>Sheffield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Dobcroft Infant School Foundation Stage.</dc:title>
  <dc:creator>Sheffield Schools</dc:creator>
  <cp:lastModifiedBy>Windows User</cp:lastModifiedBy>
  <cp:revision>113</cp:revision>
  <cp:lastPrinted>2017-09-15T14:07:46Z</cp:lastPrinted>
  <dcterms:created xsi:type="dcterms:W3CDTF">2006-09-14T08:26:06Z</dcterms:created>
  <dcterms:modified xsi:type="dcterms:W3CDTF">2019-10-15T15:39:04Z</dcterms:modified>
</cp:coreProperties>
</file>