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1" r:id="rId3"/>
    <p:sldId id="316" r:id="rId4"/>
    <p:sldId id="257" r:id="rId5"/>
    <p:sldId id="313" r:id="rId6"/>
    <p:sldId id="283" r:id="rId7"/>
    <p:sldId id="284" r:id="rId8"/>
    <p:sldId id="285" r:id="rId9"/>
    <p:sldId id="258" r:id="rId10"/>
    <p:sldId id="317" r:id="rId11"/>
    <p:sldId id="272" r:id="rId12"/>
    <p:sldId id="278" r:id="rId13"/>
    <p:sldId id="286" r:id="rId14"/>
    <p:sldId id="280" r:id="rId15"/>
    <p:sldId id="289" r:id="rId16"/>
    <p:sldId id="318" r:id="rId17"/>
    <p:sldId id="292" r:id="rId18"/>
    <p:sldId id="305" r:id="rId19"/>
    <p:sldId id="308" r:id="rId20"/>
    <p:sldId id="309" r:id="rId21"/>
    <p:sldId id="310" r:id="rId22"/>
    <p:sldId id="311" r:id="rId23"/>
    <p:sldId id="273" r:id="rId24"/>
    <p:sldId id="275" r:id="rId25"/>
    <p:sldId id="302" r:id="rId26"/>
    <p:sldId id="301" r:id="rId27"/>
    <p:sldId id="276" r:id="rId2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59" autoAdjust="0"/>
    <p:restoredTop sz="86323" autoAdjust="0"/>
  </p:normalViewPr>
  <p:slideViewPr>
    <p:cSldViewPr>
      <p:cViewPr varScale="1">
        <p:scale>
          <a:sx n="46" d="100"/>
          <a:sy n="46" d="100"/>
        </p:scale>
        <p:origin x="145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193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7373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7373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7373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3BB7AF4-4EFD-446D-AB58-65AF38F1CEA7}" type="slidenum">
              <a:rPr lang="en-GB"/>
              <a:pPr>
                <a:defRPr/>
              </a:pPr>
              <a:t>‹#›</a:t>
            </a:fld>
            <a:endParaRPr lang="en-GB" dirty="0"/>
          </a:p>
        </p:txBody>
      </p:sp>
    </p:spTree>
    <p:extLst>
      <p:ext uri="{BB962C8B-B14F-4D97-AF65-F5344CB8AC3E}">
        <p14:creationId xmlns:p14="http://schemas.microsoft.com/office/powerpoint/2010/main" val="1260960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51319A56-9513-4195-8168-E08F97C247A0}" type="datetimeFigureOut">
              <a:rPr lang="en-GB"/>
              <a:pPr>
                <a:defRPr/>
              </a:pPr>
              <a:t>23/09/2019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339379E4-E8F9-4B39-8494-49AD926176F9}" type="slidenum">
              <a:rPr lang="en-GB"/>
              <a:pPr>
                <a:defRPr/>
              </a:pPr>
              <a:t>‹#›</a:t>
            </a:fld>
            <a:endParaRPr lang="en-GB"/>
          </a:p>
        </p:txBody>
      </p:sp>
    </p:spTree>
    <p:extLst>
      <p:ext uri="{BB962C8B-B14F-4D97-AF65-F5344CB8AC3E}">
        <p14:creationId xmlns:p14="http://schemas.microsoft.com/office/powerpoint/2010/main" val="3594360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1ED456-1294-4821-89C1-1D1FA3862328}" type="slidenum">
              <a:rPr lang="en-GB" altLang="en-US" smtClean="0">
                <a:latin typeface="Comic Sans MS" pitchFamily="66" charset="0"/>
              </a:rPr>
              <a:pPr eaLnBrk="1" hangingPunct="1">
                <a:spcBef>
                  <a:spcPct val="0"/>
                </a:spcBef>
              </a:pPr>
              <a:t>1</a:t>
            </a:fld>
            <a:endParaRPr lang="en-GB" altLang="en-US" smtClean="0">
              <a:latin typeface="Comic Sans MS" pitchFamily="6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10</a:t>
            </a:fld>
            <a:endParaRPr lang="en-GB"/>
          </a:p>
        </p:txBody>
      </p:sp>
    </p:spTree>
    <p:extLst>
      <p:ext uri="{BB962C8B-B14F-4D97-AF65-F5344CB8AC3E}">
        <p14:creationId xmlns:p14="http://schemas.microsoft.com/office/powerpoint/2010/main" val="160617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11</a:t>
            </a:fld>
            <a:endParaRPr lang="en-GB"/>
          </a:p>
        </p:txBody>
      </p:sp>
    </p:spTree>
    <p:extLst>
      <p:ext uri="{BB962C8B-B14F-4D97-AF65-F5344CB8AC3E}">
        <p14:creationId xmlns:p14="http://schemas.microsoft.com/office/powerpoint/2010/main" val="142463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12</a:t>
            </a:fld>
            <a:endParaRPr lang="en-GB"/>
          </a:p>
        </p:txBody>
      </p:sp>
    </p:spTree>
    <p:extLst>
      <p:ext uri="{BB962C8B-B14F-4D97-AF65-F5344CB8AC3E}">
        <p14:creationId xmlns:p14="http://schemas.microsoft.com/office/powerpoint/2010/main" val="132821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13</a:t>
            </a:fld>
            <a:endParaRPr lang="en-GB"/>
          </a:p>
        </p:txBody>
      </p:sp>
    </p:spTree>
    <p:extLst>
      <p:ext uri="{BB962C8B-B14F-4D97-AF65-F5344CB8AC3E}">
        <p14:creationId xmlns:p14="http://schemas.microsoft.com/office/powerpoint/2010/main" val="384918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14</a:t>
            </a:fld>
            <a:endParaRPr lang="en-GB"/>
          </a:p>
        </p:txBody>
      </p:sp>
    </p:spTree>
    <p:extLst>
      <p:ext uri="{BB962C8B-B14F-4D97-AF65-F5344CB8AC3E}">
        <p14:creationId xmlns:p14="http://schemas.microsoft.com/office/powerpoint/2010/main" val="35319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15</a:t>
            </a:fld>
            <a:endParaRPr lang="en-GB"/>
          </a:p>
        </p:txBody>
      </p:sp>
    </p:spTree>
    <p:extLst>
      <p:ext uri="{BB962C8B-B14F-4D97-AF65-F5344CB8AC3E}">
        <p14:creationId xmlns:p14="http://schemas.microsoft.com/office/powerpoint/2010/main" val="107248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17</a:t>
            </a:fld>
            <a:endParaRPr lang="en-GB"/>
          </a:p>
        </p:txBody>
      </p:sp>
    </p:spTree>
    <p:extLst>
      <p:ext uri="{BB962C8B-B14F-4D97-AF65-F5344CB8AC3E}">
        <p14:creationId xmlns:p14="http://schemas.microsoft.com/office/powerpoint/2010/main" val="2793360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18</a:t>
            </a:fld>
            <a:endParaRPr lang="en-GB"/>
          </a:p>
        </p:txBody>
      </p:sp>
    </p:spTree>
    <p:extLst>
      <p:ext uri="{BB962C8B-B14F-4D97-AF65-F5344CB8AC3E}">
        <p14:creationId xmlns:p14="http://schemas.microsoft.com/office/powerpoint/2010/main" val="37048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19</a:t>
            </a:fld>
            <a:endParaRPr lang="en-GB"/>
          </a:p>
        </p:txBody>
      </p:sp>
    </p:spTree>
    <p:extLst>
      <p:ext uri="{BB962C8B-B14F-4D97-AF65-F5344CB8AC3E}">
        <p14:creationId xmlns:p14="http://schemas.microsoft.com/office/powerpoint/2010/main" val="4102339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20</a:t>
            </a:fld>
            <a:endParaRPr lang="en-GB"/>
          </a:p>
        </p:txBody>
      </p:sp>
    </p:spTree>
    <p:extLst>
      <p:ext uri="{BB962C8B-B14F-4D97-AF65-F5344CB8AC3E}">
        <p14:creationId xmlns:p14="http://schemas.microsoft.com/office/powerpoint/2010/main" val="165346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2</a:t>
            </a:fld>
            <a:endParaRPr lang="en-GB"/>
          </a:p>
        </p:txBody>
      </p:sp>
    </p:spTree>
    <p:extLst>
      <p:ext uri="{BB962C8B-B14F-4D97-AF65-F5344CB8AC3E}">
        <p14:creationId xmlns:p14="http://schemas.microsoft.com/office/powerpoint/2010/main" val="4159729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21</a:t>
            </a:fld>
            <a:endParaRPr lang="en-GB"/>
          </a:p>
        </p:txBody>
      </p:sp>
    </p:spTree>
    <p:extLst>
      <p:ext uri="{BB962C8B-B14F-4D97-AF65-F5344CB8AC3E}">
        <p14:creationId xmlns:p14="http://schemas.microsoft.com/office/powerpoint/2010/main" val="311257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22</a:t>
            </a:fld>
            <a:endParaRPr lang="en-GB"/>
          </a:p>
        </p:txBody>
      </p:sp>
    </p:spTree>
    <p:extLst>
      <p:ext uri="{BB962C8B-B14F-4D97-AF65-F5344CB8AC3E}">
        <p14:creationId xmlns:p14="http://schemas.microsoft.com/office/powerpoint/2010/main" val="3941366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23</a:t>
            </a:fld>
            <a:endParaRPr lang="en-GB"/>
          </a:p>
        </p:txBody>
      </p:sp>
    </p:spTree>
    <p:extLst>
      <p:ext uri="{BB962C8B-B14F-4D97-AF65-F5344CB8AC3E}">
        <p14:creationId xmlns:p14="http://schemas.microsoft.com/office/powerpoint/2010/main" val="3411181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24</a:t>
            </a:fld>
            <a:endParaRPr lang="en-GB"/>
          </a:p>
        </p:txBody>
      </p:sp>
    </p:spTree>
    <p:extLst>
      <p:ext uri="{BB962C8B-B14F-4D97-AF65-F5344CB8AC3E}">
        <p14:creationId xmlns:p14="http://schemas.microsoft.com/office/powerpoint/2010/main" val="2945882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25</a:t>
            </a:fld>
            <a:endParaRPr lang="en-GB"/>
          </a:p>
        </p:txBody>
      </p:sp>
    </p:spTree>
    <p:extLst>
      <p:ext uri="{BB962C8B-B14F-4D97-AF65-F5344CB8AC3E}">
        <p14:creationId xmlns:p14="http://schemas.microsoft.com/office/powerpoint/2010/main" val="706098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26</a:t>
            </a:fld>
            <a:endParaRPr lang="en-GB"/>
          </a:p>
        </p:txBody>
      </p:sp>
    </p:spTree>
    <p:extLst>
      <p:ext uri="{BB962C8B-B14F-4D97-AF65-F5344CB8AC3E}">
        <p14:creationId xmlns:p14="http://schemas.microsoft.com/office/powerpoint/2010/main" val="3121374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27</a:t>
            </a:fld>
            <a:endParaRPr lang="en-GB"/>
          </a:p>
        </p:txBody>
      </p:sp>
    </p:spTree>
    <p:extLst>
      <p:ext uri="{BB962C8B-B14F-4D97-AF65-F5344CB8AC3E}">
        <p14:creationId xmlns:p14="http://schemas.microsoft.com/office/powerpoint/2010/main" val="102777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3</a:t>
            </a:fld>
            <a:endParaRPr lang="en-GB"/>
          </a:p>
        </p:txBody>
      </p:sp>
    </p:spTree>
    <p:extLst>
      <p:ext uri="{BB962C8B-B14F-4D97-AF65-F5344CB8AC3E}">
        <p14:creationId xmlns:p14="http://schemas.microsoft.com/office/powerpoint/2010/main" val="176774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4</a:t>
            </a:fld>
            <a:endParaRPr lang="en-GB"/>
          </a:p>
        </p:txBody>
      </p:sp>
    </p:spTree>
    <p:extLst>
      <p:ext uri="{BB962C8B-B14F-4D97-AF65-F5344CB8AC3E}">
        <p14:creationId xmlns:p14="http://schemas.microsoft.com/office/powerpoint/2010/main" val="111465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5</a:t>
            </a:fld>
            <a:endParaRPr lang="en-GB"/>
          </a:p>
        </p:txBody>
      </p:sp>
    </p:spTree>
    <p:extLst>
      <p:ext uri="{BB962C8B-B14F-4D97-AF65-F5344CB8AC3E}">
        <p14:creationId xmlns:p14="http://schemas.microsoft.com/office/powerpoint/2010/main" val="99155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6</a:t>
            </a:fld>
            <a:endParaRPr lang="en-GB"/>
          </a:p>
        </p:txBody>
      </p:sp>
    </p:spTree>
    <p:extLst>
      <p:ext uri="{BB962C8B-B14F-4D97-AF65-F5344CB8AC3E}">
        <p14:creationId xmlns:p14="http://schemas.microsoft.com/office/powerpoint/2010/main" val="337765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7</a:t>
            </a:fld>
            <a:endParaRPr lang="en-GB"/>
          </a:p>
        </p:txBody>
      </p:sp>
    </p:spTree>
    <p:extLst>
      <p:ext uri="{BB962C8B-B14F-4D97-AF65-F5344CB8AC3E}">
        <p14:creationId xmlns:p14="http://schemas.microsoft.com/office/powerpoint/2010/main" val="328996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8</a:t>
            </a:fld>
            <a:endParaRPr lang="en-GB"/>
          </a:p>
        </p:txBody>
      </p:sp>
    </p:spTree>
    <p:extLst>
      <p:ext uri="{BB962C8B-B14F-4D97-AF65-F5344CB8AC3E}">
        <p14:creationId xmlns:p14="http://schemas.microsoft.com/office/powerpoint/2010/main" val="121512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9379E4-E8F9-4B39-8494-49AD926176F9}" type="slidenum">
              <a:rPr lang="en-GB" smtClean="0"/>
              <a:pPr>
                <a:defRPr/>
              </a:pPr>
              <a:t>9</a:t>
            </a:fld>
            <a:endParaRPr lang="en-GB"/>
          </a:p>
        </p:txBody>
      </p:sp>
    </p:spTree>
    <p:extLst>
      <p:ext uri="{BB962C8B-B14F-4D97-AF65-F5344CB8AC3E}">
        <p14:creationId xmlns:p14="http://schemas.microsoft.com/office/powerpoint/2010/main" val="81669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0AD76-A22F-4961-B5D5-D3E60FF3C232}" type="slidenum">
              <a:rPr lang="en-GB"/>
              <a:pPr>
                <a:defRPr/>
              </a:pPr>
              <a:t>‹#›</a:t>
            </a:fld>
            <a:endParaRPr lang="en-GB" dirty="0"/>
          </a:p>
        </p:txBody>
      </p:sp>
    </p:spTree>
    <p:extLst>
      <p:ext uri="{BB962C8B-B14F-4D97-AF65-F5344CB8AC3E}">
        <p14:creationId xmlns:p14="http://schemas.microsoft.com/office/powerpoint/2010/main" val="326048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625CB67-EC73-4C2D-A4AB-F8E3105BB874}" type="slidenum">
              <a:rPr lang="en-GB"/>
              <a:pPr>
                <a:defRPr/>
              </a:pPr>
              <a:t>‹#›</a:t>
            </a:fld>
            <a:endParaRPr lang="en-GB" dirty="0"/>
          </a:p>
        </p:txBody>
      </p:sp>
    </p:spTree>
    <p:extLst>
      <p:ext uri="{BB962C8B-B14F-4D97-AF65-F5344CB8AC3E}">
        <p14:creationId xmlns:p14="http://schemas.microsoft.com/office/powerpoint/2010/main" val="109690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8772AA-BF09-452A-A5AA-979C11124FE4}" type="slidenum">
              <a:rPr lang="en-GB"/>
              <a:pPr>
                <a:defRPr/>
              </a:pPr>
              <a:t>‹#›</a:t>
            </a:fld>
            <a:endParaRPr lang="en-GB" dirty="0"/>
          </a:p>
        </p:txBody>
      </p:sp>
    </p:spTree>
    <p:extLst>
      <p:ext uri="{BB962C8B-B14F-4D97-AF65-F5344CB8AC3E}">
        <p14:creationId xmlns:p14="http://schemas.microsoft.com/office/powerpoint/2010/main" val="254836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72D1222D-EED1-4050-ACE5-53528426EA1C}" type="slidenum">
              <a:rPr lang="en-GB"/>
              <a:pPr>
                <a:defRPr/>
              </a:pPr>
              <a:t>‹#›</a:t>
            </a:fld>
            <a:endParaRPr lang="en-GB" dirty="0"/>
          </a:p>
        </p:txBody>
      </p:sp>
    </p:spTree>
    <p:extLst>
      <p:ext uri="{BB962C8B-B14F-4D97-AF65-F5344CB8AC3E}">
        <p14:creationId xmlns:p14="http://schemas.microsoft.com/office/powerpoint/2010/main" val="403014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30B8FB4-E97D-45A0-9548-9CE943F1F0C3}" type="slidenum">
              <a:rPr lang="en-GB"/>
              <a:pPr>
                <a:defRPr/>
              </a:pPr>
              <a:t>‹#›</a:t>
            </a:fld>
            <a:endParaRPr lang="en-GB" dirty="0"/>
          </a:p>
        </p:txBody>
      </p:sp>
    </p:spTree>
    <p:extLst>
      <p:ext uri="{BB962C8B-B14F-4D97-AF65-F5344CB8AC3E}">
        <p14:creationId xmlns:p14="http://schemas.microsoft.com/office/powerpoint/2010/main" val="230906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FD9D02-426E-46C9-9EE9-0DE1EF8B2838}" type="datetime1">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28201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672F58-86FA-44C5-A827-BC289E8D11F3}" type="slidenum">
              <a:rPr lang="en-GB"/>
              <a:pPr>
                <a:defRPr/>
              </a:pPr>
              <a:t>‹#›</a:t>
            </a:fld>
            <a:endParaRPr lang="en-GB" dirty="0"/>
          </a:p>
        </p:txBody>
      </p:sp>
    </p:spTree>
    <p:extLst>
      <p:ext uri="{BB962C8B-B14F-4D97-AF65-F5344CB8AC3E}">
        <p14:creationId xmlns:p14="http://schemas.microsoft.com/office/powerpoint/2010/main" val="148912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A675C25-EE18-4F2E-8FA8-E67D415D6413}" type="slidenum">
              <a:rPr lang="en-GB"/>
              <a:pPr>
                <a:defRPr/>
              </a:pPr>
              <a:t>‹#›</a:t>
            </a:fld>
            <a:endParaRPr lang="en-GB" dirty="0"/>
          </a:p>
        </p:txBody>
      </p:sp>
    </p:spTree>
    <p:extLst>
      <p:ext uri="{BB962C8B-B14F-4D97-AF65-F5344CB8AC3E}">
        <p14:creationId xmlns:p14="http://schemas.microsoft.com/office/powerpoint/2010/main" val="18305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20D991C-0797-4562-9DF4-876D5F00239B}" type="slidenum">
              <a:rPr lang="en-GB"/>
              <a:pPr>
                <a:defRPr/>
              </a:pPr>
              <a:t>‹#›</a:t>
            </a:fld>
            <a:endParaRPr lang="en-GB" dirty="0"/>
          </a:p>
        </p:txBody>
      </p:sp>
    </p:spTree>
    <p:extLst>
      <p:ext uri="{BB962C8B-B14F-4D97-AF65-F5344CB8AC3E}">
        <p14:creationId xmlns:p14="http://schemas.microsoft.com/office/powerpoint/2010/main" val="228800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8308C53-3C0E-4F2D-9C9C-E27F722BA61D}" type="slidenum">
              <a:rPr lang="en-GB"/>
              <a:pPr>
                <a:defRPr/>
              </a:pPr>
              <a:t>‹#›</a:t>
            </a:fld>
            <a:endParaRPr lang="en-GB" dirty="0"/>
          </a:p>
        </p:txBody>
      </p:sp>
    </p:spTree>
    <p:extLst>
      <p:ext uri="{BB962C8B-B14F-4D97-AF65-F5344CB8AC3E}">
        <p14:creationId xmlns:p14="http://schemas.microsoft.com/office/powerpoint/2010/main" val="147692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B47986C-5CB8-4020-A71B-19B1FA9ADD79}" type="slidenum">
              <a:rPr lang="en-GB"/>
              <a:pPr>
                <a:defRPr/>
              </a:pPr>
              <a:t>‹#›</a:t>
            </a:fld>
            <a:endParaRPr lang="en-GB" dirty="0"/>
          </a:p>
        </p:txBody>
      </p:sp>
    </p:spTree>
    <p:extLst>
      <p:ext uri="{BB962C8B-B14F-4D97-AF65-F5344CB8AC3E}">
        <p14:creationId xmlns:p14="http://schemas.microsoft.com/office/powerpoint/2010/main" val="190453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9DE2E88-1186-4470-87C4-114C07D66150}" type="slidenum">
              <a:rPr lang="en-GB"/>
              <a:pPr>
                <a:defRPr/>
              </a:pPr>
              <a:t>‹#›</a:t>
            </a:fld>
            <a:endParaRPr lang="en-GB" dirty="0"/>
          </a:p>
        </p:txBody>
      </p:sp>
    </p:spTree>
    <p:extLst>
      <p:ext uri="{BB962C8B-B14F-4D97-AF65-F5344CB8AC3E}">
        <p14:creationId xmlns:p14="http://schemas.microsoft.com/office/powerpoint/2010/main" val="11359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9A7236-80CC-4605-BDAF-8952C7FF2521}" type="slidenum">
              <a:rPr lang="en-GB"/>
              <a:pPr>
                <a:defRPr/>
              </a:pPr>
              <a:t>‹#›</a:t>
            </a:fld>
            <a:endParaRPr lang="en-GB" dirty="0"/>
          </a:p>
        </p:txBody>
      </p:sp>
    </p:spTree>
    <p:extLst>
      <p:ext uri="{BB962C8B-B14F-4D97-AF65-F5344CB8AC3E}">
        <p14:creationId xmlns:p14="http://schemas.microsoft.com/office/powerpoint/2010/main" val="359676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9CF45ED-78A5-47C6-B165-80A1E218647E}" type="slidenum">
              <a:rPr lang="en-GB"/>
              <a:pPr>
                <a:defRPr/>
              </a:pPr>
              <a:t>‹#›</a:t>
            </a:fld>
            <a:endParaRPr lang="en-GB" dirty="0"/>
          </a:p>
        </p:txBody>
      </p:sp>
    </p:spTree>
    <p:extLst>
      <p:ext uri="{BB962C8B-B14F-4D97-AF65-F5344CB8AC3E}">
        <p14:creationId xmlns:p14="http://schemas.microsoft.com/office/powerpoint/2010/main" val="138466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A16ADFB-C07B-412B-ABE0-632EE89C584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49595"/>
            <a:ext cx="7772400" cy="1470025"/>
          </a:xfrm>
        </p:spPr>
        <p:txBody>
          <a:bodyPr/>
          <a:lstStyle/>
          <a:p>
            <a:pPr eaLnBrk="1" hangingPunct="1"/>
            <a:r>
              <a:rPr lang="en-GB" altLang="en-US" dirty="0" err="1" smtClean="0">
                <a:latin typeface="Comic Sans MS" pitchFamily="66" charset="0"/>
              </a:rPr>
              <a:t>Dobcroft</a:t>
            </a:r>
            <a:r>
              <a:rPr lang="en-GB" altLang="en-US" dirty="0" smtClean="0">
                <a:latin typeface="Comic Sans MS" pitchFamily="66" charset="0"/>
              </a:rPr>
              <a:t> Infant School Foundation </a:t>
            </a:r>
            <a:r>
              <a:rPr lang="en-GB" altLang="en-US" dirty="0" smtClean="0">
                <a:latin typeface="Comic Sans MS" pitchFamily="66" charset="0"/>
              </a:rPr>
              <a:t>Stage</a:t>
            </a:r>
            <a:br>
              <a:rPr lang="en-GB" altLang="en-US" dirty="0" smtClean="0">
                <a:latin typeface="Comic Sans MS" pitchFamily="66" charset="0"/>
              </a:rPr>
            </a:br>
            <a:r>
              <a:rPr lang="en-GB" altLang="en-US" dirty="0" smtClean="0">
                <a:latin typeface="Comic Sans MS" pitchFamily="66" charset="0"/>
              </a:rPr>
              <a:t>(</a:t>
            </a:r>
            <a:r>
              <a:rPr lang="en-GB" altLang="en-US" dirty="0" smtClean="0">
                <a:latin typeface="Comic Sans MS" pitchFamily="66" charset="0"/>
              </a:rPr>
              <a:t>FS2)</a:t>
            </a:r>
            <a:endParaRPr lang="en-GB" altLang="en-US" dirty="0" smtClean="0">
              <a:latin typeface="Comic Sans MS" pitchFamily="66" charset="0"/>
            </a:endParaRPr>
          </a:p>
        </p:txBody>
      </p:sp>
      <p:pic>
        <p:nvPicPr>
          <p:cNvPr id="20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16889"/>
            <a:ext cx="1819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8"/>
          <p:cNvSpPr txBox="1">
            <a:spLocks noChangeArrowheads="1"/>
          </p:cNvSpPr>
          <p:nvPr/>
        </p:nvSpPr>
        <p:spPr bwMode="auto">
          <a:xfrm>
            <a:off x="2114550" y="-561975"/>
            <a:ext cx="26289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00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2600">
              <a:latin typeface="Comic Sans MS" pitchFamily="66" charset="0"/>
            </a:endParaRPr>
          </a:p>
          <a:p>
            <a:pPr>
              <a:spcBef>
                <a:spcPct val="0"/>
              </a:spcBef>
              <a:buFontTx/>
              <a:buNone/>
            </a:pPr>
            <a:endParaRPr lang="en-GB" altLang="en-US" sz="1800"/>
          </a:p>
        </p:txBody>
      </p:sp>
      <p:sp>
        <p:nvSpPr>
          <p:cNvPr id="2053" name="Text Box 6"/>
          <p:cNvSpPr txBox="1">
            <a:spLocks noChangeArrowheads="1"/>
          </p:cNvSpPr>
          <p:nvPr/>
        </p:nvSpPr>
        <p:spPr bwMode="auto">
          <a:xfrm>
            <a:off x="2114550" y="2478088"/>
            <a:ext cx="26289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4" name="Text Box 4"/>
          <p:cNvSpPr txBox="1">
            <a:spLocks noChangeArrowheads="1"/>
          </p:cNvSpPr>
          <p:nvPr/>
        </p:nvSpPr>
        <p:spPr bwMode="auto">
          <a:xfrm>
            <a:off x="6800850" y="6813550"/>
            <a:ext cx="89058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Comic Sans MS" pitchFamily="66" charset="0"/>
            </a:endParaRPr>
          </a:p>
        </p:txBody>
      </p:sp>
      <p:sp>
        <p:nvSpPr>
          <p:cNvPr id="2055" name="Rectangle 11"/>
          <p:cNvSpPr>
            <a:spLocks noChangeArrowheads="1"/>
          </p:cNvSpPr>
          <p:nvPr/>
        </p:nvSpPr>
        <p:spPr bwMode="auto">
          <a:xfrm>
            <a:off x="400050" y="-78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6" name="Rectangle 12"/>
          <p:cNvSpPr>
            <a:spLocks noChangeArrowheads="1"/>
          </p:cNvSpPr>
          <p:nvPr/>
        </p:nvSpPr>
        <p:spPr bwMode="auto">
          <a:xfrm>
            <a:off x="400050" y="1154113"/>
            <a:ext cx="47561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571500" algn="l"/>
              </a:tabLst>
              <a:defRPr sz="3200">
                <a:solidFill>
                  <a:schemeClr val="tx1"/>
                </a:solidFill>
                <a:latin typeface="Arial" charset="0"/>
              </a:defRPr>
            </a:lvl1pPr>
            <a:lvl2pPr marL="742950" indent="-285750" eaLnBrk="0" hangingPunct="0">
              <a:spcBef>
                <a:spcPct val="20000"/>
              </a:spcBef>
              <a:buChar char="–"/>
              <a:tabLst>
                <a:tab pos="571500" algn="l"/>
              </a:tabLst>
              <a:defRPr sz="2800">
                <a:solidFill>
                  <a:schemeClr val="tx1"/>
                </a:solidFill>
                <a:latin typeface="Arial" charset="0"/>
              </a:defRPr>
            </a:lvl2pPr>
            <a:lvl3pPr marL="1143000" indent="-228600" eaLnBrk="0" hangingPunct="0">
              <a:spcBef>
                <a:spcPct val="20000"/>
              </a:spcBef>
              <a:buChar char="•"/>
              <a:tabLst>
                <a:tab pos="571500" algn="l"/>
              </a:tabLst>
              <a:defRPr sz="2400">
                <a:solidFill>
                  <a:schemeClr val="tx1"/>
                </a:solidFill>
                <a:latin typeface="Arial" charset="0"/>
              </a:defRPr>
            </a:lvl3pPr>
            <a:lvl4pPr marL="1600200" indent="-228600" eaLnBrk="0" hangingPunct="0">
              <a:spcBef>
                <a:spcPct val="20000"/>
              </a:spcBef>
              <a:buChar char="–"/>
              <a:tabLst>
                <a:tab pos="571500" algn="l"/>
              </a:tabLst>
              <a:defRPr sz="2000">
                <a:solidFill>
                  <a:schemeClr val="tx1"/>
                </a:solidFill>
                <a:latin typeface="Arial" charset="0"/>
              </a:defRPr>
            </a:lvl4pPr>
            <a:lvl5pPr marL="2057400" indent="-228600" eaLnBrk="0" hangingPunct="0">
              <a:spcBef>
                <a:spcPct val="20000"/>
              </a:spcBef>
              <a:buChar char="»"/>
              <a:tabLst>
                <a:tab pos="5715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5715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5715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5715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571500" algn="l"/>
              </a:tabLst>
              <a:defRPr sz="2000">
                <a:solidFill>
                  <a:schemeClr val="tx1"/>
                </a:solidFill>
                <a:latin typeface="Arial" charset="0"/>
              </a:defRPr>
            </a:lvl9pPr>
          </a:lstStyle>
          <a:p>
            <a:pPr eaLnBrk="1" hangingPunct="1">
              <a:spcBef>
                <a:spcPct val="0"/>
              </a:spcBef>
              <a:buFontTx/>
              <a:buNone/>
            </a:pPr>
            <a:r>
              <a:rPr lang="en-GB" altLang="en-US" sz="1400" dirty="0"/>
              <a:t>	</a:t>
            </a:r>
            <a:r>
              <a:rPr lang="en-GB" altLang="en-US" sz="1800" dirty="0">
                <a:solidFill>
                  <a:srgbClr val="00FFFF"/>
                </a:solidFill>
              </a:rPr>
              <a:t>				</a:t>
            </a:r>
            <a:r>
              <a:rPr lang="en-GB" altLang="en-US" sz="800" dirty="0">
                <a:solidFill>
                  <a:srgbClr val="00FFFF"/>
                </a:solidFill>
              </a:rPr>
              <a:t> </a:t>
            </a:r>
            <a:endParaRPr lang="en-GB" altLang="en-US" sz="1400" dirty="0"/>
          </a:p>
          <a:p>
            <a:pPr>
              <a:spcBef>
                <a:spcPct val="0"/>
              </a:spcBef>
              <a:buFontTx/>
              <a:buNone/>
            </a:pPr>
            <a:r>
              <a:rPr lang="en-GB" altLang="en-US" sz="800" dirty="0">
                <a:solidFill>
                  <a:srgbClr val="00FFFF"/>
                </a:solidFill>
                <a:cs typeface="Times New Roman" pitchFamily="18" charset="0"/>
              </a:rPr>
              <a:t>						</a:t>
            </a:r>
            <a:endParaRPr lang="en-GB" altLang="en-US" sz="1400" dirty="0"/>
          </a:p>
          <a:p>
            <a:pPr>
              <a:spcBef>
                <a:spcPct val="0"/>
              </a:spcBef>
              <a:buFontTx/>
              <a:buNone/>
            </a:pPr>
            <a:r>
              <a:rPr lang="en-GB" altLang="en-US" sz="1400" dirty="0">
                <a:solidFill>
                  <a:srgbClr val="00FFFF"/>
                </a:solidFill>
                <a:cs typeface="Times New Roman" pitchFamily="18" charset="0"/>
              </a:rPr>
              <a:t>				</a:t>
            </a:r>
            <a:endParaRPr lang="en-GB" altLang="en-US" sz="1400" dirty="0"/>
          </a:p>
          <a:p>
            <a:pPr>
              <a:spcBef>
                <a:spcPct val="0"/>
              </a:spcBef>
              <a:buFontTx/>
              <a:buNone/>
            </a:pPr>
            <a:r>
              <a:rPr lang="en-GB" altLang="en-US" sz="1400" dirty="0">
                <a:ea typeface="PMingLiU" pitchFamily="18" charset="-120"/>
              </a:rPr>
              <a:t>	</a:t>
            </a:r>
            <a:endParaRPr lang="en-GB" altLang="en-US" sz="1400" dirty="0"/>
          </a:p>
          <a:p>
            <a:pPr>
              <a:spcBef>
                <a:spcPct val="0"/>
              </a:spcBef>
              <a:buFontTx/>
              <a:buNone/>
            </a:pPr>
            <a:endParaRPr lang="en-GB" altLang="en-US" sz="1800" dirty="0"/>
          </a:p>
        </p:txBody>
      </p:sp>
      <p:sp>
        <p:nvSpPr>
          <p:cNvPr id="2057" name="Rectangle 13"/>
          <p:cNvSpPr>
            <a:spLocks noChangeArrowheads="1"/>
          </p:cNvSpPr>
          <p:nvPr/>
        </p:nvSpPr>
        <p:spPr bwMode="auto">
          <a:xfrm>
            <a:off x="400050" y="2343150"/>
            <a:ext cx="38671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571500" algn="l"/>
              </a:tabLst>
              <a:defRPr sz="3200">
                <a:solidFill>
                  <a:schemeClr val="tx1"/>
                </a:solidFill>
                <a:latin typeface="Arial" charset="0"/>
              </a:defRPr>
            </a:lvl1pPr>
            <a:lvl2pPr marL="742950" indent="-285750" eaLnBrk="0" hangingPunct="0">
              <a:spcBef>
                <a:spcPct val="20000"/>
              </a:spcBef>
              <a:buChar char="–"/>
              <a:tabLst>
                <a:tab pos="571500" algn="l"/>
              </a:tabLst>
              <a:defRPr sz="2800">
                <a:solidFill>
                  <a:schemeClr val="tx1"/>
                </a:solidFill>
                <a:latin typeface="Arial" charset="0"/>
              </a:defRPr>
            </a:lvl2pPr>
            <a:lvl3pPr marL="1143000" indent="-228600" eaLnBrk="0" hangingPunct="0">
              <a:spcBef>
                <a:spcPct val="20000"/>
              </a:spcBef>
              <a:buChar char="•"/>
              <a:tabLst>
                <a:tab pos="571500" algn="l"/>
              </a:tabLst>
              <a:defRPr sz="2400">
                <a:solidFill>
                  <a:schemeClr val="tx1"/>
                </a:solidFill>
                <a:latin typeface="Arial" charset="0"/>
              </a:defRPr>
            </a:lvl3pPr>
            <a:lvl4pPr marL="1600200" indent="-228600" eaLnBrk="0" hangingPunct="0">
              <a:spcBef>
                <a:spcPct val="20000"/>
              </a:spcBef>
              <a:buChar char="–"/>
              <a:tabLst>
                <a:tab pos="571500" algn="l"/>
              </a:tabLst>
              <a:defRPr sz="2000">
                <a:solidFill>
                  <a:schemeClr val="tx1"/>
                </a:solidFill>
                <a:latin typeface="Arial" charset="0"/>
              </a:defRPr>
            </a:lvl4pPr>
            <a:lvl5pPr marL="2057400" indent="-228600" eaLnBrk="0" hangingPunct="0">
              <a:spcBef>
                <a:spcPct val="20000"/>
              </a:spcBef>
              <a:buChar char="»"/>
              <a:tabLst>
                <a:tab pos="5715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5715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5715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5715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571500" algn="l"/>
              </a:tabLst>
              <a:defRPr sz="2000">
                <a:solidFill>
                  <a:schemeClr val="tx1"/>
                </a:solidFill>
                <a:latin typeface="Arial" charset="0"/>
              </a:defRPr>
            </a:lvl9pPr>
          </a:lstStyle>
          <a:p>
            <a:pPr eaLnBrk="1" hangingPunct="1">
              <a:spcBef>
                <a:spcPct val="0"/>
              </a:spcBef>
              <a:buFontTx/>
              <a:buNone/>
            </a:pPr>
            <a:r>
              <a:rPr lang="en-GB" altLang="en-US" sz="1800"/>
              <a:t>                                                          </a:t>
            </a:r>
          </a:p>
          <a:p>
            <a:pPr>
              <a:spcBef>
                <a:spcPct val="0"/>
              </a:spcBef>
              <a:buFontTx/>
              <a:buNone/>
            </a:pPr>
            <a:r>
              <a:rPr lang="en-GB" altLang="en-US" sz="1200">
                <a:cs typeface="Times New Roman" pitchFamily="18" charset="0"/>
              </a:rPr>
              <a:t> </a:t>
            </a:r>
            <a:endParaRPr lang="en-GB" altLang="en-US" sz="1400"/>
          </a:p>
          <a:p>
            <a:pPr>
              <a:spcBef>
                <a:spcPct val="0"/>
              </a:spcBef>
              <a:buFontTx/>
              <a:buNone/>
            </a:pPr>
            <a:r>
              <a:rPr lang="en-GB" altLang="en-US" sz="1200">
                <a:cs typeface="Times New Roman" pitchFamily="18" charset="0"/>
              </a:rPr>
              <a:t>                                 </a:t>
            </a:r>
            <a:endParaRPr lang="en-GB" altLang="en-US" sz="1400"/>
          </a:p>
          <a:p>
            <a:pPr>
              <a:spcBef>
                <a:spcPct val="0"/>
              </a:spcBef>
              <a:buFontTx/>
              <a:buNone/>
            </a:pPr>
            <a:r>
              <a:rPr lang="en-GB" altLang="en-US" sz="1200">
                <a:cs typeface="Times New Roman" pitchFamily="18" charset="0"/>
              </a:rPr>
              <a:t>                 </a:t>
            </a:r>
            <a:endParaRPr lang="en-GB" altLang="en-US" sz="1400"/>
          </a:p>
          <a:p>
            <a:pPr>
              <a:spcBef>
                <a:spcPct val="0"/>
              </a:spcBef>
              <a:buFontTx/>
              <a:buNone/>
            </a:pPr>
            <a:r>
              <a:rPr lang="en-GB" altLang="en-US" sz="1200">
                <a:ea typeface="PMingLiU" pitchFamily="18" charset="-120"/>
              </a:rPr>
              <a:t>  </a:t>
            </a:r>
            <a:endParaRPr lang="en-GB" altLang="en-US" sz="1400"/>
          </a:p>
          <a:p>
            <a:pPr>
              <a:spcBef>
                <a:spcPct val="0"/>
              </a:spcBef>
              <a:buFontTx/>
              <a:buNone/>
            </a:pPr>
            <a:endParaRPr lang="en-GB" altLang="en-US" sz="1800"/>
          </a:p>
        </p:txBody>
      </p:sp>
      <p:sp>
        <p:nvSpPr>
          <p:cNvPr id="2058" name="Rectangle 14"/>
          <p:cNvSpPr>
            <a:spLocks noChangeArrowheads="1"/>
          </p:cNvSpPr>
          <p:nvPr/>
        </p:nvSpPr>
        <p:spPr bwMode="auto">
          <a:xfrm>
            <a:off x="-400050" y="37147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Comic Sans MS" pitchFamily="66" charset="0"/>
            </a:endParaRPr>
          </a:p>
        </p:txBody>
      </p:sp>
      <p:sp>
        <p:nvSpPr>
          <p:cNvPr id="2059" name="Rectangle 15"/>
          <p:cNvSpPr>
            <a:spLocks noGrp="1" noChangeArrowheads="1"/>
          </p:cNvSpPr>
          <p:nvPr>
            <p:ph type="subTitle" idx="1"/>
          </p:nvPr>
        </p:nvSpPr>
        <p:spPr>
          <a:xfrm>
            <a:off x="1371600" y="4122271"/>
            <a:ext cx="6400800" cy="1752600"/>
          </a:xfrm>
        </p:spPr>
        <p:txBody>
          <a:bodyPr/>
          <a:lstStyle/>
          <a:p>
            <a:pPr eaLnBrk="1" hangingPunct="1"/>
            <a:r>
              <a:rPr lang="en-US" altLang="en-US" dirty="0" smtClean="0"/>
              <a:t>Please pick up your pack from the table as you come in and find a seat.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706993"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444770" y="6488310"/>
            <a:ext cx="699230" cy="369332"/>
          </a:xfrm>
          <a:prstGeom prst="rect">
            <a:avLst/>
          </a:prstGeom>
        </p:spPr>
        <p:txBody>
          <a:bodyPr wrap="none">
            <a:spAutoFit/>
          </a:bodyPr>
          <a:lstStyle/>
          <a:p>
            <a:r>
              <a:rPr lang="en-GB" altLang="en-US" dirty="0" smtClean="0"/>
              <a:t>Beth</a:t>
            </a:r>
            <a:endParaRPr lang="en-GB" dirty="0"/>
          </a:p>
        </p:txBody>
      </p:sp>
    </p:spTree>
    <p:extLst>
      <p:ext uri="{BB962C8B-B14F-4D97-AF65-F5344CB8AC3E}">
        <p14:creationId xmlns:p14="http://schemas.microsoft.com/office/powerpoint/2010/main" val="2329971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z="4000" smtClean="0">
                <a:latin typeface="Comic Sans MS" pitchFamily="66" charset="0"/>
              </a:rPr>
              <a:t>How do the Children Learn?</a:t>
            </a:r>
            <a:br>
              <a:rPr lang="en-GB" altLang="en-US" sz="4000" smtClean="0">
                <a:latin typeface="Comic Sans MS" pitchFamily="66" charset="0"/>
              </a:rPr>
            </a:br>
            <a:endParaRPr lang="en-GB" altLang="en-US" sz="4000" smtClean="0">
              <a:latin typeface="Comic Sans MS" pitchFamily="66" charset="0"/>
            </a:endParaRPr>
          </a:p>
        </p:txBody>
      </p:sp>
      <p:sp>
        <p:nvSpPr>
          <p:cNvPr id="14339" name="Rectangle 3"/>
          <p:cNvSpPr>
            <a:spLocks noGrp="1" noChangeArrowheads="1"/>
          </p:cNvSpPr>
          <p:nvPr>
            <p:ph type="body" idx="1"/>
          </p:nvPr>
        </p:nvSpPr>
        <p:spPr/>
        <p:txBody>
          <a:bodyPr/>
          <a:lstStyle/>
          <a:p>
            <a:pPr eaLnBrk="1" hangingPunct="1"/>
            <a:r>
              <a:rPr lang="en-GB" altLang="en-US" sz="2800" dirty="0" smtClean="0">
                <a:latin typeface="Comic Sans MS" pitchFamily="66" charset="0"/>
              </a:rPr>
              <a:t>Children will have focus teaching time each day to develop all areas of learning.</a:t>
            </a:r>
          </a:p>
          <a:p>
            <a:pPr eaLnBrk="1" hangingPunct="1"/>
            <a:r>
              <a:rPr lang="en-GB" altLang="en-US" sz="2800" dirty="0" smtClean="0">
                <a:latin typeface="Comic Sans MS" pitchFamily="66" charset="0"/>
              </a:rPr>
              <a:t>The learning will be delivered as part of a “class”, a small group and as an individual.</a:t>
            </a:r>
          </a:p>
          <a:p>
            <a:pPr eaLnBrk="1" hangingPunct="1"/>
            <a:r>
              <a:rPr lang="en-GB" altLang="en-US" sz="2800" dirty="0" smtClean="0">
                <a:latin typeface="Comic Sans MS" pitchFamily="66" charset="0"/>
              </a:rPr>
              <a:t>The children will learn through structured play activities inside and outside.</a:t>
            </a:r>
          </a:p>
          <a:p>
            <a:pPr eaLnBrk="1" hangingPunct="1"/>
            <a:r>
              <a:rPr lang="en-GB" altLang="en-US" sz="2800" dirty="0" smtClean="0">
                <a:latin typeface="Comic Sans MS" pitchFamily="66" charset="0"/>
              </a:rPr>
              <a:t>Children will have opportunities to explore and experience the learning activities independently.</a:t>
            </a:r>
          </a:p>
          <a:p>
            <a:pPr eaLnBrk="1" hangingPunct="1"/>
            <a:endParaRPr lang="en-GB" altLang="en-US" sz="2800" dirty="0" smtClean="0">
              <a:latin typeface="Comic Sans MS" pitchFamily="66" charset="0"/>
            </a:endParaRPr>
          </a:p>
        </p:txBody>
      </p:sp>
      <p:sp>
        <p:nvSpPr>
          <p:cNvPr id="2" name="Rectangle 1"/>
          <p:cNvSpPr/>
          <p:nvPr/>
        </p:nvSpPr>
        <p:spPr>
          <a:xfrm>
            <a:off x="8289279" y="6475118"/>
            <a:ext cx="854721" cy="369332"/>
          </a:xfrm>
          <a:prstGeom prst="rect">
            <a:avLst/>
          </a:prstGeom>
        </p:spPr>
        <p:txBody>
          <a:bodyPr wrap="none">
            <a:spAutoFit/>
          </a:bodyPr>
          <a:lstStyle/>
          <a:p>
            <a:r>
              <a:rPr lang="en-GB" dirty="0" smtClean="0"/>
              <a:t>Nicola</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mtClean="0">
                <a:latin typeface="Comic Sans MS" pitchFamily="66" charset="0"/>
              </a:rPr>
              <a:t>SEAL</a:t>
            </a:r>
          </a:p>
        </p:txBody>
      </p:sp>
      <p:sp>
        <p:nvSpPr>
          <p:cNvPr id="15363" name="Rectangle 3"/>
          <p:cNvSpPr>
            <a:spLocks noGrp="1" noChangeArrowheads="1"/>
          </p:cNvSpPr>
          <p:nvPr>
            <p:ph type="body" idx="1"/>
          </p:nvPr>
        </p:nvSpPr>
        <p:spPr/>
        <p:txBody>
          <a:bodyPr/>
          <a:lstStyle/>
          <a:p>
            <a:pPr eaLnBrk="1" hangingPunct="1">
              <a:lnSpc>
                <a:spcPct val="80000"/>
              </a:lnSpc>
            </a:pPr>
            <a:r>
              <a:rPr lang="en-GB" altLang="en-US" sz="2800" smtClean="0">
                <a:latin typeface="Comic Sans MS" pitchFamily="66" charset="0"/>
              </a:rPr>
              <a:t>Social, Emotional Aspects of Learning.</a:t>
            </a:r>
          </a:p>
          <a:p>
            <a:pPr eaLnBrk="1" hangingPunct="1">
              <a:lnSpc>
                <a:spcPct val="80000"/>
              </a:lnSpc>
            </a:pPr>
            <a:endParaRPr lang="en-GB" altLang="en-US" sz="2800" smtClean="0">
              <a:latin typeface="Comic Sans MS" pitchFamily="66" charset="0"/>
            </a:endParaRPr>
          </a:p>
          <a:p>
            <a:pPr eaLnBrk="1" hangingPunct="1">
              <a:lnSpc>
                <a:spcPct val="80000"/>
              </a:lnSpc>
              <a:buFont typeface="Wingdings" pitchFamily="2" charset="2"/>
              <a:buChar char="§"/>
            </a:pPr>
            <a:r>
              <a:rPr lang="en-GB" altLang="en-US" sz="2800" smtClean="0">
                <a:latin typeface="Comic Sans MS" pitchFamily="66" charset="0"/>
              </a:rPr>
              <a:t>Each half term the children work on a different SEAL theme.</a:t>
            </a:r>
          </a:p>
          <a:p>
            <a:pPr eaLnBrk="1" hangingPunct="1">
              <a:lnSpc>
                <a:spcPct val="80000"/>
              </a:lnSpc>
              <a:buFont typeface="Wingdings" pitchFamily="2" charset="2"/>
              <a:buChar char="§"/>
            </a:pPr>
            <a:r>
              <a:rPr lang="en-GB" altLang="en-US" sz="2800" smtClean="0">
                <a:latin typeface="Comic Sans MS" pitchFamily="66" charset="0"/>
              </a:rPr>
              <a:t>Term One ~ New Beginnings</a:t>
            </a:r>
          </a:p>
          <a:p>
            <a:pPr eaLnBrk="1" hangingPunct="1">
              <a:lnSpc>
                <a:spcPct val="80000"/>
              </a:lnSpc>
              <a:buFont typeface="Wingdings" pitchFamily="2" charset="2"/>
              <a:buChar char="§"/>
            </a:pPr>
            <a:r>
              <a:rPr lang="en-GB" altLang="en-US" sz="2800" smtClean="0">
                <a:latin typeface="Comic Sans MS" pitchFamily="66" charset="0"/>
              </a:rPr>
              <a:t>                  Getting On and Falling Out</a:t>
            </a:r>
          </a:p>
          <a:p>
            <a:pPr eaLnBrk="1" hangingPunct="1">
              <a:lnSpc>
                <a:spcPct val="80000"/>
              </a:lnSpc>
              <a:buFont typeface="Wingdings" pitchFamily="2" charset="2"/>
              <a:buChar char="§"/>
            </a:pPr>
            <a:r>
              <a:rPr lang="en-GB" altLang="en-US" sz="2800" smtClean="0">
                <a:latin typeface="Comic Sans MS" pitchFamily="66" charset="0"/>
              </a:rPr>
              <a:t>Term Two~  Going for Goals</a:t>
            </a:r>
          </a:p>
          <a:p>
            <a:pPr eaLnBrk="1" hangingPunct="1">
              <a:lnSpc>
                <a:spcPct val="80000"/>
              </a:lnSpc>
              <a:buFont typeface="Wingdings" pitchFamily="2" charset="2"/>
              <a:buChar char="§"/>
            </a:pPr>
            <a:r>
              <a:rPr lang="en-GB" altLang="en-US" sz="2800" smtClean="0">
                <a:latin typeface="Comic Sans MS" pitchFamily="66" charset="0"/>
              </a:rPr>
              <a:t>                  It’s Good to be Me</a:t>
            </a:r>
          </a:p>
          <a:p>
            <a:pPr eaLnBrk="1" hangingPunct="1">
              <a:lnSpc>
                <a:spcPct val="80000"/>
              </a:lnSpc>
              <a:buFont typeface="Wingdings" pitchFamily="2" charset="2"/>
              <a:buChar char="§"/>
            </a:pPr>
            <a:r>
              <a:rPr lang="en-GB" altLang="en-US" sz="2800" smtClean="0">
                <a:latin typeface="Comic Sans MS" pitchFamily="66" charset="0"/>
              </a:rPr>
              <a:t>Term Three ~ Relationships</a:t>
            </a:r>
          </a:p>
          <a:p>
            <a:pPr eaLnBrk="1" hangingPunct="1">
              <a:lnSpc>
                <a:spcPct val="80000"/>
              </a:lnSpc>
              <a:buFont typeface="Wingdings" pitchFamily="2" charset="2"/>
              <a:buChar char="§"/>
            </a:pPr>
            <a:r>
              <a:rPr lang="en-GB" altLang="en-US" sz="2800" smtClean="0">
                <a:latin typeface="Comic Sans MS" pitchFamily="66" charset="0"/>
              </a:rPr>
              <a:t>                   Changes</a:t>
            </a:r>
          </a:p>
        </p:txBody>
      </p:sp>
      <p:pic>
        <p:nvPicPr>
          <p:cNvPr id="15364" name="Picture 4" descr="Seal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60350"/>
            <a:ext cx="25209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819123" y="6308725"/>
            <a:ext cx="1138453" cy="369332"/>
          </a:xfrm>
          <a:prstGeom prst="rect">
            <a:avLst/>
          </a:prstGeom>
        </p:spPr>
        <p:txBody>
          <a:bodyPr wrap="none">
            <a:spAutoFit/>
          </a:bodyPr>
          <a:lstStyle/>
          <a:p>
            <a:r>
              <a:rPr lang="en-GB" altLang="en-US" dirty="0" err="1" smtClean="0"/>
              <a:t>Mathilde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latin typeface="Comic Sans MS" pitchFamily="66" charset="0"/>
              </a:rPr>
              <a:t>Family Seal Activities</a:t>
            </a:r>
          </a:p>
        </p:txBody>
      </p:sp>
      <p:sp>
        <p:nvSpPr>
          <p:cNvPr id="16387" name="Rectangle 3"/>
          <p:cNvSpPr>
            <a:spLocks noGrp="1" noChangeArrowheads="1"/>
          </p:cNvSpPr>
          <p:nvPr>
            <p:ph type="body" idx="1"/>
          </p:nvPr>
        </p:nvSpPr>
        <p:spPr/>
        <p:txBody>
          <a:bodyPr/>
          <a:lstStyle/>
          <a:p>
            <a:pPr eaLnBrk="1" hangingPunct="1">
              <a:lnSpc>
                <a:spcPct val="90000"/>
              </a:lnSpc>
            </a:pPr>
            <a:r>
              <a:rPr lang="en-GB" altLang="en-US" dirty="0" smtClean="0">
                <a:latin typeface="Comic Sans MS" pitchFamily="66" charset="0"/>
              </a:rPr>
              <a:t>Each half term a letter explaining the current SEAL theme is sent home .</a:t>
            </a:r>
          </a:p>
          <a:p>
            <a:pPr eaLnBrk="1" hangingPunct="1">
              <a:lnSpc>
                <a:spcPct val="90000"/>
              </a:lnSpc>
            </a:pPr>
            <a:endParaRPr lang="en-GB" altLang="en-US" dirty="0" smtClean="0">
              <a:latin typeface="Comic Sans MS" pitchFamily="66" charset="0"/>
            </a:endParaRPr>
          </a:p>
          <a:p>
            <a:pPr eaLnBrk="1" hangingPunct="1">
              <a:lnSpc>
                <a:spcPct val="90000"/>
              </a:lnSpc>
            </a:pPr>
            <a:r>
              <a:rPr lang="en-GB" altLang="en-US" dirty="0" smtClean="0">
                <a:latin typeface="Comic Sans MS" pitchFamily="66" charset="0"/>
              </a:rPr>
              <a:t>Each half term there is also a “family activity” for you to complete with your child at home ~ “My Week”. Please send it back to school once you have completed it.  These may be displayed in class.</a:t>
            </a:r>
          </a:p>
        </p:txBody>
      </p:sp>
      <p:pic>
        <p:nvPicPr>
          <p:cNvPr id="16388" name="Picture 4" descr="Seal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0" y="476250"/>
            <a:ext cx="12969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Seal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50825" y="404813"/>
            <a:ext cx="12954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005547" y="6308725"/>
            <a:ext cx="1138453" cy="369332"/>
          </a:xfrm>
          <a:prstGeom prst="rect">
            <a:avLst/>
          </a:prstGeom>
        </p:spPr>
        <p:txBody>
          <a:bodyPr wrap="none">
            <a:spAutoFit/>
          </a:bodyPr>
          <a:lstStyle/>
          <a:p>
            <a:r>
              <a:rPr lang="en-GB" altLang="en-US" dirty="0" err="1" smtClean="0"/>
              <a:t>Mathilde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dirty="0" smtClean="0">
                <a:latin typeface="Comic Sans MS" pitchFamily="66" charset="0"/>
              </a:rPr>
              <a:t>WALT</a:t>
            </a:r>
          </a:p>
        </p:txBody>
      </p:sp>
      <p:sp>
        <p:nvSpPr>
          <p:cNvPr id="20483" name="Rectangle 3"/>
          <p:cNvSpPr>
            <a:spLocks noGrp="1" noChangeArrowheads="1"/>
          </p:cNvSpPr>
          <p:nvPr>
            <p:ph type="body" idx="1"/>
          </p:nvPr>
        </p:nvSpPr>
        <p:spPr/>
        <p:txBody>
          <a:bodyPr/>
          <a:lstStyle/>
          <a:p>
            <a:pPr eaLnBrk="1" hangingPunct="1"/>
            <a:r>
              <a:rPr lang="en-GB" altLang="en-US" dirty="0" smtClean="0">
                <a:latin typeface="Comic Sans MS" pitchFamily="66" charset="0"/>
              </a:rPr>
              <a:t>WALT ~ We are learning to</a:t>
            </a:r>
            <a:endParaRPr lang="en-GB" altLang="en-US" dirty="0" smtClean="0">
              <a:latin typeface="SassoonPrimaryInfantMedium" pitchFamily="2" charset="0"/>
            </a:endParaRPr>
          </a:p>
          <a:p>
            <a:pPr eaLnBrk="1" hangingPunct="1"/>
            <a:endParaRPr lang="en-GB" altLang="en-US" dirty="0" smtClean="0">
              <a:latin typeface="SassoonPrimaryInfantMedium" pitchFamily="2" charset="0"/>
            </a:endParaRPr>
          </a:p>
          <a:p>
            <a:pPr eaLnBrk="1" hangingPunct="1"/>
            <a:endParaRPr lang="en-GB" altLang="en-US" dirty="0" smtClean="0">
              <a:latin typeface="SassoonPrimaryInfantMedium" pitchFamily="2" charset="0"/>
            </a:endParaRPr>
          </a:p>
          <a:p>
            <a:pPr eaLnBrk="1" hangingPunct="1"/>
            <a:endParaRPr lang="en-GB" altLang="en-US" dirty="0" smtClean="0">
              <a:latin typeface="SassoonPrimaryInfantMedium" pitchFamily="2" charset="0"/>
            </a:endParaRPr>
          </a:p>
        </p:txBody>
      </p:sp>
      <p:pic>
        <p:nvPicPr>
          <p:cNvPr id="20485" name="Picture 5" descr="j01371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348880"/>
            <a:ext cx="3313112"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72400" y="6308725"/>
            <a:ext cx="854721" cy="369332"/>
          </a:xfrm>
          <a:prstGeom prst="rect">
            <a:avLst/>
          </a:prstGeom>
        </p:spPr>
        <p:txBody>
          <a:bodyPr wrap="none">
            <a:spAutoFit/>
          </a:bodyPr>
          <a:lstStyle/>
          <a:p>
            <a:r>
              <a:rPr lang="en-GB" altLang="en-US" dirty="0" smtClean="0"/>
              <a:t>Nicola</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dirty="0" smtClean="0">
                <a:latin typeface="Comic Sans MS" pitchFamily="66" charset="0"/>
              </a:rPr>
              <a:t>Eco School</a:t>
            </a:r>
          </a:p>
        </p:txBody>
      </p:sp>
      <p:sp>
        <p:nvSpPr>
          <p:cNvPr id="21507" name="WordArt 4"/>
          <p:cNvSpPr>
            <a:spLocks noChangeArrowheads="1" noChangeShapeType="1" noTextEdit="1"/>
          </p:cNvSpPr>
          <p:nvPr/>
        </p:nvSpPr>
        <p:spPr bwMode="auto">
          <a:xfrm>
            <a:off x="3522662" y="1235295"/>
            <a:ext cx="2098675" cy="749300"/>
          </a:xfrm>
          <a:prstGeom prst="rect">
            <a:avLst/>
          </a:prstGeom>
        </p:spPr>
        <p:txBody>
          <a:bodyPr wrap="none" fromWordArt="1">
            <a:prstTxWarp prst="textPlain">
              <a:avLst>
                <a:gd name="adj" fmla="val 50000"/>
              </a:avLst>
            </a:prstTxWarp>
          </a:bodyPr>
          <a:lstStyle/>
          <a:p>
            <a:pPr algn="ctr"/>
            <a:r>
              <a:rPr lang="en-GB" sz="48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ECO CODE</a:t>
            </a:r>
          </a:p>
        </p:txBody>
      </p:sp>
      <p:sp>
        <p:nvSpPr>
          <p:cNvPr id="21508" name="Rectangle 6"/>
          <p:cNvSpPr>
            <a:spLocks noChangeArrowheads="1"/>
          </p:cNvSpPr>
          <p:nvPr/>
        </p:nvSpPr>
        <p:spPr bwMode="auto">
          <a:xfrm>
            <a:off x="755650" y="1833037"/>
            <a:ext cx="76327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tabLst>
                <a:tab pos="457200" algn="l"/>
              </a:tabLst>
              <a:defRPr sz="3200">
                <a:solidFill>
                  <a:schemeClr val="tx1"/>
                </a:solidFill>
                <a:latin typeface="Arial" charset="0"/>
              </a:defRPr>
            </a:lvl1pPr>
            <a:lvl2pPr marL="742950" indent="-285750" eaLnBrk="0" hangingPunct="0">
              <a:spcBef>
                <a:spcPct val="20000"/>
              </a:spcBef>
              <a:buChar char="–"/>
              <a:tabLst>
                <a:tab pos="457200" algn="l"/>
              </a:tabLst>
              <a:defRPr sz="2800">
                <a:solidFill>
                  <a:schemeClr val="tx1"/>
                </a:solidFill>
                <a:latin typeface="Arial" charset="0"/>
              </a:defRPr>
            </a:lvl2pPr>
            <a:lvl3pPr marL="1143000" indent="-228600" eaLnBrk="0" hangingPunct="0">
              <a:spcBef>
                <a:spcPct val="20000"/>
              </a:spcBef>
              <a:buChar char="•"/>
              <a:tabLst>
                <a:tab pos="457200" algn="l"/>
              </a:tabLst>
              <a:defRPr sz="2400">
                <a:solidFill>
                  <a:schemeClr val="tx1"/>
                </a:solidFill>
                <a:latin typeface="Arial" charset="0"/>
              </a:defRPr>
            </a:lvl3pPr>
            <a:lvl4pPr marL="1600200" indent="-228600" eaLnBrk="0" hangingPunct="0">
              <a:spcBef>
                <a:spcPct val="20000"/>
              </a:spcBef>
              <a:buChar char="–"/>
              <a:tabLst>
                <a:tab pos="457200" algn="l"/>
              </a:tabLst>
              <a:defRPr sz="2000">
                <a:solidFill>
                  <a:schemeClr val="tx1"/>
                </a:solidFill>
                <a:latin typeface="Arial" charset="0"/>
              </a:defRPr>
            </a:lvl4pPr>
            <a:lvl5pPr marL="2057400" indent="-228600" eaLnBrk="0" hangingPunct="0">
              <a:spcBef>
                <a:spcPct val="20000"/>
              </a:spcBef>
              <a:buChar char="»"/>
              <a:tabLst>
                <a:tab pos="4572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defRPr>
            </a:lvl9pPr>
          </a:lstStyle>
          <a:p>
            <a:pPr eaLnBrk="1" hangingPunct="1">
              <a:spcBef>
                <a:spcPct val="0"/>
              </a:spcBef>
              <a:buFontTx/>
              <a:buNone/>
            </a:pPr>
            <a:r>
              <a:rPr lang="en-GB" altLang="en-US" sz="2400" b="1" dirty="0">
                <a:latin typeface="Comic Sans MS" pitchFamily="66" charset="0"/>
                <a:cs typeface="Times New Roman" pitchFamily="18" charset="0"/>
              </a:rPr>
              <a:t>At </a:t>
            </a:r>
            <a:r>
              <a:rPr lang="en-GB" altLang="en-US" sz="2400" b="1" dirty="0" err="1">
                <a:latin typeface="Comic Sans MS" pitchFamily="66" charset="0"/>
                <a:cs typeface="Times New Roman" pitchFamily="18" charset="0"/>
              </a:rPr>
              <a:t>Dobcroft</a:t>
            </a:r>
            <a:r>
              <a:rPr lang="en-GB" altLang="en-US" sz="2400" b="1" dirty="0">
                <a:latin typeface="Comic Sans MS" pitchFamily="66" charset="0"/>
                <a:cs typeface="Times New Roman" pitchFamily="18" charset="0"/>
              </a:rPr>
              <a:t> Infant School we are committed to:</a:t>
            </a:r>
            <a:endParaRPr lang="en-GB" altLang="en-US" sz="2400" dirty="0">
              <a:latin typeface="Comic Sans MS" pitchFamily="66" charset="0"/>
            </a:endParaRPr>
          </a:p>
          <a:p>
            <a:pPr>
              <a:spcBef>
                <a:spcPct val="0"/>
              </a:spcBef>
              <a:buFontTx/>
              <a:buBlip>
                <a:blip r:embed="rId3"/>
              </a:buBlip>
            </a:pPr>
            <a:r>
              <a:rPr lang="en-GB" altLang="en-US" sz="2400" b="1" dirty="0">
                <a:latin typeface="Comic Sans MS" pitchFamily="66" charset="0"/>
                <a:cs typeface="Times New Roman" pitchFamily="18" charset="0"/>
              </a:rPr>
              <a:t>    Reduce, recycle and reuse.</a:t>
            </a:r>
            <a:endParaRPr lang="en-GB" altLang="en-US" sz="2400" dirty="0">
              <a:latin typeface="Comic Sans MS" pitchFamily="66" charset="0"/>
            </a:endParaRPr>
          </a:p>
          <a:p>
            <a:pPr>
              <a:spcBef>
                <a:spcPct val="0"/>
              </a:spcBef>
              <a:buFontTx/>
              <a:buBlip>
                <a:blip r:embed="rId3"/>
              </a:buBlip>
            </a:pPr>
            <a:r>
              <a:rPr lang="en-GB" altLang="en-US" sz="2400" b="1" dirty="0">
                <a:latin typeface="Comic Sans MS" pitchFamily="66" charset="0"/>
                <a:cs typeface="Times New Roman" pitchFamily="18" charset="0"/>
              </a:rPr>
              <a:t>    Appreciate and value our environment and community.</a:t>
            </a:r>
            <a:endParaRPr lang="en-GB" altLang="en-US" sz="2400" dirty="0">
              <a:latin typeface="Comic Sans MS" pitchFamily="66" charset="0"/>
            </a:endParaRPr>
          </a:p>
          <a:p>
            <a:pPr>
              <a:spcBef>
                <a:spcPct val="0"/>
              </a:spcBef>
              <a:buFontTx/>
              <a:buBlip>
                <a:blip r:embed="rId3"/>
              </a:buBlip>
            </a:pPr>
            <a:r>
              <a:rPr lang="en-GB" altLang="en-US" sz="2400" b="1" dirty="0">
                <a:latin typeface="Comic Sans MS" pitchFamily="66" charset="0"/>
                <a:cs typeface="Times New Roman" pitchFamily="18" charset="0"/>
              </a:rPr>
              <a:t>    Build awareness of the choices we make and their impact globally</a:t>
            </a:r>
            <a:r>
              <a:rPr lang="en-GB" altLang="en-US" sz="2400" b="1" dirty="0">
                <a:latin typeface="Comic Sans MS" pitchFamily="66" charset="0"/>
                <a:ea typeface="Times New Roman" pitchFamily="18" charset="0"/>
                <a:cs typeface="Arial" charset="0"/>
              </a:rPr>
              <a:t>.</a:t>
            </a:r>
            <a:endParaRPr lang="en-GB" altLang="en-US" sz="2400" dirty="0">
              <a:latin typeface="Comic Sans MS" pitchFamily="66" charset="0"/>
            </a:endParaRPr>
          </a:p>
          <a:p>
            <a:pPr>
              <a:spcBef>
                <a:spcPct val="0"/>
              </a:spcBef>
              <a:buFontTx/>
              <a:buNone/>
            </a:pPr>
            <a:endParaRPr lang="en-GB" altLang="en-US" sz="2400" dirty="0">
              <a:latin typeface="Comic Sans MS" pitchFamily="66" charset="0"/>
            </a:endParaRPr>
          </a:p>
          <a:p>
            <a:pPr>
              <a:spcBef>
                <a:spcPct val="0"/>
              </a:spcBef>
              <a:buFontTx/>
              <a:buNone/>
            </a:pPr>
            <a:r>
              <a:rPr lang="en-GB" altLang="en-US" sz="2400" dirty="0">
                <a:latin typeface="Comic Sans MS" pitchFamily="66" charset="0"/>
              </a:rPr>
              <a:t>We have a “ </a:t>
            </a:r>
            <a:r>
              <a:rPr lang="en-GB" altLang="en-US" sz="2400" dirty="0" smtClean="0">
                <a:latin typeface="Comic Sans MS" pitchFamily="66" charset="0"/>
              </a:rPr>
              <a:t>Eco </a:t>
            </a:r>
            <a:r>
              <a:rPr lang="en-GB" altLang="en-US" sz="2400" dirty="0">
                <a:latin typeface="Comic Sans MS" pitchFamily="66" charset="0"/>
              </a:rPr>
              <a:t>Team”  in school with </a:t>
            </a:r>
            <a:r>
              <a:rPr lang="en-GB" altLang="en-US" sz="2400" dirty="0" smtClean="0">
                <a:latin typeface="Comic Sans MS" pitchFamily="66" charset="0"/>
              </a:rPr>
              <a:t>representatives </a:t>
            </a:r>
            <a:r>
              <a:rPr lang="en-GB" altLang="en-US" sz="2400" dirty="0">
                <a:latin typeface="Comic Sans MS" pitchFamily="66" charset="0"/>
              </a:rPr>
              <a:t>from each class</a:t>
            </a:r>
            <a:r>
              <a:rPr lang="en-GB" altLang="en-US" sz="2400" dirty="0" smtClean="0">
                <a:latin typeface="Comic Sans MS" pitchFamily="66" charset="0"/>
              </a:rPr>
              <a:t>. These will be chosen after the Christmas holidays.</a:t>
            </a:r>
            <a:endParaRPr lang="en-GB" altLang="en-US" sz="2400" dirty="0">
              <a:latin typeface="Comic Sans MS" pitchFamily="66" charset="0"/>
            </a:endParaRPr>
          </a:p>
        </p:txBody>
      </p:sp>
      <p:pic>
        <p:nvPicPr>
          <p:cNvPr id="21509" name="Picture 5" descr="j02151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430651"/>
            <a:ext cx="1285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74443" y="6381328"/>
            <a:ext cx="699230" cy="369332"/>
          </a:xfrm>
          <a:prstGeom prst="rect">
            <a:avLst/>
          </a:prstGeom>
        </p:spPr>
        <p:txBody>
          <a:bodyPr wrap="none">
            <a:spAutoFit/>
          </a:bodyPr>
          <a:lstStyle/>
          <a:p>
            <a:r>
              <a:rPr lang="en-GB" altLang="en-US" dirty="0" smtClean="0"/>
              <a:t>Beth</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75656" y="-531440"/>
            <a:ext cx="8037512" cy="3474720"/>
          </a:xfrm>
        </p:spPr>
        <p:txBody>
          <a:bodyPr/>
          <a:lstStyle/>
          <a:p>
            <a:pPr marL="45720" indent="0">
              <a:buNone/>
            </a:pPr>
            <a:endParaRPr lang="en-GB" sz="6600" b="1" dirty="0" smtClean="0">
              <a:solidFill>
                <a:schemeClr val="accent6"/>
              </a:solidFill>
            </a:endParaRPr>
          </a:p>
          <a:p>
            <a:pPr marL="45720" indent="0">
              <a:buNone/>
            </a:pPr>
            <a:endParaRPr lang="en-GB" sz="3200" dirty="0"/>
          </a:p>
        </p:txBody>
      </p:sp>
      <p:pic>
        <p:nvPicPr>
          <p:cNvPr id="2" name="Picture 1"/>
          <p:cNvPicPr>
            <a:picLocks noChangeAspect="1"/>
          </p:cNvPicPr>
          <p:nvPr/>
        </p:nvPicPr>
        <p:blipFill>
          <a:blip r:embed="rId2"/>
          <a:stretch>
            <a:fillRect/>
          </a:stretch>
        </p:blipFill>
        <p:spPr>
          <a:xfrm>
            <a:off x="223430" y="394347"/>
            <a:ext cx="2242773" cy="3099342"/>
          </a:xfrm>
          <a:prstGeom prst="rect">
            <a:avLst/>
          </a:prstGeom>
        </p:spPr>
      </p:pic>
      <p:pic>
        <p:nvPicPr>
          <p:cNvPr id="5" name="Picture 4"/>
          <p:cNvPicPr>
            <a:picLocks noChangeAspect="1"/>
          </p:cNvPicPr>
          <p:nvPr/>
        </p:nvPicPr>
        <p:blipFill>
          <a:blip r:embed="rId3"/>
          <a:stretch>
            <a:fillRect/>
          </a:stretch>
        </p:blipFill>
        <p:spPr>
          <a:xfrm>
            <a:off x="4644008" y="404664"/>
            <a:ext cx="2210028" cy="3107234"/>
          </a:xfrm>
          <a:prstGeom prst="rect">
            <a:avLst/>
          </a:prstGeom>
        </p:spPr>
      </p:pic>
      <p:pic>
        <p:nvPicPr>
          <p:cNvPr id="6" name="Picture 5"/>
          <p:cNvPicPr>
            <a:picLocks noChangeAspect="1"/>
          </p:cNvPicPr>
          <p:nvPr/>
        </p:nvPicPr>
        <p:blipFill>
          <a:blip r:embed="rId4"/>
          <a:stretch>
            <a:fillRect/>
          </a:stretch>
        </p:blipFill>
        <p:spPr>
          <a:xfrm>
            <a:off x="6869900" y="394348"/>
            <a:ext cx="2223156" cy="3099342"/>
          </a:xfrm>
          <a:prstGeom prst="rect">
            <a:avLst/>
          </a:prstGeom>
        </p:spPr>
      </p:pic>
      <p:pic>
        <p:nvPicPr>
          <p:cNvPr id="9" name="Picture 8"/>
          <p:cNvPicPr>
            <a:picLocks noChangeAspect="1"/>
          </p:cNvPicPr>
          <p:nvPr/>
        </p:nvPicPr>
        <p:blipFill>
          <a:blip r:embed="rId5"/>
          <a:stretch>
            <a:fillRect/>
          </a:stretch>
        </p:blipFill>
        <p:spPr>
          <a:xfrm>
            <a:off x="2395736" y="404664"/>
            <a:ext cx="2198967" cy="3089025"/>
          </a:xfrm>
          <a:prstGeom prst="rect">
            <a:avLst/>
          </a:prstGeom>
        </p:spPr>
      </p:pic>
      <p:sp>
        <p:nvSpPr>
          <p:cNvPr id="11" name="Content Placeholder 2"/>
          <p:cNvSpPr txBox="1">
            <a:spLocks/>
          </p:cNvSpPr>
          <p:nvPr/>
        </p:nvSpPr>
        <p:spPr>
          <a:xfrm>
            <a:off x="453236" y="4293096"/>
            <a:ext cx="8639820" cy="34747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GB" sz="3200" dirty="0"/>
              <a:t>We will use performance tag colours to help us to express how we feel about our learning</a:t>
            </a:r>
          </a:p>
          <a:p>
            <a:pPr marL="45720" indent="0">
              <a:buFont typeface="Georgia" pitchFamily="18" charset="0"/>
              <a:buNone/>
            </a:pPr>
            <a:endParaRPr lang="en-GB" dirty="0" smtClean="0"/>
          </a:p>
          <a:p>
            <a:pPr marL="45720" indent="0">
              <a:buFont typeface="Georgia" pitchFamily="18" charset="0"/>
              <a:buNone/>
            </a:pPr>
            <a:endParaRPr lang="en-GB" dirty="0"/>
          </a:p>
        </p:txBody>
      </p:sp>
      <p:sp>
        <p:nvSpPr>
          <p:cNvPr id="4" name="Rectangle 3"/>
          <p:cNvSpPr/>
          <p:nvPr/>
        </p:nvSpPr>
        <p:spPr>
          <a:xfrm>
            <a:off x="8100392" y="6309320"/>
            <a:ext cx="854721" cy="369332"/>
          </a:xfrm>
          <a:prstGeom prst="rect">
            <a:avLst/>
          </a:prstGeom>
        </p:spPr>
        <p:txBody>
          <a:bodyPr wrap="none">
            <a:spAutoFit/>
          </a:bodyPr>
          <a:lstStyle/>
          <a:p>
            <a:r>
              <a:rPr lang="en-GB" altLang="en-US" dirty="0" smtClean="0"/>
              <a:t>Nicola</a:t>
            </a:r>
            <a:endParaRPr lang="en-GB" dirty="0"/>
          </a:p>
        </p:txBody>
      </p:sp>
    </p:spTree>
    <p:extLst>
      <p:ext uri="{BB962C8B-B14F-4D97-AF65-F5344CB8AC3E}">
        <p14:creationId xmlns:p14="http://schemas.microsoft.com/office/powerpoint/2010/main" val="260007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GB" altLang="en-US" smtClean="0">
                <a:latin typeface="Comic Sans MS" pitchFamily="66" charset="0"/>
              </a:rPr>
              <a:t>TASC</a:t>
            </a:r>
          </a:p>
        </p:txBody>
      </p:sp>
      <p:graphicFrame>
        <p:nvGraphicFramePr>
          <p:cNvPr id="23555" name="Object 4"/>
          <p:cNvGraphicFramePr>
            <a:graphicFrameLocks noGrp="1" noChangeAspect="1"/>
          </p:cNvGraphicFramePr>
          <p:nvPr>
            <p:ph idx="1"/>
          </p:nvPr>
        </p:nvGraphicFramePr>
        <p:xfrm>
          <a:off x="1763713" y="1484313"/>
          <a:ext cx="6049962" cy="4537075"/>
        </p:xfrm>
        <a:graphic>
          <a:graphicData uri="http://schemas.openxmlformats.org/presentationml/2006/ole">
            <mc:AlternateContent xmlns:mc="http://schemas.openxmlformats.org/markup-compatibility/2006">
              <mc:Choice xmlns:v="urn:schemas-microsoft-com:vml" Requires="v">
                <p:oleObj spid="_x0000_s23583" name="Presentation" r:id="rId4" imgW="4571976" imgH="3429060" progId="PowerPoint.Show.8">
                  <p:embed/>
                </p:oleObj>
              </mc:Choice>
              <mc:Fallback>
                <p:oleObj name="Presentation" r:id="rId4" imgW="4571976" imgH="3429060"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1484313"/>
                        <a:ext cx="6049962"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ctangle 3"/>
          <p:cNvSpPr/>
          <p:nvPr/>
        </p:nvSpPr>
        <p:spPr>
          <a:xfrm>
            <a:off x="8374443" y="6444044"/>
            <a:ext cx="699230" cy="369332"/>
          </a:xfrm>
          <a:prstGeom prst="rect">
            <a:avLst/>
          </a:prstGeom>
        </p:spPr>
        <p:txBody>
          <a:bodyPr wrap="none">
            <a:spAutoFit/>
          </a:bodyPr>
          <a:lstStyle/>
          <a:p>
            <a:r>
              <a:rPr lang="en-GB" altLang="en-US" dirty="0" smtClean="0"/>
              <a:t>Beth</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smtClean="0">
                <a:latin typeface="Comic Sans MS" pitchFamily="66" charset="0"/>
              </a:rPr>
              <a:t>The Gingerbread Man</a:t>
            </a:r>
            <a:endParaRPr lang="en-US" altLang="en-US" smtClean="0">
              <a:latin typeface="Comic Sans MS" pitchFamily="66" charset="0"/>
            </a:endParaRPr>
          </a:p>
        </p:txBody>
      </p:sp>
      <p:pic>
        <p:nvPicPr>
          <p:cNvPr id="25603" name="Picture 3" descr="7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700338" y="2997200"/>
            <a:ext cx="3168650" cy="316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AutoShape 4"/>
          <p:cNvSpPr>
            <a:spLocks noChangeArrowheads="1"/>
          </p:cNvSpPr>
          <p:nvPr/>
        </p:nvSpPr>
        <p:spPr bwMode="auto">
          <a:xfrm>
            <a:off x="5364163" y="1125538"/>
            <a:ext cx="3455987" cy="2520950"/>
          </a:xfrm>
          <a:prstGeom prst="cloudCallout">
            <a:avLst>
              <a:gd name="adj1" fmla="val -71269"/>
              <a:gd name="adj2" fmla="val 5144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800">
                <a:latin typeface="Comic Sans MS" pitchFamily="66" charset="0"/>
                <a:cs typeface="Arial" charset="0"/>
              </a:rPr>
              <a:t>The children thought about what they already knew about Gingerbread Men.</a:t>
            </a:r>
          </a:p>
        </p:txBody>
      </p:sp>
      <p:sp>
        <p:nvSpPr>
          <p:cNvPr id="25605" name="AutoShape 5"/>
          <p:cNvSpPr>
            <a:spLocks noChangeArrowheads="1"/>
          </p:cNvSpPr>
          <p:nvPr/>
        </p:nvSpPr>
        <p:spPr bwMode="auto">
          <a:xfrm>
            <a:off x="539750" y="1125538"/>
            <a:ext cx="2447925" cy="2159000"/>
          </a:xfrm>
          <a:prstGeom prst="wedgeEllipseCallout">
            <a:avLst>
              <a:gd name="adj1" fmla="val 63361"/>
              <a:gd name="adj2" fmla="val 807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800">
                <a:latin typeface="Comic Sans MS" pitchFamily="66" charset="0"/>
                <a:cs typeface="Arial" charset="0"/>
              </a:rPr>
              <a:t>The children talked with a talking partner about their ideas.</a:t>
            </a:r>
          </a:p>
        </p:txBody>
      </p:sp>
      <p:sp>
        <p:nvSpPr>
          <p:cNvPr id="6" name="Rectangle 5"/>
          <p:cNvSpPr/>
          <p:nvPr/>
        </p:nvSpPr>
        <p:spPr>
          <a:xfrm>
            <a:off x="8374443" y="6381328"/>
            <a:ext cx="699230" cy="369332"/>
          </a:xfrm>
          <a:prstGeom prst="rect">
            <a:avLst/>
          </a:prstGeom>
        </p:spPr>
        <p:txBody>
          <a:bodyPr wrap="none">
            <a:spAutoFit/>
          </a:bodyPr>
          <a:lstStyle/>
          <a:p>
            <a:r>
              <a:rPr lang="en-GB" altLang="en-US" dirty="0" smtClean="0"/>
              <a:t>Beth</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smtClean="0">
                <a:latin typeface="Comic Sans MS" pitchFamily="66" charset="0"/>
              </a:rPr>
              <a:t>Generate</a:t>
            </a:r>
            <a:endParaRPr lang="en-US" altLang="en-US" smtClean="0">
              <a:latin typeface="Comic Sans MS" pitchFamily="66" charset="0"/>
            </a:endParaRPr>
          </a:p>
        </p:txBody>
      </p:sp>
      <p:sp>
        <p:nvSpPr>
          <p:cNvPr id="27651" name="Rectangle 3"/>
          <p:cNvSpPr>
            <a:spLocks noGrp="1" noChangeArrowheads="1"/>
          </p:cNvSpPr>
          <p:nvPr>
            <p:ph type="body" idx="1"/>
          </p:nvPr>
        </p:nvSpPr>
        <p:spPr/>
        <p:txBody>
          <a:bodyPr/>
          <a:lstStyle/>
          <a:p>
            <a:pPr eaLnBrk="1" hangingPunct="1">
              <a:lnSpc>
                <a:spcPct val="90000"/>
              </a:lnSpc>
            </a:pPr>
            <a:r>
              <a:rPr lang="en-GB" altLang="en-US" sz="2800" smtClean="0">
                <a:latin typeface="Comic Sans MS" pitchFamily="66" charset="0"/>
              </a:rPr>
              <a:t>Bridges</a:t>
            </a:r>
          </a:p>
          <a:p>
            <a:pPr eaLnBrk="1" hangingPunct="1">
              <a:lnSpc>
                <a:spcPct val="90000"/>
              </a:lnSpc>
            </a:pPr>
            <a:r>
              <a:rPr lang="en-GB" altLang="en-US" sz="2800" smtClean="0">
                <a:latin typeface="Comic Sans MS" pitchFamily="66" charset="0"/>
              </a:rPr>
              <a:t>Butterflies</a:t>
            </a:r>
          </a:p>
          <a:p>
            <a:pPr eaLnBrk="1" hangingPunct="1">
              <a:lnSpc>
                <a:spcPct val="90000"/>
              </a:lnSpc>
            </a:pPr>
            <a:r>
              <a:rPr lang="en-GB" altLang="en-US" sz="2800" smtClean="0">
                <a:latin typeface="Comic Sans MS" pitchFamily="66" charset="0"/>
              </a:rPr>
              <a:t>Flies</a:t>
            </a:r>
          </a:p>
          <a:p>
            <a:pPr eaLnBrk="1" hangingPunct="1">
              <a:lnSpc>
                <a:spcPct val="90000"/>
              </a:lnSpc>
            </a:pPr>
            <a:r>
              <a:rPr lang="en-GB" altLang="en-US" sz="2800" smtClean="0">
                <a:latin typeface="Comic Sans MS" pitchFamily="66" charset="0"/>
              </a:rPr>
              <a:t>Aeroplanes</a:t>
            </a:r>
          </a:p>
          <a:p>
            <a:pPr eaLnBrk="1" hangingPunct="1">
              <a:lnSpc>
                <a:spcPct val="90000"/>
              </a:lnSpc>
            </a:pPr>
            <a:r>
              <a:rPr lang="en-GB" altLang="en-US" sz="2800" smtClean="0">
                <a:latin typeface="Comic Sans MS" pitchFamily="66" charset="0"/>
              </a:rPr>
              <a:t>Submarines</a:t>
            </a:r>
          </a:p>
          <a:p>
            <a:pPr eaLnBrk="1" hangingPunct="1">
              <a:lnSpc>
                <a:spcPct val="90000"/>
              </a:lnSpc>
            </a:pPr>
            <a:r>
              <a:rPr lang="en-GB" altLang="en-US" sz="2800" smtClean="0">
                <a:latin typeface="Comic Sans MS" pitchFamily="66" charset="0"/>
              </a:rPr>
              <a:t>Waterproof wet suit</a:t>
            </a:r>
          </a:p>
          <a:p>
            <a:pPr eaLnBrk="1" hangingPunct="1">
              <a:lnSpc>
                <a:spcPct val="90000"/>
              </a:lnSpc>
            </a:pPr>
            <a:r>
              <a:rPr lang="en-GB" altLang="en-US" sz="2800" smtClean="0">
                <a:latin typeface="Comic Sans MS" pitchFamily="66" charset="0"/>
              </a:rPr>
              <a:t>Tunnels</a:t>
            </a:r>
          </a:p>
          <a:p>
            <a:pPr eaLnBrk="1" hangingPunct="1">
              <a:lnSpc>
                <a:spcPct val="90000"/>
              </a:lnSpc>
            </a:pPr>
            <a:r>
              <a:rPr lang="en-GB" altLang="en-US" sz="2800" smtClean="0">
                <a:latin typeface="Comic Sans MS" pitchFamily="66" charset="0"/>
              </a:rPr>
              <a:t>Hot air balloons</a:t>
            </a:r>
          </a:p>
          <a:p>
            <a:pPr eaLnBrk="1" hangingPunct="1">
              <a:lnSpc>
                <a:spcPct val="90000"/>
              </a:lnSpc>
            </a:pPr>
            <a:r>
              <a:rPr lang="en-GB" altLang="en-US" sz="2800" smtClean="0">
                <a:latin typeface="Comic Sans MS" pitchFamily="66" charset="0"/>
              </a:rPr>
              <a:t>Frog </a:t>
            </a:r>
          </a:p>
          <a:p>
            <a:pPr eaLnBrk="1" hangingPunct="1">
              <a:lnSpc>
                <a:spcPct val="90000"/>
              </a:lnSpc>
            </a:pPr>
            <a:endParaRPr lang="en-GB" altLang="en-US" sz="2800" smtClean="0">
              <a:latin typeface="Comic Sans MS" pitchFamily="66" charset="0"/>
            </a:endParaRPr>
          </a:p>
        </p:txBody>
      </p:sp>
      <p:pic>
        <p:nvPicPr>
          <p:cNvPr id="27652" name="Picture 4" descr="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341438"/>
            <a:ext cx="2160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AutoShape 5"/>
          <p:cNvSpPr>
            <a:spLocks noChangeArrowheads="1"/>
          </p:cNvSpPr>
          <p:nvPr/>
        </p:nvSpPr>
        <p:spPr bwMode="auto">
          <a:xfrm>
            <a:off x="6516688" y="2565400"/>
            <a:ext cx="976312" cy="215900"/>
          </a:xfrm>
          <a:prstGeom prst="leftArrow">
            <a:avLst>
              <a:gd name="adj1" fmla="val 50000"/>
              <a:gd name="adj2" fmla="val 11305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Comic Sans MS" pitchFamily="66" charset="0"/>
            </a:endParaRPr>
          </a:p>
        </p:txBody>
      </p:sp>
      <p:sp>
        <p:nvSpPr>
          <p:cNvPr id="6" name="Rectangle 5"/>
          <p:cNvSpPr/>
          <p:nvPr/>
        </p:nvSpPr>
        <p:spPr>
          <a:xfrm>
            <a:off x="8374443" y="6381328"/>
            <a:ext cx="699230" cy="369332"/>
          </a:xfrm>
          <a:prstGeom prst="rect">
            <a:avLst/>
          </a:prstGeom>
        </p:spPr>
        <p:txBody>
          <a:bodyPr wrap="none">
            <a:spAutoFit/>
          </a:bodyPr>
          <a:lstStyle/>
          <a:p>
            <a:r>
              <a:rPr lang="en-GB" altLang="en-US" dirty="0" smtClean="0"/>
              <a:t>Beth</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z="4000" dirty="0" smtClean="0">
                <a:latin typeface="Comic Sans MS" pitchFamily="66" charset="0"/>
              </a:rPr>
              <a:t>Welcome to </a:t>
            </a:r>
            <a:r>
              <a:rPr lang="en-GB" altLang="en-US" sz="4000" dirty="0" err="1" smtClean="0">
                <a:latin typeface="Comic Sans MS" pitchFamily="66" charset="0"/>
              </a:rPr>
              <a:t>Dobcroft</a:t>
            </a:r>
            <a:r>
              <a:rPr lang="en-GB" altLang="en-US" sz="4000" dirty="0" smtClean="0">
                <a:latin typeface="Comic Sans MS" pitchFamily="66" charset="0"/>
              </a:rPr>
              <a:t> Infant School.</a:t>
            </a:r>
          </a:p>
        </p:txBody>
      </p:sp>
      <p:sp>
        <p:nvSpPr>
          <p:cNvPr id="3075" name="Rectangle 3"/>
          <p:cNvSpPr>
            <a:spLocks noGrp="1" noChangeArrowheads="1"/>
          </p:cNvSpPr>
          <p:nvPr>
            <p:ph type="body" idx="1"/>
          </p:nvPr>
        </p:nvSpPr>
        <p:spPr>
          <a:xfrm>
            <a:off x="179512" y="1600200"/>
            <a:ext cx="8507288" cy="4525963"/>
          </a:xfrm>
        </p:spPr>
        <p:txBody>
          <a:bodyPr/>
          <a:lstStyle/>
          <a:p>
            <a:pPr algn="ctr" eaLnBrk="1" hangingPunct="1">
              <a:buFontTx/>
              <a:buNone/>
            </a:pPr>
            <a:r>
              <a:rPr lang="en-GB" altLang="en-US" dirty="0" smtClean="0">
                <a:latin typeface="Comic Sans MS" pitchFamily="66" charset="0"/>
              </a:rPr>
              <a:t>Mrs Cooke, Mrs Pemberton, Mrs Perkins</a:t>
            </a:r>
          </a:p>
          <a:p>
            <a:pPr algn="ctr" eaLnBrk="1" hangingPunct="1">
              <a:buFontTx/>
              <a:buNone/>
            </a:pPr>
            <a:endParaRPr lang="en-GB" altLang="en-US" dirty="0" smtClean="0">
              <a:latin typeface="Comic Sans MS" pitchFamily="66" charset="0"/>
            </a:endParaRPr>
          </a:p>
          <a:p>
            <a:pPr algn="ctr" eaLnBrk="1" hangingPunct="1">
              <a:buFontTx/>
              <a:buNone/>
            </a:pPr>
            <a:r>
              <a:rPr lang="en-GB" altLang="en-US" dirty="0" smtClean="0">
                <a:latin typeface="Comic Sans MS" pitchFamily="66" charset="0"/>
              </a:rPr>
              <a:t>Foundation Stage Two</a:t>
            </a:r>
          </a:p>
          <a:p>
            <a:pPr algn="ctr" eaLnBrk="1" hangingPunct="1">
              <a:buFontTx/>
              <a:buNone/>
            </a:pPr>
            <a:endParaRPr lang="en-GB" altLang="en-US" dirty="0" smtClean="0">
              <a:latin typeface="Comic Sans MS" pitchFamily="66" charset="0"/>
            </a:endParaRPr>
          </a:p>
          <a:p>
            <a:pPr algn="ctr" eaLnBrk="1" hangingPunct="1">
              <a:buFontTx/>
              <a:buNone/>
            </a:pPr>
            <a:endParaRPr lang="en-GB" altLang="en-US" dirty="0" smtClean="0">
              <a:latin typeface="Comic Sans MS" pitchFamily="66" charset="0"/>
            </a:endParaRPr>
          </a:p>
          <a:p>
            <a:pPr algn="ctr" eaLnBrk="1" hangingPunct="1">
              <a:buFontTx/>
              <a:buNone/>
            </a:pPr>
            <a:endParaRPr lang="en-GB" altLang="en-US" dirty="0" smtClean="0">
              <a:latin typeface="Comic Sans MS" pitchFamily="66" charset="0"/>
            </a:endParaRPr>
          </a:p>
          <a:p>
            <a:pPr algn="ctr" eaLnBrk="1" hangingPunct="1">
              <a:buFontTx/>
              <a:buNone/>
            </a:pPr>
            <a:endParaRPr lang="en-GB" altLang="en-US" dirty="0" smtClean="0">
              <a:latin typeface="Comic Sans MS" pitchFamily="66" charset="0"/>
            </a:endParaRPr>
          </a:p>
          <a:p>
            <a:pPr algn="ctr" eaLnBrk="1" hangingPunct="1">
              <a:buNone/>
            </a:pPr>
            <a:r>
              <a:rPr lang="en-GB" altLang="en-US" dirty="0" smtClean="0">
                <a:latin typeface="Comic Sans MS" pitchFamily="66" charset="0"/>
              </a:rPr>
              <a:t>Check packs</a:t>
            </a:r>
            <a:endParaRPr lang="en-GB" altLang="en-US" dirty="0">
              <a:latin typeface="Comic Sans MS" pitchFamily="66" charset="0"/>
            </a:endParaRPr>
          </a:p>
          <a:p>
            <a:pPr algn="ctr" eaLnBrk="1" hangingPunct="1">
              <a:buFontTx/>
              <a:buNone/>
            </a:pPr>
            <a:endParaRPr lang="en-GB" altLang="en-US" dirty="0" smtClean="0">
              <a:latin typeface="Comic Sans MS" pitchFamily="66"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518" y="3645024"/>
            <a:ext cx="1819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smtClean="0">
                <a:latin typeface="Comic Sans MS" pitchFamily="66" charset="0"/>
              </a:rPr>
              <a:t>Which is the best idea?</a:t>
            </a:r>
          </a:p>
        </p:txBody>
      </p:sp>
      <p:pic>
        <p:nvPicPr>
          <p:cNvPr id="28675" name="Picture 3" descr="7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11188" y="1773238"/>
            <a:ext cx="2160587" cy="2160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AutoShape 4"/>
          <p:cNvSpPr>
            <a:spLocks noChangeArrowheads="1"/>
          </p:cNvSpPr>
          <p:nvPr/>
        </p:nvSpPr>
        <p:spPr bwMode="auto">
          <a:xfrm>
            <a:off x="3276600" y="1125538"/>
            <a:ext cx="4103688" cy="2520950"/>
          </a:xfrm>
          <a:prstGeom prst="cloudCallout">
            <a:avLst>
              <a:gd name="adj1" fmla="val -83542"/>
              <a:gd name="adj2" fmla="val 4225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800">
                <a:latin typeface="Comic Sans MS" pitchFamily="66" charset="0"/>
                <a:cs typeface="Arial" charset="0"/>
              </a:rPr>
              <a:t>The children selected the method of crossing the river they wanted to make and created a design sheet.</a:t>
            </a:r>
          </a:p>
        </p:txBody>
      </p:sp>
      <p:sp>
        <p:nvSpPr>
          <p:cNvPr id="5" name="Rectangle 4"/>
          <p:cNvSpPr/>
          <p:nvPr/>
        </p:nvSpPr>
        <p:spPr>
          <a:xfrm>
            <a:off x="8374443" y="6381328"/>
            <a:ext cx="699230" cy="369332"/>
          </a:xfrm>
          <a:prstGeom prst="rect">
            <a:avLst/>
          </a:prstGeom>
        </p:spPr>
        <p:txBody>
          <a:bodyPr wrap="none">
            <a:spAutoFit/>
          </a:bodyPr>
          <a:lstStyle/>
          <a:p>
            <a:r>
              <a:rPr lang="en-GB" altLang="en-US" dirty="0" smtClean="0"/>
              <a:t>Beth</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smtClean="0">
                <a:latin typeface="Comic Sans MS" pitchFamily="66" charset="0"/>
              </a:rPr>
              <a:t>Let’s Do it!</a:t>
            </a:r>
          </a:p>
        </p:txBody>
      </p:sp>
      <p:pic>
        <p:nvPicPr>
          <p:cNvPr id="29702" name="Picture 6" descr="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797425"/>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AutoShape 7"/>
          <p:cNvSpPr>
            <a:spLocks noChangeArrowheads="1"/>
          </p:cNvSpPr>
          <p:nvPr/>
        </p:nvSpPr>
        <p:spPr bwMode="auto">
          <a:xfrm rot="-765572">
            <a:off x="827088" y="6165850"/>
            <a:ext cx="976312" cy="215900"/>
          </a:xfrm>
          <a:prstGeom prst="rightArrow">
            <a:avLst>
              <a:gd name="adj1" fmla="val 50000"/>
              <a:gd name="adj2" fmla="val 11305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Comic Sans MS" pitchFamily="66" charset="0"/>
            </a:endParaRPr>
          </a:p>
        </p:txBody>
      </p:sp>
      <p:sp>
        <p:nvSpPr>
          <p:cNvPr id="3" name="Content Placeholder 2"/>
          <p:cNvSpPr>
            <a:spLocks noGrp="1"/>
          </p:cNvSpPr>
          <p:nvPr>
            <p:ph sz="quarter" idx="2"/>
          </p:nvPr>
        </p:nvSpPr>
        <p:spPr/>
        <p:txBody>
          <a:bodyPr/>
          <a:lstStyle/>
          <a:p>
            <a:endParaRPr lang="en-GB"/>
          </a:p>
        </p:txBody>
      </p:sp>
      <p:sp>
        <p:nvSpPr>
          <p:cNvPr id="4" name="Content Placeholder 3"/>
          <p:cNvSpPr>
            <a:spLocks noGrp="1"/>
          </p:cNvSpPr>
          <p:nvPr>
            <p:ph sz="quarter" idx="3"/>
          </p:nvPr>
        </p:nvSpPr>
        <p:spPr/>
        <p:txBody>
          <a:bodyPr/>
          <a:lstStyle/>
          <a:p>
            <a:endParaRPr lang="en-GB"/>
          </a:p>
        </p:txBody>
      </p:sp>
      <p:pic>
        <p:nvPicPr>
          <p:cNvPr id="2457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658381">
            <a:off x="650813" y="1307496"/>
            <a:ext cx="2328749" cy="300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20922">
            <a:off x="3372255" y="1499030"/>
            <a:ext cx="2088232" cy="286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01512">
            <a:off x="5887634" y="1446608"/>
            <a:ext cx="2232248" cy="255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4361702"/>
            <a:ext cx="2834619" cy="209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8374443" y="6381328"/>
            <a:ext cx="699230" cy="369332"/>
          </a:xfrm>
          <a:prstGeom prst="rect">
            <a:avLst/>
          </a:prstGeom>
        </p:spPr>
        <p:txBody>
          <a:bodyPr wrap="none">
            <a:spAutoFit/>
          </a:bodyPr>
          <a:lstStyle/>
          <a:p>
            <a:r>
              <a:rPr lang="en-GB" altLang="en-US" dirty="0" smtClean="0"/>
              <a:t>Beth</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2869" y="0"/>
            <a:ext cx="8229600" cy="1143000"/>
          </a:xfrm>
        </p:spPr>
        <p:txBody>
          <a:bodyPr/>
          <a:lstStyle/>
          <a:p>
            <a:pPr eaLnBrk="1" hangingPunct="1"/>
            <a:r>
              <a:rPr lang="en-GB" altLang="en-US" dirty="0" smtClean="0">
                <a:latin typeface="Comic Sans MS" pitchFamily="66" charset="0"/>
              </a:rPr>
              <a:t>How well did I do?</a:t>
            </a: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442" y="1396510"/>
            <a:ext cx="6938455" cy="520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descr="MCj04244660000[1]"/>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1547664" y="830695"/>
            <a:ext cx="1681350" cy="1446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descr="MCj04244740000[1]"/>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3203848" y="1052736"/>
            <a:ext cx="1296457" cy="13692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descr="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367212"/>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6"/>
          <p:cNvSpPr>
            <a:spLocks noChangeArrowheads="1"/>
          </p:cNvSpPr>
          <p:nvPr/>
        </p:nvSpPr>
        <p:spPr bwMode="auto">
          <a:xfrm rot="-1942992">
            <a:off x="6038310" y="1602308"/>
            <a:ext cx="1336675" cy="485775"/>
          </a:xfrm>
          <a:prstGeom prst="rightArrow">
            <a:avLst>
              <a:gd name="adj1" fmla="val 50000"/>
              <a:gd name="adj2" fmla="val 6879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latin typeface="Comic Sans MS" pitchFamily="66" charset="0"/>
            </a:endParaRPr>
          </a:p>
        </p:txBody>
      </p:sp>
      <p:sp>
        <p:nvSpPr>
          <p:cNvPr id="8" name="Rectangle 7"/>
          <p:cNvSpPr/>
          <p:nvPr/>
        </p:nvSpPr>
        <p:spPr>
          <a:xfrm>
            <a:off x="8374443" y="6381328"/>
            <a:ext cx="699230" cy="369332"/>
          </a:xfrm>
          <a:prstGeom prst="rect">
            <a:avLst/>
          </a:prstGeom>
        </p:spPr>
        <p:txBody>
          <a:bodyPr wrap="none">
            <a:spAutoFit/>
          </a:bodyPr>
          <a:lstStyle/>
          <a:p>
            <a:r>
              <a:rPr lang="en-GB" altLang="en-US" dirty="0" smtClean="0"/>
              <a:t>Beth</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p:txBody>
          <a:bodyPr/>
          <a:lstStyle/>
          <a:p>
            <a:pPr eaLnBrk="1" hangingPunct="1"/>
            <a:r>
              <a:rPr lang="en-GB" altLang="en-US" smtClean="0">
                <a:latin typeface="Comic Sans MS" pitchFamily="66" charset="0"/>
              </a:rPr>
              <a:t>Parent Information</a:t>
            </a:r>
          </a:p>
        </p:txBody>
      </p:sp>
      <p:sp>
        <p:nvSpPr>
          <p:cNvPr id="32771" name="Rectangle 7"/>
          <p:cNvSpPr>
            <a:spLocks noGrp="1" noChangeArrowheads="1"/>
          </p:cNvSpPr>
          <p:nvPr>
            <p:ph type="body" idx="1"/>
          </p:nvPr>
        </p:nvSpPr>
        <p:spPr/>
        <p:txBody>
          <a:bodyPr/>
          <a:lstStyle/>
          <a:p>
            <a:pPr eaLnBrk="1" hangingPunct="1"/>
            <a:r>
              <a:rPr lang="en-GB" altLang="en-US" smtClean="0">
                <a:latin typeface="Comic Sans MS" pitchFamily="66" charset="0"/>
              </a:rPr>
              <a:t>At the beginning of each term we will send home a “Curriculum News” letter to inform you of what the children will be learning in school.</a:t>
            </a:r>
          </a:p>
          <a:p>
            <a:pPr eaLnBrk="1" hangingPunct="1"/>
            <a:r>
              <a:rPr lang="en-GB" altLang="en-US" smtClean="0">
                <a:latin typeface="Comic Sans MS" pitchFamily="66" charset="0"/>
              </a:rPr>
              <a:t>Individual meetings for parents and carers in November and March.</a:t>
            </a:r>
          </a:p>
          <a:p>
            <a:pPr eaLnBrk="1" hangingPunct="1"/>
            <a:r>
              <a:rPr lang="en-GB" altLang="en-US" smtClean="0">
                <a:latin typeface="Comic Sans MS" pitchFamily="66" charset="0"/>
              </a:rPr>
              <a:t>In July you will receive your child’s school report.</a:t>
            </a:r>
          </a:p>
          <a:p>
            <a:pPr eaLnBrk="1" hangingPunct="1">
              <a:buFontTx/>
              <a:buNone/>
            </a:pPr>
            <a:endParaRPr lang="en-GB" altLang="en-US" smtClean="0">
              <a:latin typeface="Comic Sans MS" pitchFamily="66" charset="0"/>
            </a:endParaRPr>
          </a:p>
        </p:txBody>
      </p:sp>
      <p:sp>
        <p:nvSpPr>
          <p:cNvPr id="4" name="Rectangle 3"/>
          <p:cNvSpPr/>
          <p:nvPr/>
        </p:nvSpPr>
        <p:spPr>
          <a:xfrm>
            <a:off x="7812360" y="6381328"/>
            <a:ext cx="1261313" cy="369332"/>
          </a:xfrm>
          <a:prstGeom prst="rect">
            <a:avLst/>
          </a:prstGeom>
        </p:spPr>
        <p:txBody>
          <a:bodyPr wrap="square">
            <a:spAutoFit/>
          </a:bodyPr>
          <a:lstStyle/>
          <a:p>
            <a:r>
              <a:rPr lang="en-GB" altLang="en-US" dirty="0" err="1" smtClean="0"/>
              <a:t>Mathilde</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altLang="en-US" smtClean="0">
                <a:latin typeface="Comic Sans MS" pitchFamily="66" charset="0"/>
              </a:rPr>
              <a:t>Other Areas of Learning</a:t>
            </a:r>
          </a:p>
        </p:txBody>
      </p:sp>
      <p:sp>
        <p:nvSpPr>
          <p:cNvPr id="33795" name="Rectangle 3"/>
          <p:cNvSpPr>
            <a:spLocks noGrp="1" noChangeArrowheads="1"/>
          </p:cNvSpPr>
          <p:nvPr>
            <p:ph type="body" idx="1"/>
          </p:nvPr>
        </p:nvSpPr>
        <p:spPr>
          <a:xfrm>
            <a:off x="323850" y="1412875"/>
            <a:ext cx="8362950" cy="4824413"/>
          </a:xfrm>
        </p:spPr>
        <p:txBody>
          <a:bodyPr/>
          <a:lstStyle/>
          <a:p>
            <a:pPr eaLnBrk="1" hangingPunct="1"/>
            <a:r>
              <a:rPr lang="en-GB" altLang="en-US" dirty="0" smtClean="0">
                <a:latin typeface="Comic Sans MS" pitchFamily="66" charset="0"/>
              </a:rPr>
              <a:t>The meeting on Thursday 3</a:t>
            </a:r>
            <a:r>
              <a:rPr lang="en-GB" altLang="en-US" baseline="30000" dirty="0" smtClean="0">
                <a:latin typeface="Comic Sans MS" pitchFamily="66" charset="0"/>
              </a:rPr>
              <a:t>rd</a:t>
            </a:r>
            <a:r>
              <a:rPr lang="en-GB" altLang="en-US" dirty="0" smtClean="0">
                <a:latin typeface="Comic Sans MS" pitchFamily="66" charset="0"/>
              </a:rPr>
              <a:t> October will give more details about how we teach literacy, phonics and numeracy.</a:t>
            </a:r>
          </a:p>
          <a:p>
            <a:pPr eaLnBrk="1" hangingPunct="1"/>
            <a:r>
              <a:rPr lang="en-GB" altLang="en-US" dirty="0" smtClean="0">
                <a:latin typeface="Comic Sans MS" pitchFamily="66" charset="0"/>
              </a:rPr>
              <a:t>At the parents evenings in November.   </a:t>
            </a:r>
          </a:p>
          <a:p>
            <a:pPr eaLnBrk="1" hangingPunct="1">
              <a:buFontTx/>
              <a:buNone/>
            </a:pPr>
            <a:r>
              <a:rPr lang="en-GB" altLang="en-US" dirty="0" smtClean="0">
                <a:latin typeface="Comic Sans MS" pitchFamily="66" charset="0"/>
              </a:rPr>
              <a:t> (during the week beginning 11</a:t>
            </a:r>
            <a:r>
              <a:rPr lang="en-GB" altLang="en-US" baseline="30000" dirty="0" smtClean="0">
                <a:latin typeface="Comic Sans MS" pitchFamily="66" charset="0"/>
              </a:rPr>
              <a:t>th </a:t>
            </a:r>
            <a:r>
              <a:rPr lang="en-GB" altLang="en-US" dirty="0" smtClean="0">
                <a:latin typeface="Comic Sans MS" pitchFamily="66" charset="0"/>
              </a:rPr>
              <a:t>November) We will talk to you more about your individual child and what their next steps of learning are.</a:t>
            </a:r>
          </a:p>
        </p:txBody>
      </p:sp>
      <p:sp>
        <p:nvSpPr>
          <p:cNvPr id="4" name="Rectangle 3"/>
          <p:cNvSpPr/>
          <p:nvPr/>
        </p:nvSpPr>
        <p:spPr>
          <a:xfrm>
            <a:off x="7524328" y="6381328"/>
            <a:ext cx="1549345" cy="369332"/>
          </a:xfrm>
          <a:prstGeom prst="rect">
            <a:avLst/>
          </a:prstGeom>
        </p:spPr>
        <p:txBody>
          <a:bodyPr wrap="square">
            <a:spAutoFit/>
          </a:bodyPr>
          <a:lstStyle/>
          <a:p>
            <a:r>
              <a:rPr lang="en-GB" altLang="en-US" dirty="0" smtClean="0"/>
              <a:t>Nicola</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dirty="0" err="1" smtClean="0">
                <a:latin typeface="Comic Sans MS" pitchFamily="66" charset="0"/>
              </a:rPr>
              <a:t>Dobcroft</a:t>
            </a:r>
            <a:r>
              <a:rPr lang="en-GB" altLang="en-US" dirty="0" smtClean="0">
                <a:latin typeface="Comic Sans MS" pitchFamily="66" charset="0"/>
              </a:rPr>
              <a:t> Infant Website</a:t>
            </a:r>
            <a:endParaRPr lang="en-US" altLang="en-US" dirty="0" smtClean="0">
              <a:latin typeface="Comic Sans MS" pitchFamily="66" charset="0"/>
            </a:endParaRPr>
          </a:p>
        </p:txBody>
      </p:sp>
      <p:sp>
        <p:nvSpPr>
          <p:cNvPr id="34819" name="Rectangle 3"/>
          <p:cNvSpPr>
            <a:spLocks noGrp="1" noChangeArrowheads="1"/>
          </p:cNvSpPr>
          <p:nvPr>
            <p:ph type="body" idx="1"/>
          </p:nvPr>
        </p:nvSpPr>
        <p:spPr>
          <a:xfrm>
            <a:off x="323850" y="1268413"/>
            <a:ext cx="8229600" cy="1800547"/>
          </a:xfrm>
        </p:spPr>
        <p:txBody>
          <a:bodyPr/>
          <a:lstStyle/>
          <a:p>
            <a:pPr eaLnBrk="1" hangingPunct="1"/>
            <a:r>
              <a:rPr lang="en-US" altLang="en-US" dirty="0" smtClean="0">
                <a:latin typeface="Comic Sans MS" pitchFamily="66" charset="0"/>
              </a:rPr>
              <a:t>Each class has a class page ~ it can be accessed via the school website.</a:t>
            </a:r>
          </a:p>
        </p:txBody>
      </p:sp>
      <p:sp>
        <p:nvSpPr>
          <p:cNvPr id="4" name="Rectangle 3"/>
          <p:cNvSpPr/>
          <p:nvPr/>
        </p:nvSpPr>
        <p:spPr>
          <a:xfrm>
            <a:off x="7984223" y="6381328"/>
            <a:ext cx="1138453" cy="369332"/>
          </a:xfrm>
          <a:prstGeom prst="rect">
            <a:avLst/>
          </a:prstGeom>
        </p:spPr>
        <p:txBody>
          <a:bodyPr wrap="none">
            <a:spAutoFit/>
          </a:bodyPr>
          <a:lstStyle/>
          <a:p>
            <a:r>
              <a:rPr lang="en-GB" altLang="en-US" dirty="0" err="1" smtClean="0"/>
              <a:t>Mathilde</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en-US" dirty="0" smtClean="0">
                <a:latin typeface="Comic Sans MS" pitchFamily="66" charset="0"/>
              </a:rPr>
              <a:t>PSA</a:t>
            </a:r>
            <a:endParaRPr lang="en-US" altLang="en-US" dirty="0" smtClean="0">
              <a:latin typeface="Comic Sans MS" pitchFamily="66" charset="0"/>
            </a:endParaRPr>
          </a:p>
        </p:txBody>
      </p:sp>
      <p:sp>
        <p:nvSpPr>
          <p:cNvPr id="34819" name="Rectangle 3"/>
          <p:cNvSpPr>
            <a:spLocks noGrp="1" noChangeArrowheads="1"/>
          </p:cNvSpPr>
          <p:nvPr>
            <p:ph type="body" idx="1"/>
          </p:nvPr>
        </p:nvSpPr>
        <p:spPr/>
        <p:txBody>
          <a:bodyPr/>
          <a:lstStyle/>
          <a:p>
            <a:pPr eaLnBrk="1" hangingPunct="1">
              <a:defRPr/>
            </a:pPr>
            <a:r>
              <a:rPr lang="en-GB" dirty="0" smtClean="0">
                <a:latin typeface="Comic Sans MS" pitchFamily="66" charset="0"/>
              </a:rPr>
              <a:t>The parent association (FODS) runs various events through out the year which are promoted in a termly newsletter.</a:t>
            </a:r>
          </a:p>
          <a:p>
            <a:pPr eaLnBrk="1" hangingPunct="1">
              <a:defRPr/>
            </a:pPr>
            <a:r>
              <a:rPr lang="en-GB" dirty="0" smtClean="0">
                <a:latin typeface="Comic Sans MS" pitchFamily="66" charset="0"/>
              </a:rPr>
              <a:t>If you are able to help at any of the events </a:t>
            </a:r>
            <a:r>
              <a:rPr lang="en-GB" dirty="0" smtClean="0">
                <a:latin typeface="Comic Sans MS" pitchFamily="66" charset="0"/>
              </a:rPr>
              <a:t>or would like more information then please email</a:t>
            </a:r>
          </a:p>
          <a:p>
            <a:pPr marL="0" indent="0" eaLnBrk="1" hangingPunct="1">
              <a:buNone/>
              <a:defRPr/>
            </a:pPr>
            <a:r>
              <a:rPr lang="en-GB" dirty="0" smtClean="0">
                <a:latin typeface="Comic Sans MS" pitchFamily="66" charset="0"/>
              </a:rPr>
              <a:t> enquiries@dobcroft-inf.sheffield.sch.uk</a:t>
            </a:r>
            <a:endParaRPr lang="en-GB" dirty="0" smtClean="0">
              <a:latin typeface="Comic Sans MS" pitchFamily="66" charset="0"/>
            </a:endParaRPr>
          </a:p>
          <a:p>
            <a:pPr marL="0" indent="0" eaLnBrk="1" hangingPunct="1">
              <a:buFontTx/>
              <a:buNone/>
              <a:defRPr/>
            </a:pPr>
            <a:endParaRPr lang="en-GB" dirty="0" smtClean="0">
              <a:latin typeface="Comic Sans MS" pitchFamily="66" charset="0"/>
            </a:endParaRPr>
          </a:p>
          <a:p>
            <a:pPr marL="0" indent="0" eaLnBrk="1" hangingPunct="1">
              <a:buFontTx/>
              <a:buNone/>
              <a:defRPr/>
            </a:pPr>
            <a:r>
              <a:rPr lang="en-GB" dirty="0" smtClean="0">
                <a:latin typeface="Comic Sans MS" pitchFamily="66" charset="0"/>
              </a:rPr>
              <a:t> </a:t>
            </a:r>
            <a:endParaRPr lang="en-US" dirty="0" smtClean="0">
              <a:latin typeface="Comic Sans MS" pitchFamily="66" charset="0"/>
            </a:endParaRPr>
          </a:p>
        </p:txBody>
      </p:sp>
      <p:sp>
        <p:nvSpPr>
          <p:cNvPr id="4" name="Rectangle 3"/>
          <p:cNvSpPr/>
          <p:nvPr/>
        </p:nvSpPr>
        <p:spPr>
          <a:xfrm>
            <a:off x="8374443" y="6381328"/>
            <a:ext cx="699230" cy="369332"/>
          </a:xfrm>
          <a:prstGeom prst="rect">
            <a:avLst/>
          </a:prstGeom>
        </p:spPr>
        <p:txBody>
          <a:bodyPr wrap="none">
            <a:spAutoFit/>
          </a:bodyPr>
          <a:lstStyle/>
          <a:p>
            <a:r>
              <a:rPr lang="en-GB" altLang="en-US" dirty="0" smtClean="0"/>
              <a:t>Beth</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2349500"/>
            <a:ext cx="8229600" cy="3776663"/>
          </a:xfrm>
        </p:spPr>
        <p:txBody>
          <a:bodyPr/>
          <a:lstStyle/>
          <a:p>
            <a:pPr algn="ctr" eaLnBrk="1" hangingPunct="1">
              <a:buFontTx/>
              <a:buNone/>
            </a:pPr>
            <a:r>
              <a:rPr lang="en-GB" altLang="en-US" sz="4400" dirty="0" smtClean="0">
                <a:latin typeface="Comic Sans MS" pitchFamily="66" charset="0"/>
              </a:rPr>
              <a:t>Thank you for coming!</a:t>
            </a:r>
          </a:p>
          <a:p>
            <a:pPr algn="ctr" eaLnBrk="1" hangingPunct="1">
              <a:buFontTx/>
              <a:buNone/>
            </a:pPr>
            <a:endParaRPr lang="en-GB" altLang="en-US" sz="4400" dirty="0" smtClean="0">
              <a:latin typeface="Comic Sans MS" pitchFamily="66" charset="0"/>
            </a:endParaRPr>
          </a:p>
          <a:p>
            <a:pPr algn="ctr" eaLnBrk="1" hangingPunct="1">
              <a:buFontTx/>
              <a:buNone/>
            </a:pPr>
            <a:r>
              <a:rPr lang="en-GB" altLang="en-US" sz="4400" dirty="0" smtClean="0">
                <a:latin typeface="Comic Sans MS" pitchFamily="66" charset="0"/>
              </a:rPr>
              <a:t>Teachers are available for questions and for you to sign up to help in class.</a:t>
            </a: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60350"/>
            <a:ext cx="1819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4584"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29555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884368" y="6309320"/>
            <a:ext cx="1080120" cy="369332"/>
          </a:xfrm>
          <a:prstGeom prst="rect">
            <a:avLst/>
          </a:prstGeom>
          <a:noFill/>
        </p:spPr>
        <p:txBody>
          <a:bodyPr wrap="square" rtlCol="0">
            <a:spAutoFit/>
          </a:bodyPr>
          <a:lstStyle/>
          <a:p>
            <a:r>
              <a:rPr lang="en-GB" dirty="0" smtClean="0"/>
              <a:t>Nicola</a:t>
            </a:r>
            <a:endParaRPr lang="en-GB" dirty="0"/>
          </a:p>
        </p:txBody>
      </p:sp>
    </p:spTree>
    <p:extLst>
      <p:ext uri="{BB962C8B-B14F-4D97-AF65-F5344CB8AC3E}">
        <p14:creationId xmlns:p14="http://schemas.microsoft.com/office/powerpoint/2010/main" val="2999485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dirty="0" smtClean="0">
                <a:latin typeface="Comic Sans MS" pitchFamily="66" charset="0"/>
              </a:rPr>
              <a:t>Classroom Routines</a:t>
            </a:r>
          </a:p>
        </p:txBody>
      </p:sp>
      <p:sp>
        <p:nvSpPr>
          <p:cNvPr id="4099" name="Rectangle 3"/>
          <p:cNvSpPr>
            <a:spLocks noGrp="1" noChangeArrowheads="1"/>
          </p:cNvSpPr>
          <p:nvPr>
            <p:ph type="body" idx="1"/>
          </p:nvPr>
        </p:nvSpPr>
        <p:spPr>
          <a:xfrm>
            <a:off x="457200" y="1600200"/>
            <a:ext cx="8229600" cy="4781550"/>
          </a:xfrm>
        </p:spPr>
        <p:txBody>
          <a:bodyPr/>
          <a:lstStyle/>
          <a:p>
            <a:pPr eaLnBrk="1" hangingPunct="1">
              <a:lnSpc>
                <a:spcPct val="80000"/>
              </a:lnSpc>
            </a:pPr>
            <a:r>
              <a:rPr lang="en-GB" altLang="en-US" sz="1800" dirty="0" smtClean="0">
                <a:latin typeface="Comic Sans MS" pitchFamily="66" charset="0"/>
              </a:rPr>
              <a:t>Doors open at 8.45 am, you can leave your child from 8.50am. Door are locked at 9.00am ~ please use main entrance (office) after this time. Registration starts at 9.00am.</a:t>
            </a:r>
          </a:p>
          <a:p>
            <a:pPr eaLnBrk="1" hangingPunct="1">
              <a:lnSpc>
                <a:spcPct val="80000"/>
              </a:lnSpc>
            </a:pPr>
            <a:r>
              <a:rPr lang="en-GB" altLang="en-US" sz="1800" b="1" dirty="0" smtClean="0">
                <a:latin typeface="Comic Sans MS" pitchFamily="66" charset="0"/>
              </a:rPr>
              <a:t>After this time you must go to the main entrance. Please do not open the door for parents after 9.00 am.</a:t>
            </a:r>
          </a:p>
          <a:p>
            <a:pPr eaLnBrk="1" hangingPunct="1">
              <a:lnSpc>
                <a:spcPct val="80000"/>
              </a:lnSpc>
            </a:pPr>
            <a:r>
              <a:rPr lang="en-GB" altLang="en-US" sz="1800" dirty="0" smtClean="0">
                <a:latin typeface="Comic Sans MS" pitchFamily="66" charset="0"/>
              </a:rPr>
              <a:t>Please do not bring prams into the classroom.</a:t>
            </a:r>
          </a:p>
          <a:p>
            <a:pPr eaLnBrk="1" hangingPunct="1">
              <a:lnSpc>
                <a:spcPct val="80000"/>
              </a:lnSpc>
            </a:pPr>
            <a:r>
              <a:rPr lang="en-GB" altLang="en-US" sz="1800" dirty="0" smtClean="0">
                <a:latin typeface="Comic Sans MS" pitchFamily="66" charset="0"/>
              </a:rPr>
              <a:t>Please could parents come into the classroom and wait for their child to hang their coats etc.</a:t>
            </a:r>
          </a:p>
          <a:p>
            <a:pPr eaLnBrk="1" hangingPunct="1">
              <a:lnSpc>
                <a:spcPct val="80000"/>
              </a:lnSpc>
            </a:pPr>
            <a:r>
              <a:rPr lang="en-GB" altLang="en-US" sz="1800" dirty="0" smtClean="0">
                <a:latin typeface="Comic Sans MS" pitchFamily="66" charset="0"/>
              </a:rPr>
              <a:t>Children hang up coats.</a:t>
            </a:r>
          </a:p>
          <a:p>
            <a:pPr eaLnBrk="1" hangingPunct="1">
              <a:lnSpc>
                <a:spcPct val="80000"/>
              </a:lnSpc>
            </a:pPr>
            <a:r>
              <a:rPr lang="en-GB" altLang="en-US" sz="1800" dirty="0" smtClean="0">
                <a:latin typeface="Comic Sans MS" pitchFamily="66" charset="0"/>
              </a:rPr>
              <a:t>Put water bottle on the table in classroom.</a:t>
            </a:r>
          </a:p>
          <a:p>
            <a:pPr eaLnBrk="1" hangingPunct="1">
              <a:lnSpc>
                <a:spcPct val="80000"/>
              </a:lnSpc>
            </a:pPr>
            <a:r>
              <a:rPr lang="en-GB" altLang="en-US" sz="1800" dirty="0" smtClean="0">
                <a:latin typeface="Comic Sans MS" pitchFamily="66" charset="0"/>
              </a:rPr>
              <a:t>Change book in book bag and put bag in the box/drawer (books to be given out this week).</a:t>
            </a:r>
          </a:p>
          <a:p>
            <a:pPr eaLnBrk="1" hangingPunct="1">
              <a:lnSpc>
                <a:spcPct val="80000"/>
              </a:lnSpc>
            </a:pPr>
            <a:r>
              <a:rPr lang="en-GB" altLang="en-US" sz="1800" dirty="0" smtClean="0">
                <a:latin typeface="Comic Sans MS" pitchFamily="66" charset="0"/>
              </a:rPr>
              <a:t>Put picture on the rocket.</a:t>
            </a:r>
          </a:p>
          <a:p>
            <a:pPr eaLnBrk="1" hangingPunct="1">
              <a:lnSpc>
                <a:spcPct val="80000"/>
              </a:lnSpc>
            </a:pPr>
            <a:r>
              <a:rPr lang="en-GB" altLang="en-US" sz="1800" dirty="0" smtClean="0">
                <a:latin typeface="Comic Sans MS" pitchFamily="66" charset="0"/>
              </a:rPr>
              <a:t>Sit on the carpet quietly with a book  or look at the pictures on the active board screen.</a:t>
            </a:r>
          </a:p>
          <a:p>
            <a:pPr eaLnBrk="1" hangingPunct="1">
              <a:lnSpc>
                <a:spcPct val="80000"/>
              </a:lnSpc>
            </a:pPr>
            <a:r>
              <a:rPr lang="en-GB" altLang="en-US" sz="1800" dirty="0" smtClean="0">
                <a:latin typeface="Comic Sans MS" pitchFamily="66" charset="0"/>
              </a:rPr>
              <a:t>Parents are welcome to look at the pictures too and then leave when their child is settled.</a:t>
            </a:r>
          </a:p>
          <a:p>
            <a:pPr eaLnBrk="1" hangingPunct="1">
              <a:lnSpc>
                <a:spcPct val="80000"/>
              </a:lnSpc>
            </a:pPr>
            <a:r>
              <a:rPr lang="en-GB" altLang="en-US" sz="1800" dirty="0" smtClean="0">
                <a:latin typeface="Comic Sans MS" pitchFamily="66" charset="0"/>
              </a:rPr>
              <a:t>Please leave by the cloakroom door and make sure the door is closed.</a:t>
            </a:r>
          </a:p>
          <a:p>
            <a:pPr eaLnBrk="1" hangingPunct="1">
              <a:lnSpc>
                <a:spcPct val="80000"/>
              </a:lnSpc>
            </a:pPr>
            <a:endParaRPr lang="en-GB" altLang="en-US" sz="1800" dirty="0" smtClean="0">
              <a:latin typeface="Comic Sans MS" pitchFamily="66" charset="0"/>
            </a:endParaRPr>
          </a:p>
        </p:txBody>
      </p:sp>
      <p:sp>
        <p:nvSpPr>
          <p:cNvPr id="4" name="TextBox 3"/>
          <p:cNvSpPr txBox="1"/>
          <p:nvPr/>
        </p:nvSpPr>
        <p:spPr>
          <a:xfrm>
            <a:off x="7887411" y="6481934"/>
            <a:ext cx="1259632" cy="369332"/>
          </a:xfrm>
          <a:prstGeom prst="rect">
            <a:avLst/>
          </a:prstGeom>
          <a:noFill/>
        </p:spPr>
        <p:txBody>
          <a:bodyPr wrap="square" rtlCol="0">
            <a:spAutoFit/>
          </a:bodyPr>
          <a:lstStyle/>
          <a:p>
            <a:r>
              <a:rPr lang="en-GB" dirty="0" err="1" smtClean="0"/>
              <a:t>Mathilde</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latin typeface="Comic Sans MS" pitchFamily="66" charset="0"/>
              </a:rPr>
              <a:t>Planning and Preparation Time</a:t>
            </a:r>
          </a:p>
        </p:txBody>
      </p:sp>
      <p:sp>
        <p:nvSpPr>
          <p:cNvPr id="5123" name="Content Placeholder 2"/>
          <p:cNvSpPr>
            <a:spLocks noGrp="1"/>
          </p:cNvSpPr>
          <p:nvPr>
            <p:ph idx="1"/>
          </p:nvPr>
        </p:nvSpPr>
        <p:spPr>
          <a:xfrm>
            <a:off x="457200" y="1341438"/>
            <a:ext cx="8229600" cy="4784725"/>
          </a:xfrm>
        </p:spPr>
        <p:txBody>
          <a:bodyPr/>
          <a:lstStyle/>
          <a:p>
            <a:pPr eaLnBrk="1" hangingPunct="1">
              <a:defRPr/>
            </a:pPr>
            <a:r>
              <a:rPr lang="en-GB" altLang="en-US" dirty="0" smtClean="0">
                <a:latin typeface="Comic Sans MS" pitchFamily="66" charset="0"/>
              </a:rPr>
              <a:t>On a Thursday morning the teachers have planning and preparation time (PPA) so you may see other familiar adults at this time. </a:t>
            </a:r>
          </a:p>
          <a:p>
            <a:pPr eaLnBrk="1" hangingPunct="1">
              <a:defRPr/>
            </a:pPr>
            <a:endParaRPr lang="en-GB" altLang="en-US" dirty="0">
              <a:latin typeface="Comic Sans MS" pitchFamily="66" charset="0"/>
            </a:endParaRPr>
          </a:p>
          <a:p>
            <a:pPr marL="0" indent="0" algn="ctr" eaLnBrk="1" hangingPunct="1">
              <a:buNone/>
              <a:defRPr/>
            </a:pPr>
            <a:r>
              <a:rPr lang="en-GB" altLang="en-US" dirty="0" smtClean="0">
                <a:latin typeface="Comic Sans MS" pitchFamily="66" charset="0"/>
              </a:rPr>
              <a:t>Mrs Rowlands – Rabbits</a:t>
            </a:r>
          </a:p>
          <a:p>
            <a:pPr marL="0" indent="0" algn="ctr" eaLnBrk="1" hangingPunct="1">
              <a:buNone/>
              <a:defRPr/>
            </a:pPr>
            <a:r>
              <a:rPr lang="en-GB" altLang="en-US" dirty="0" smtClean="0">
                <a:latin typeface="Comic Sans MS" pitchFamily="66" charset="0"/>
              </a:rPr>
              <a:t>Mrs Rhodes – Mice</a:t>
            </a:r>
          </a:p>
          <a:p>
            <a:pPr marL="0" indent="0" algn="ctr" eaLnBrk="1" hangingPunct="1">
              <a:buNone/>
              <a:defRPr/>
            </a:pPr>
            <a:r>
              <a:rPr lang="en-GB" altLang="en-US" dirty="0" smtClean="0">
                <a:latin typeface="Comic Sans MS" pitchFamily="66" charset="0"/>
              </a:rPr>
              <a:t>Mrs Simpson - Badgers</a:t>
            </a:r>
          </a:p>
          <a:p>
            <a:pPr marL="0" indent="0" eaLnBrk="1" hangingPunct="1">
              <a:buFontTx/>
              <a:buNone/>
              <a:defRPr/>
            </a:pPr>
            <a:endParaRPr lang="en-GB" altLang="en-US" dirty="0" smtClean="0">
              <a:latin typeface="Comic Sans MS" pitchFamily="66" charset="0"/>
            </a:endParaRPr>
          </a:p>
        </p:txBody>
      </p:sp>
      <p:sp>
        <p:nvSpPr>
          <p:cNvPr id="4" name="TextBox 3"/>
          <p:cNvSpPr txBox="1"/>
          <p:nvPr/>
        </p:nvSpPr>
        <p:spPr>
          <a:xfrm>
            <a:off x="7884368" y="6309320"/>
            <a:ext cx="1080120" cy="369332"/>
          </a:xfrm>
          <a:prstGeom prst="rect">
            <a:avLst/>
          </a:prstGeom>
          <a:noFill/>
        </p:spPr>
        <p:txBody>
          <a:bodyPr wrap="square" rtlCol="0">
            <a:spAutoFit/>
          </a:bodyPr>
          <a:lstStyle/>
          <a:p>
            <a:r>
              <a:rPr lang="en-GB" dirty="0" smtClean="0"/>
              <a:t>Beth</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2048" y="107760"/>
            <a:ext cx="8229600" cy="652934"/>
          </a:xfrm>
        </p:spPr>
        <p:txBody>
          <a:bodyPr/>
          <a:lstStyle/>
          <a:p>
            <a:pPr eaLnBrk="1" hangingPunct="1"/>
            <a:r>
              <a:rPr lang="en-GB" altLang="en-US" sz="3200" dirty="0" smtClean="0">
                <a:latin typeface="Comic Sans MS" pitchFamily="66" charset="0"/>
              </a:rPr>
              <a:t>General Issues</a:t>
            </a:r>
          </a:p>
        </p:txBody>
      </p:sp>
      <p:sp>
        <p:nvSpPr>
          <p:cNvPr id="8195" name="Rectangle 3"/>
          <p:cNvSpPr>
            <a:spLocks noGrp="1" noChangeArrowheads="1"/>
          </p:cNvSpPr>
          <p:nvPr>
            <p:ph type="body" idx="1"/>
          </p:nvPr>
        </p:nvSpPr>
        <p:spPr>
          <a:xfrm>
            <a:off x="457200" y="760694"/>
            <a:ext cx="8229600" cy="5908666"/>
          </a:xfrm>
        </p:spPr>
        <p:txBody>
          <a:bodyPr/>
          <a:lstStyle/>
          <a:p>
            <a:pPr eaLnBrk="1" hangingPunct="1">
              <a:lnSpc>
                <a:spcPct val="80000"/>
              </a:lnSpc>
            </a:pPr>
            <a:r>
              <a:rPr lang="en-GB" altLang="en-US" sz="2000" dirty="0" smtClean="0">
                <a:latin typeface="Comic Sans MS" pitchFamily="66" charset="0"/>
              </a:rPr>
              <a:t>If your child is absent from school please telephone the school office and explain why.</a:t>
            </a:r>
          </a:p>
          <a:p>
            <a:pPr eaLnBrk="1" hangingPunct="1">
              <a:lnSpc>
                <a:spcPct val="80000"/>
              </a:lnSpc>
            </a:pPr>
            <a:r>
              <a:rPr lang="en-GB" altLang="en-US" sz="2000" dirty="0" smtClean="0">
                <a:latin typeface="Comic Sans MS" pitchFamily="66" charset="0"/>
              </a:rPr>
              <a:t>If your child arrives at school after 9.00am they will be marked as late and you will need to go to the school office.</a:t>
            </a:r>
          </a:p>
          <a:p>
            <a:pPr eaLnBrk="1" hangingPunct="1">
              <a:lnSpc>
                <a:spcPct val="80000"/>
              </a:lnSpc>
            </a:pPr>
            <a:r>
              <a:rPr lang="en-GB" altLang="en-US" sz="2000" dirty="0" smtClean="0">
                <a:latin typeface="Comic Sans MS" pitchFamily="66" charset="0"/>
              </a:rPr>
              <a:t>School finishes at 3.25pm please can you be on time to collect your child. Children not collected will wait by Mrs Rowland’s office.</a:t>
            </a:r>
          </a:p>
          <a:p>
            <a:pPr eaLnBrk="1" hangingPunct="1">
              <a:lnSpc>
                <a:spcPct val="80000"/>
              </a:lnSpc>
            </a:pPr>
            <a:r>
              <a:rPr lang="en-GB" altLang="en-US" sz="2000" dirty="0" smtClean="0">
                <a:latin typeface="Comic Sans MS" pitchFamily="66" charset="0"/>
              </a:rPr>
              <a:t>Children who have been sick need to stay away from school for 24 hours after the last bout of sickness.</a:t>
            </a:r>
          </a:p>
          <a:p>
            <a:pPr eaLnBrk="1" hangingPunct="1">
              <a:lnSpc>
                <a:spcPct val="80000"/>
              </a:lnSpc>
            </a:pPr>
            <a:r>
              <a:rPr lang="en-GB" altLang="en-US" sz="2000" dirty="0" smtClean="0">
                <a:latin typeface="Comic Sans MS" pitchFamily="66" charset="0"/>
              </a:rPr>
              <a:t>For diarrhoea it is 48 hours after the last episode.</a:t>
            </a:r>
          </a:p>
          <a:p>
            <a:pPr eaLnBrk="1" hangingPunct="1">
              <a:lnSpc>
                <a:spcPct val="80000"/>
              </a:lnSpc>
            </a:pPr>
            <a:r>
              <a:rPr lang="en-GB" altLang="en-US" sz="2000" dirty="0" smtClean="0">
                <a:latin typeface="Comic Sans MS" pitchFamily="66" charset="0"/>
              </a:rPr>
              <a:t>Please remember to “take a peek once a week” and check for worms and nits.</a:t>
            </a:r>
          </a:p>
          <a:p>
            <a:pPr eaLnBrk="1" hangingPunct="1">
              <a:lnSpc>
                <a:spcPct val="80000"/>
              </a:lnSpc>
            </a:pPr>
            <a:r>
              <a:rPr lang="en-GB" altLang="en-US" sz="2000" dirty="0" smtClean="0">
                <a:latin typeface="Comic Sans MS" pitchFamily="66" charset="0"/>
              </a:rPr>
              <a:t>We encourage children to be independent . Please encourage your child to tell a member of staff if they have wet or soiled themselves.</a:t>
            </a:r>
          </a:p>
          <a:p>
            <a:pPr eaLnBrk="1" hangingPunct="1">
              <a:lnSpc>
                <a:spcPct val="80000"/>
              </a:lnSpc>
            </a:pPr>
            <a:r>
              <a:rPr lang="en-GB" altLang="en-US" sz="2000" dirty="0" smtClean="0">
                <a:latin typeface="Comic Sans MS" pitchFamily="66" charset="0"/>
              </a:rPr>
              <a:t>Please make sure your child has their blue book bag in school every day. Letters from school will  generally go out via e-mail on a Friday.</a:t>
            </a:r>
          </a:p>
          <a:p>
            <a:pPr eaLnBrk="1" hangingPunct="1">
              <a:lnSpc>
                <a:spcPct val="80000"/>
              </a:lnSpc>
            </a:pPr>
            <a:r>
              <a:rPr lang="en-GB" altLang="en-US" sz="2000" dirty="0" smtClean="0">
                <a:latin typeface="Comic Sans MS" pitchFamily="66" charset="0"/>
              </a:rPr>
              <a:t>Please ensure all items of clothing are clearly labelled and your child knows where the label can be found.</a:t>
            </a:r>
          </a:p>
          <a:p>
            <a:pPr eaLnBrk="1" hangingPunct="1">
              <a:lnSpc>
                <a:spcPct val="80000"/>
              </a:lnSpc>
            </a:pPr>
            <a:r>
              <a:rPr lang="en-GB" altLang="en-US" sz="2000" dirty="0" smtClean="0">
                <a:latin typeface="Comic Sans MS" pitchFamily="66" charset="0"/>
              </a:rPr>
              <a:t>Please do not let your child play with the resources set out in our outside classroom areas (outside each classroom door).</a:t>
            </a:r>
          </a:p>
          <a:p>
            <a:pPr eaLnBrk="1" hangingPunct="1">
              <a:lnSpc>
                <a:spcPct val="80000"/>
              </a:lnSpc>
            </a:pPr>
            <a:endParaRPr lang="en-GB" altLang="en-US" sz="2000" dirty="0" smtClean="0">
              <a:latin typeface="Comic Sans MS" pitchFamily="66" charset="0"/>
            </a:endParaRPr>
          </a:p>
        </p:txBody>
      </p:sp>
      <p:sp>
        <p:nvSpPr>
          <p:cNvPr id="4" name="TextBox 3"/>
          <p:cNvSpPr txBox="1"/>
          <p:nvPr/>
        </p:nvSpPr>
        <p:spPr>
          <a:xfrm>
            <a:off x="8388424" y="6488668"/>
            <a:ext cx="1080120" cy="369332"/>
          </a:xfrm>
          <a:prstGeom prst="rect">
            <a:avLst/>
          </a:prstGeom>
          <a:noFill/>
        </p:spPr>
        <p:txBody>
          <a:bodyPr wrap="square" rtlCol="0">
            <a:spAutoFit/>
          </a:bodyPr>
          <a:lstStyle/>
          <a:p>
            <a:r>
              <a:rPr lang="en-GB" dirty="0" smtClean="0"/>
              <a:t>Nicola</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mtClean="0">
                <a:latin typeface="Comic Sans MS" pitchFamily="66" charset="0"/>
              </a:rPr>
              <a:t>PE and Library </a:t>
            </a:r>
          </a:p>
        </p:txBody>
      </p:sp>
      <p:sp>
        <p:nvSpPr>
          <p:cNvPr id="9219" name="Rectangle 3"/>
          <p:cNvSpPr>
            <a:spLocks noGrp="1" noChangeArrowheads="1"/>
          </p:cNvSpPr>
          <p:nvPr>
            <p:ph type="body" idx="1"/>
          </p:nvPr>
        </p:nvSpPr>
        <p:spPr/>
        <p:txBody>
          <a:bodyPr/>
          <a:lstStyle/>
          <a:p>
            <a:pPr eaLnBrk="1" hangingPunct="1">
              <a:lnSpc>
                <a:spcPct val="80000"/>
              </a:lnSpc>
            </a:pPr>
            <a:r>
              <a:rPr lang="en-GB" altLang="en-US" sz="2800" dirty="0" smtClean="0">
                <a:latin typeface="Comic Sans MS" pitchFamily="66" charset="0"/>
              </a:rPr>
              <a:t>Please make sure your child has a PE kit in school every day (jade T shirt and dark shorts). We send the PE kits home every half term so you can wash them.</a:t>
            </a:r>
          </a:p>
          <a:p>
            <a:pPr eaLnBrk="1" hangingPunct="1">
              <a:lnSpc>
                <a:spcPct val="80000"/>
              </a:lnSpc>
            </a:pPr>
            <a:r>
              <a:rPr lang="en-GB" altLang="en-US" sz="2800" dirty="0" smtClean="0">
                <a:latin typeface="Comic Sans MS" pitchFamily="66" charset="0"/>
              </a:rPr>
              <a:t>Children with long hair should have it tied back on PE days.</a:t>
            </a:r>
          </a:p>
          <a:p>
            <a:pPr eaLnBrk="1" hangingPunct="1">
              <a:lnSpc>
                <a:spcPct val="80000"/>
              </a:lnSpc>
            </a:pPr>
            <a:r>
              <a:rPr lang="en-GB" altLang="en-US" sz="2800" dirty="0" smtClean="0">
                <a:latin typeface="Comic Sans MS" pitchFamily="66" charset="0"/>
              </a:rPr>
              <a:t>Jewellery should not be worn in school. If your child has recently had their ears pierced they must cover their earrings with plasters. (please bring from home)</a:t>
            </a:r>
          </a:p>
          <a:p>
            <a:pPr eaLnBrk="1" hangingPunct="1">
              <a:lnSpc>
                <a:spcPct val="80000"/>
              </a:lnSpc>
            </a:pPr>
            <a:r>
              <a:rPr lang="en-GB" altLang="en-US" sz="2800" dirty="0" smtClean="0">
                <a:latin typeface="Comic Sans MS" pitchFamily="66" charset="0"/>
              </a:rPr>
              <a:t>School will provide a red library book bag. Please bring it to school on your child’s library day.</a:t>
            </a:r>
          </a:p>
          <a:p>
            <a:pPr eaLnBrk="1" hangingPunct="1">
              <a:lnSpc>
                <a:spcPct val="80000"/>
              </a:lnSpc>
            </a:pPr>
            <a:endParaRPr lang="en-GB" altLang="en-US" sz="2800" dirty="0" smtClean="0">
              <a:latin typeface="Comic Sans MS" pitchFamily="66" charset="0"/>
            </a:endParaRPr>
          </a:p>
        </p:txBody>
      </p:sp>
      <p:sp>
        <p:nvSpPr>
          <p:cNvPr id="4" name="TextBox 3"/>
          <p:cNvSpPr txBox="1"/>
          <p:nvPr/>
        </p:nvSpPr>
        <p:spPr>
          <a:xfrm>
            <a:off x="7884368" y="6309320"/>
            <a:ext cx="1259632" cy="369332"/>
          </a:xfrm>
          <a:prstGeom prst="rect">
            <a:avLst/>
          </a:prstGeom>
          <a:noFill/>
        </p:spPr>
        <p:txBody>
          <a:bodyPr wrap="square" rtlCol="0">
            <a:spAutoFit/>
          </a:bodyPr>
          <a:lstStyle/>
          <a:p>
            <a:r>
              <a:rPr lang="en-GB" dirty="0" err="1" smtClean="0"/>
              <a:t>Mathilde</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latin typeface="Comic Sans MS" pitchFamily="66" charset="0"/>
              </a:rPr>
              <a:t>Helping in School</a:t>
            </a:r>
          </a:p>
        </p:txBody>
      </p:sp>
      <p:sp>
        <p:nvSpPr>
          <p:cNvPr id="10243" name="Rectangle 3"/>
          <p:cNvSpPr>
            <a:spLocks noGrp="1" noChangeArrowheads="1"/>
          </p:cNvSpPr>
          <p:nvPr>
            <p:ph type="body" idx="1"/>
          </p:nvPr>
        </p:nvSpPr>
        <p:spPr/>
        <p:txBody>
          <a:bodyPr/>
          <a:lstStyle/>
          <a:p>
            <a:pPr eaLnBrk="1" hangingPunct="1">
              <a:lnSpc>
                <a:spcPct val="90000"/>
              </a:lnSpc>
            </a:pPr>
            <a:r>
              <a:rPr lang="en-GB" altLang="en-US" sz="2800" dirty="0" smtClean="0">
                <a:latin typeface="Comic Sans MS" pitchFamily="66" charset="0"/>
              </a:rPr>
              <a:t>Parents are always very welcome to come into school and help. Please sign up with your child’s teacher if you are able to help (after this meeting). </a:t>
            </a:r>
            <a:r>
              <a:rPr lang="en-GB" altLang="en-US" sz="2400" dirty="0" smtClean="0">
                <a:latin typeface="Comic Sans MS" pitchFamily="66" charset="0"/>
              </a:rPr>
              <a:t>No younger siblings please!</a:t>
            </a:r>
          </a:p>
          <a:p>
            <a:pPr eaLnBrk="1" hangingPunct="1">
              <a:lnSpc>
                <a:spcPct val="90000"/>
              </a:lnSpc>
            </a:pPr>
            <a:r>
              <a:rPr lang="en-GB" altLang="en-US" sz="2800" dirty="0" smtClean="0">
                <a:latin typeface="Comic Sans MS" pitchFamily="66" charset="0"/>
              </a:rPr>
              <a:t>Any worries or issues please do not hesitate to speak to a member of staff. Mornings are often very busy, so please either wait until the end of the day, send your class teacher an email, or pop to the office to arrange a convenient time to meet with the teacher.</a:t>
            </a:r>
          </a:p>
          <a:p>
            <a:pPr eaLnBrk="1" hangingPunct="1">
              <a:lnSpc>
                <a:spcPct val="90000"/>
              </a:lnSpc>
              <a:buFontTx/>
              <a:buNone/>
            </a:pPr>
            <a:endParaRPr lang="en-GB" altLang="en-US" sz="2800" dirty="0" smtClean="0">
              <a:latin typeface="Comic Sans MS" pitchFamily="66" charset="0"/>
            </a:endParaRPr>
          </a:p>
          <a:p>
            <a:pPr eaLnBrk="1" hangingPunct="1">
              <a:lnSpc>
                <a:spcPct val="90000"/>
              </a:lnSpc>
            </a:pPr>
            <a:endParaRPr lang="en-GB" altLang="en-US" sz="2800" dirty="0" smtClean="0">
              <a:latin typeface="Comic Sans MS" pitchFamily="66" charset="0"/>
            </a:endParaRPr>
          </a:p>
        </p:txBody>
      </p:sp>
      <p:sp>
        <p:nvSpPr>
          <p:cNvPr id="2" name="Rectangle 1"/>
          <p:cNvSpPr/>
          <p:nvPr/>
        </p:nvSpPr>
        <p:spPr>
          <a:xfrm>
            <a:off x="8444770" y="6321153"/>
            <a:ext cx="699230" cy="369332"/>
          </a:xfrm>
          <a:prstGeom prst="rect">
            <a:avLst/>
          </a:prstGeom>
        </p:spPr>
        <p:txBody>
          <a:bodyPr wrap="none">
            <a:spAutoFit/>
          </a:bodyPr>
          <a:lstStyle/>
          <a:p>
            <a:r>
              <a:rPr lang="en-GB" altLang="en-US" dirty="0" smtClean="0"/>
              <a:t>Beth</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mtClean="0">
                <a:latin typeface="Comic Sans MS" pitchFamily="66" charset="0"/>
              </a:rPr>
              <a:t>The Early Learning Goals.</a:t>
            </a:r>
          </a:p>
        </p:txBody>
      </p:sp>
      <p:sp>
        <p:nvSpPr>
          <p:cNvPr id="11267" name="Rectangle 3"/>
          <p:cNvSpPr>
            <a:spLocks noGrp="1" noChangeArrowheads="1"/>
          </p:cNvSpPr>
          <p:nvPr>
            <p:ph type="body" idx="1"/>
          </p:nvPr>
        </p:nvSpPr>
        <p:spPr>
          <a:xfrm>
            <a:off x="457200" y="1600200"/>
            <a:ext cx="8229600" cy="4781128"/>
          </a:xfrm>
        </p:spPr>
        <p:txBody>
          <a:bodyPr/>
          <a:lstStyle/>
          <a:p>
            <a:pPr eaLnBrk="1" hangingPunct="1">
              <a:lnSpc>
                <a:spcPct val="90000"/>
              </a:lnSpc>
            </a:pPr>
            <a:r>
              <a:rPr lang="en-GB" altLang="en-US" dirty="0" smtClean="0">
                <a:latin typeface="Comic Sans MS" pitchFamily="66" charset="0"/>
              </a:rPr>
              <a:t>The Foundation Stage covers the education  for children from birth to the end of the “Reception Year”.</a:t>
            </a:r>
          </a:p>
          <a:p>
            <a:pPr eaLnBrk="1" hangingPunct="1">
              <a:lnSpc>
                <a:spcPct val="90000"/>
              </a:lnSpc>
            </a:pPr>
            <a:r>
              <a:rPr lang="en-GB" altLang="en-US" dirty="0" smtClean="0">
                <a:latin typeface="Comic Sans MS" pitchFamily="66" charset="0"/>
              </a:rPr>
              <a:t>The Foundation Stage is split into 7 areas of learning. </a:t>
            </a:r>
          </a:p>
          <a:p>
            <a:pPr eaLnBrk="1" hangingPunct="1">
              <a:lnSpc>
                <a:spcPct val="90000"/>
              </a:lnSpc>
            </a:pPr>
            <a:r>
              <a:rPr lang="en-GB" altLang="en-US" dirty="0" smtClean="0">
                <a:latin typeface="Comic Sans MS" pitchFamily="66" charset="0"/>
              </a:rPr>
              <a:t>Each area of learning is broken down into a series of “aspects of learning” and then “Early Learning Goals” for the children to work through  and achieve.</a:t>
            </a:r>
          </a:p>
        </p:txBody>
      </p:sp>
      <p:sp>
        <p:nvSpPr>
          <p:cNvPr id="2" name="Rectangle 1"/>
          <p:cNvSpPr/>
          <p:nvPr/>
        </p:nvSpPr>
        <p:spPr>
          <a:xfrm>
            <a:off x="8444770" y="6379224"/>
            <a:ext cx="699230" cy="369332"/>
          </a:xfrm>
          <a:prstGeom prst="rect">
            <a:avLst/>
          </a:prstGeom>
        </p:spPr>
        <p:txBody>
          <a:bodyPr wrap="none">
            <a:spAutoFit/>
          </a:bodyPr>
          <a:lstStyle/>
          <a:p>
            <a:r>
              <a:rPr lang="en-GB" altLang="en-US" dirty="0" smtClean="0"/>
              <a:t>Beth</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1413</TotalTime>
  <Words>1331</Words>
  <Application>Microsoft Office PowerPoint</Application>
  <PresentationFormat>On-screen Show (4:3)</PresentationFormat>
  <Paragraphs>179</Paragraphs>
  <Slides>27</Slides>
  <Notes>26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Arial Black</vt:lpstr>
      <vt:lpstr>Calibri</vt:lpstr>
      <vt:lpstr>Comic Sans MS</vt:lpstr>
      <vt:lpstr>Georgia</vt:lpstr>
      <vt:lpstr>PMingLiU</vt:lpstr>
      <vt:lpstr>SassoonPrimaryInfantMedium</vt:lpstr>
      <vt:lpstr>Times New Roman</vt:lpstr>
      <vt:lpstr>Wingdings</vt:lpstr>
      <vt:lpstr>Default Design</vt:lpstr>
      <vt:lpstr>Presentation</vt:lpstr>
      <vt:lpstr>Dobcroft Infant School Foundation Stage (FS2)</vt:lpstr>
      <vt:lpstr>Welcome to Dobcroft Infant School.</vt:lpstr>
      <vt:lpstr>PowerPoint Presentation</vt:lpstr>
      <vt:lpstr>Classroom Routines</vt:lpstr>
      <vt:lpstr>Planning and Preparation Time</vt:lpstr>
      <vt:lpstr>General Issues</vt:lpstr>
      <vt:lpstr>PE and Library </vt:lpstr>
      <vt:lpstr>Helping in School</vt:lpstr>
      <vt:lpstr>The Early Learning Goals.</vt:lpstr>
      <vt:lpstr>PowerPoint Presentation</vt:lpstr>
      <vt:lpstr>How do the Children Learn? </vt:lpstr>
      <vt:lpstr>SEAL</vt:lpstr>
      <vt:lpstr>Family Seal Activities</vt:lpstr>
      <vt:lpstr>WALT</vt:lpstr>
      <vt:lpstr>Eco School</vt:lpstr>
      <vt:lpstr>PowerPoint Presentation</vt:lpstr>
      <vt:lpstr>TASC</vt:lpstr>
      <vt:lpstr>The Gingerbread Man</vt:lpstr>
      <vt:lpstr>Generate</vt:lpstr>
      <vt:lpstr>Which is the best idea?</vt:lpstr>
      <vt:lpstr>Let’s Do it!</vt:lpstr>
      <vt:lpstr>How well did I do?</vt:lpstr>
      <vt:lpstr>Parent Information</vt:lpstr>
      <vt:lpstr>Other Areas of Learning</vt:lpstr>
      <vt:lpstr>Dobcroft Infant Website</vt:lpstr>
      <vt:lpstr>PSA</vt:lpstr>
      <vt:lpstr>PowerPoint Presentation</vt:lpstr>
    </vt:vector>
  </TitlesOfParts>
  <Company>Sheffield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Dobcroft Infant School Foundation Stage.</dc:title>
  <dc:creator>Sheffield Schools</dc:creator>
  <cp:lastModifiedBy>Windows User</cp:lastModifiedBy>
  <cp:revision>116</cp:revision>
  <cp:lastPrinted>2017-09-15T14:07:46Z</cp:lastPrinted>
  <dcterms:created xsi:type="dcterms:W3CDTF">2006-09-14T08:26:06Z</dcterms:created>
  <dcterms:modified xsi:type="dcterms:W3CDTF">2019-09-23T18:37:33Z</dcterms:modified>
</cp:coreProperties>
</file>