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2" r:id="rId2"/>
    <p:sldId id="267" r:id="rId3"/>
    <p:sldId id="268" r:id="rId4"/>
    <p:sldId id="256" r:id="rId5"/>
    <p:sldId id="270" r:id="rId6"/>
    <p:sldId id="272" r:id="rId7"/>
    <p:sldId id="273" r:id="rId8"/>
    <p:sldId id="274" r:id="rId9"/>
    <p:sldId id="269" r:id="rId10"/>
    <p:sldId id="257" r:id="rId11"/>
    <p:sldId id="271" r:id="rId12"/>
    <p:sldId id="263" r:id="rId13"/>
    <p:sldId id="276" r:id="rId14"/>
    <p:sldId id="275" r:id="rId15"/>
    <p:sldId id="277" r:id="rId16"/>
    <p:sldId id="261" r:id="rId17"/>
    <p:sldId id="266"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1F648C3-0CA0-4100-BB54-58C9BE2554CF}" type="datetimeFigureOut">
              <a:rPr lang="en-GB" smtClean="0"/>
              <a:t>01/07/2019</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205E459-4E78-4414-A3EC-B842D9D9BE94}" type="slidenum">
              <a:rPr lang="en-GB" smtClean="0"/>
              <a:t>‹#›</a:t>
            </a:fld>
            <a:endParaRPr lang="en-GB"/>
          </a:p>
        </p:txBody>
      </p:sp>
    </p:spTree>
    <p:extLst>
      <p:ext uri="{BB962C8B-B14F-4D97-AF65-F5344CB8AC3E}">
        <p14:creationId xmlns:p14="http://schemas.microsoft.com/office/powerpoint/2010/main" val="3076990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9ADAEF-1C9E-440D-A5EB-C68ABEC0657C}" type="datetimeFigureOut">
              <a:rPr lang="en-GB" smtClean="0"/>
              <a:t>01/07/2019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B147E6C-7D43-4B62-A93A-2D34ADBF5AAF}" type="slidenum">
              <a:rPr lang="en-GB" smtClean="0"/>
              <a:t>‹#›</a:t>
            </a:fld>
            <a:endParaRPr lang="en-GB"/>
          </a:p>
        </p:txBody>
      </p:sp>
    </p:spTree>
    <p:extLst>
      <p:ext uri="{BB962C8B-B14F-4D97-AF65-F5344CB8AC3E}">
        <p14:creationId xmlns:p14="http://schemas.microsoft.com/office/powerpoint/2010/main" val="3212010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01/07/2019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46799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01/07/2019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17732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01/07/2019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10136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235207-1EBD-4D79-AAD9-C311A4FEA576}" type="datetimeFigureOut">
              <a:rPr lang="en-GB" smtClean="0"/>
              <a:t>01/07/2019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56373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235207-1EBD-4D79-AAD9-C311A4FEA576}" type="datetimeFigureOut">
              <a:rPr lang="en-GB" smtClean="0"/>
              <a:t>01/07/2019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40866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235207-1EBD-4D79-AAD9-C311A4FEA576}" type="datetimeFigureOut">
              <a:rPr lang="en-GB" smtClean="0"/>
              <a:t>01/07/2019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665769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235207-1EBD-4D79-AAD9-C311A4FEA576}" type="datetimeFigureOut">
              <a:rPr lang="en-GB" smtClean="0"/>
              <a:t>01/07/2019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159349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235207-1EBD-4D79-AAD9-C311A4FEA576}" type="datetimeFigureOut">
              <a:rPr lang="en-GB" smtClean="0"/>
              <a:t>01/07/2019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35654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35207-1EBD-4D79-AAD9-C311A4FEA576}" type="datetimeFigureOut">
              <a:rPr lang="en-GB" smtClean="0"/>
              <a:t>01/07/2019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309930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235207-1EBD-4D79-AAD9-C311A4FEA576}" type="datetimeFigureOut">
              <a:rPr lang="en-GB" smtClean="0"/>
              <a:t>01/07/2019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3293087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235207-1EBD-4D79-AAD9-C311A4FEA576}" type="datetimeFigureOut">
              <a:rPr lang="en-GB" smtClean="0"/>
              <a:t>01/07/2019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73EC87-4946-4BC2-8386-8155490C8DE7}" type="slidenum">
              <a:rPr lang="en-GB" smtClean="0"/>
              <a:t>‹#›</a:t>
            </a:fld>
            <a:endParaRPr lang="en-GB"/>
          </a:p>
        </p:txBody>
      </p:sp>
    </p:spTree>
    <p:extLst>
      <p:ext uri="{BB962C8B-B14F-4D97-AF65-F5344CB8AC3E}">
        <p14:creationId xmlns:p14="http://schemas.microsoft.com/office/powerpoint/2010/main" val="221448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35207-1EBD-4D79-AAD9-C311A4FEA576}" type="datetimeFigureOut">
              <a:rPr lang="en-GB" smtClean="0"/>
              <a:t>01/07/2019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3EC87-4946-4BC2-8386-8155490C8DE7}" type="slidenum">
              <a:rPr lang="en-GB" smtClean="0"/>
              <a:t>‹#›</a:t>
            </a:fld>
            <a:endParaRPr lang="en-GB"/>
          </a:p>
        </p:txBody>
      </p:sp>
    </p:spTree>
    <p:extLst>
      <p:ext uri="{BB962C8B-B14F-4D97-AF65-F5344CB8AC3E}">
        <p14:creationId xmlns:p14="http://schemas.microsoft.com/office/powerpoint/2010/main" val="3331073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wmf"/><Relationship Id="rId7" Type="http://schemas.openxmlformats.org/officeDocument/2006/relationships/image" Target="../media/image19.jpeg"/><Relationship Id="rId2" Type="http://schemas.openxmlformats.org/officeDocument/2006/relationships/image" Target="../media/image14.wmf"/><Relationship Id="rId1" Type="http://schemas.openxmlformats.org/officeDocument/2006/relationships/slideLayout" Target="../slideLayouts/slideLayout1.xml"/><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gif"/></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7" Type="http://schemas.openxmlformats.org/officeDocument/2006/relationships/image" Target="../media/image3.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charlesa@dobcroft-inf.sheffield.sch.uk" TargetMode="External"/><Relationship Id="rId2" Type="http://schemas.openxmlformats.org/officeDocument/2006/relationships/image" Target="../media/image25.png"/><Relationship Id="rId1" Type="http://schemas.openxmlformats.org/officeDocument/2006/relationships/slideLayout" Target="../slideLayouts/slideLayout1.xml"/><Relationship Id="rId6" Type="http://schemas.openxmlformats.org/officeDocument/2006/relationships/hyperlink" Target="mailto:hughesc@dobcroft-inf.sheffield.sch.uk-" TargetMode="External"/><Relationship Id="rId5" Type="http://schemas.openxmlformats.org/officeDocument/2006/relationships/hyperlink" Target="mailto:shawg@dobcroft-inf.Sheffield.sch.uk" TargetMode="External"/><Relationship Id="rId4" Type="http://schemas.openxmlformats.org/officeDocument/2006/relationships/hyperlink" Target="mailto:holmesk@dobcroft-inf.sheffield.sch.uk"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2.png"/><Relationship Id="rId2" Type="http://schemas.openxmlformats.org/officeDocument/2006/relationships/hyperlink" Target="http://www.google.co.uk/url?sa=i&amp;rct=j&amp;q=&amp;esrc=s&amp;source=images&amp;cd=&amp;cad=rja&amp;uact=8&amp;ved=0ahUKEwiUtdHgjNfMAhXB0hoKHR1NDTcQjRwIBw&amp;url=http://www.canstockphoto.com/illustration/kingfisher.html&amp;psig=AFQjCNFZ0vtxN7Mk-eydEiz8mo224QNSww&amp;ust=1463228600904677"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hyperlink" Target="http://www.google.co.uk/url?sa=i&amp;rct=j&amp;q=&amp;esrc=s&amp;source=images&amp;cd=&amp;cad=rja&amp;uact=8&amp;ved=0ahUKEwiKneHjjdfMAhUKAxoKHedrCmQQjRwIBw&amp;url=http://www.clipartpanda.com/categories/woodpecker-clipart&amp;psig=AFQjCNEwFvPU_Ixq-EpV_QJChN_MEdc2TA&amp;ust=1463228623934587"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1470025"/>
          </a:xfrm>
        </p:spPr>
        <p:txBody>
          <a:bodyPr>
            <a:normAutofit/>
          </a:bodyPr>
          <a:lstStyle/>
          <a:p>
            <a:r>
              <a:rPr lang="en-GB" sz="5400" dirty="0" smtClean="0">
                <a:latin typeface="SassoonPrimaryInfant" panose="00000400000000000000" pitchFamily="2" charset="0"/>
              </a:rPr>
              <a:t>Getting ready for Year 2 </a:t>
            </a:r>
            <a:endParaRPr lang="en-GB" sz="5400" dirty="0">
              <a:latin typeface="SassoonPrimaryInfant" panose="00000400000000000000" pitchFamily="2" charset="0"/>
            </a:endParaRPr>
          </a:p>
        </p:txBody>
      </p:sp>
      <p:pic>
        <p:nvPicPr>
          <p:cNvPr id="6" name="irc_mi" descr="http://images.clipartpanda.com/woodpecker-clipart-biyEpdz7T.png">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3759" y="3200784"/>
            <a:ext cx="1079817" cy="1008112"/>
          </a:xfrm>
          <a:prstGeom prst="rect">
            <a:avLst/>
          </a:prstGeom>
          <a:noFill/>
          <a:ln>
            <a:noFill/>
          </a:ln>
        </p:spPr>
      </p:pic>
      <p:pic>
        <p:nvPicPr>
          <p:cNvPr id="7" name="irc_mi" descr="http://cdn.xl.thumbs.canstockphoto.com/canstock32821198.jpg">
            <a:hlinkClick r:id="rId4"/>
          </p:cNvPr>
          <p:cNvPicPr/>
          <p:nvPr/>
        </p:nvPicPr>
        <p:blipFill rotWithShape="1">
          <a:blip r:embed="rId5">
            <a:extLst>
              <a:ext uri="{28A0092B-C50C-407E-A947-70E740481C1C}">
                <a14:useLocalDpi xmlns:a14="http://schemas.microsoft.com/office/drawing/2010/main" val="0"/>
              </a:ext>
            </a:extLst>
          </a:blip>
          <a:srcRect r="8522"/>
          <a:stretch/>
        </p:blipFill>
        <p:spPr bwMode="auto">
          <a:xfrm>
            <a:off x="1099742" y="1563538"/>
            <a:ext cx="1143751" cy="1051046"/>
          </a:xfrm>
          <a:prstGeom prst="rect">
            <a:avLst/>
          </a:prstGeom>
          <a:noFill/>
          <a:ln>
            <a:noFill/>
          </a:ln>
          <a:extLst>
            <a:ext uri="{53640926-AAD7-44D8-BBD7-CCE9431645EC}">
              <a14:shadowObscured xmlns:a14="http://schemas.microsoft.com/office/drawing/2010/main"/>
            </a:ext>
          </a:extLst>
        </p:spPr>
      </p:pic>
      <p:pic>
        <p:nvPicPr>
          <p:cNvPr id="1026" name="Picture 2" descr="Image result for eagle clip ar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9742" y="4946573"/>
            <a:ext cx="1136229" cy="1202359"/>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2440779" y="3184544"/>
            <a:ext cx="5904656" cy="1200329"/>
          </a:xfrm>
          <a:prstGeom prst="rect">
            <a:avLst/>
          </a:prstGeom>
          <a:noFill/>
        </p:spPr>
        <p:txBody>
          <a:bodyPr wrap="square" rtlCol="0">
            <a:spAutoFit/>
          </a:bodyPr>
          <a:lstStyle/>
          <a:p>
            <a:r>
              <a:rPr lang="en-GB" sz="3600" dirty="0" smtClean="0">
                <a:latin typeface="SassoonPrimaryInfant" panose="00000400000000000000" pitchFamily="2" charset="0"/>
              </a:rPr>
              <a:t>Woodpeckers – Mrs </a:t>
            </a:r>
            <a:r>
              <a:rPr lang="en-GB" sz="3600" dirty="0" smtClean="0">
                <a:latin typeface="SassoonPrimaryInfant" panose="00000400000000000000" pitchFamily="2" charset="0"/>
              </a:rPr>
              <a:t>Holmes and Miss Shaw </a:t>
            </a:r>
            <a:endParaRPr lang="en-GB" sz="3600" dirty="0">
              <a:latin typeface="SassoonPrimaryInfant" panose="00000400000000000000" pitchFamily="2" charset="0"/>
            </a:endParaRPr>
          </a:p>
        </p:txBody>
      </p:sp>
      <p:sp>
        <p:nvSpPr>
          <p:cNvPr id="11" name="TextBox 10"/>
          <p:cNvSpPr txBox="1"/>
          <p:nvPr/>
        </p:nvSpPr>
        <p:spPr>
          <a:xfrm>
            <a:off x="2411760" y="1765895"/>
            <a:ext cx="6480720" cy="1200329"/>
          </a:xfrm>
          <a:prstGeom prst="rect">
            <a:avLst/>
          </a:prstGeom>
          <a:noFill/>
        </p:spPr>
        <p:txBody>
          <a:bodyPr wrap="square" rtlCol="0">
            <a:spAutoFit/>
          </a:bodyPr>
          <a:lstStyle/>
          <a:p>
            <a:r>
              <a:rPr lang="en-GB" sz="3600" dirty="0" smtClean="0">
                <a:latin typeface="SassoonPrimaryInfant" panose="00000400000000000000" pitchFamily="2" charset="0"/>
              </a:rPr>
              <a:t>Kingfishers – Miss </a:t>
            </a:r>
            <a:r>
              <a:rPr lang="en-GB" sz="3600" dirty="0" smtClean="0">
                <a:latin typeface="SassoonPrimaryInfant" panose="00000400000000000000" pitchFamily="2" charset="0"/>
              </a:rPr>
              <a:t>Charles               (Mrs Machin)</a:t>
            </a:r>
            <a:endParaRPr lang="en-GB" sz="3600" dirty="0">
              <a:latin typeface="SassoonPrimaryInfant" panose="00000400000000000000" pitchFamily="2" charset="0"/>
            </a:endParaRPr>
          </a:p>
        </p:txBody>
      </p:sp>
      <p:sp>
        <p:nvSpPr>
          <p:cNvPr id="12" name="TextBox 11"/>
          <p:cNvSpPr txBox="1"/>
          <p:nvPr/>
        </p:nvSpPr>
        <p:spPr>
          <a:xfrm>
            <a:off x="2563964" y="5157192"/>
            <a:ext cx="5904656" cy="646331"/>
          </a:xfrm>
          <a:prstGeom prst="rect">
            <a:avLst/>
          </a:prstGeom>
          <a:noFill/>
        </p:spPr>
        <p:txBody>
          <a:bodyPr wrap="square" rtlCol="0">
            <a:spAutoFit/>
          </a:bodyPr>
          <a:lstStyle/>
          <a:p>
            <a:r>
              <a:rPr lang="en-GB" sz="3600" dirty="0" smtClean="0">
                <a:latin typeface="SassoonPrimaryInfant" panose="00000400000000000000" pitchFamily="2" charset="0"/>
              </a:rPr>
              <a:t>Eagles – Miss Hughes </a:t>
            </a:r>
            <a:endParaRPr lang="en-GB" sz="3600" dirty="0">
              <a:latin typeface="SassoonPrimaryInfant" panose="00000400000000000000" pitchFamily="2" charset="0"/>
            </a:endParaRPr>
          </a:p>
        </p:txBody>
      </p:sp>
    </p:spTree>
    <p:extLst>
      <p:ext uri="{BB962C8B-B14F-4D97-AF65-F5344CB8AC3E}">
        <p14:creationId xmlns:p14="http://schemas.microsoft.com/office/powerpoint/2010/main" val="3927332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9832" y="476672"/>
            <a:ext cx="2693366" cy="707886"/>
          </a:xfrm>
          <a:prstGeom prst="rect">
            <a:avLst/>
          </a:prstGeom>
          <a:noFill/>
        </p:spPr>
        <p:txBody>
          <a:bodyPr wrap="none" rtlCol="0">
            <a:spAutoFit/>
          </a:bodyPr>
          <a:lstStyle/>
          <a:p>
            <a:r>
              <a:rPr lang="en-GB" sz="4000" b="1" dirty="0" smtClean="0">
                <a:latin typeface="BlackCat Primary" pitchFamily="2" charset="0"/>
              </a:rPr>
              <a:t>Curriculum</a:t>
            </a:r>
            <a:endParaRPr lang="en-GB" sz="4000" b="1" dirty="0">
              <a:latin typeface="BlackCat Primary" pitchFamily="2" charset="0"/>
            </a:endParaRPr>
          </a:p>
        </p:txBody>
      </p:sp>
      <p:sp>
        <p:nvSpPr>
          <p:cNvPr id="5" name="TextBox 4"/>
          <p:cNvSpPr txBox="1"/>
          <p:nvPr/>
        </p:nvSpPr>
        <p:spPr>
          <a:xfrm>
            <a:off x="347256" y="1290877"/>
            <a:ext cx="3168352" cy="4062651"/>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Whole School Themes</a:t>
            </a:r>
            <a:endParaRPr lang="en-GB" sz="2800" b="1" dirty="0" smtClean="0">
              <a:latin typeface="BlackCat Primary" pitchFamily="2" charset="0"/>
            </a:endParaRPr>
          </a:p>
          <a:p>
            <a:r>
              <a:rPr lang="en-GB" b="1" u="sng" dirty="0" smtClean="0">
                <a:latin typeface="BlackCat Primary" pitchFamily="2" charset="0"/>
              </a:rPr>
              <a:t>Around the World</a:t>
            </a:r>
            <a:endParaRPr lang="en-GB" b="1" u="sng" dirty="0" smtClean="0">
              <a:latin typeface="BlackCat Primary" pitchFamily="2" charset="0"/>
            </a:endParaRPr>
          </a:p>
          <a:p>
            <a:r>
              <a:rPr lang="en-GB" sz="1600" b="1" dirty="0" smtClean="0">
                <a:latin typeface="BlackCat Primary" pitchFamily="2" charset="0"/>
              </a:rPr>
              <a:t>Geography and History </a:t>
            </a:r>
            <a:r>
              <a:rPr lang="en-GB" sz="1600" b="1" dirty="0" smtClean="0">
                <a:latin typeface="BlackCat Primary" pitchFamily="2" charset="0"/>
              </a:rPr>
              <a:t>focus</a:t>
            </a:r>
            <a:r>
              <a:rPr lang="en-GB" sz="1600" b="1" dirty="0" smtClean="0">
                <a:latin typeface="BlackCat Primary" pitchFamily="2" charset="0"/>
              </a:rPr>
              <a:t>: </a:t>
            </a:r>
          </a:p>
          <a:p>
            <a:endParaRPr lang="en-GB" sz="1600" b="1" dirty="0" smtClean="0">
              <a:latin typeface="BlackCat Primary" pitchFamily="2" charset="0"/>
            </a:endParaRPr>
          </a:p>
          <a:p>
            <a:endParaRPr lang="en-GB" sz="1600" b="1" dirty="0" smtClean="0">
              <a:latin typeface="BlackCat Primary" pitchFamily="2" charset="0"/>
            </a:endParaRPr>
          </a:p>
          <a:p>
            <a:endParaRPr lang="en-GB" b="1" dirty="0" smtClean="0">
              <a:latin typeface="BlackCat Primary" pitchFamily="2" charset="0"/>
            </a:endParaRPr>
          </a:p>
          <a:p>
            <a:r>
              <a:rPr lang="en-GB" b="1" u="sng" dirty="0" smtClean="0">
                <a:latin typeface="BlackCat Primary" pitchFamily="2" charset="0"/>
              </a:rPr>
              <a:t>Under the Sea</a:t>
            </a:r>
            <a:endParaRPr lang="en-GB" b="1" u="sng" dirty="0" smtClean="0">
              <a:latin typeface="BlackCat Primary" pitchFamily="2" charset="0"/>
            </a:endParaRPr>
          </a:p>
          <a:p>
            <a:r>
              <a:rPr lang="en-GB" sz="1600" b="1" dirty="0" smtClean="0">
                <a:latin typeface="BlackCat Primary" pitchFamily="2" charset="0"/>
              </a:rPr>
              <a:t>History Focus:</a:t>
            </a:r>
          </a:p>
          <a:p>
            <a:r>
              <a:rPr lang="en-GB" sz="1600" b="1" dirty="0" smtClean="0">
                <a:latin typeface="BlackCat Primary" pitchFamily="2" charset="0"/>
              </a:rPr>
              <a:t>Local heroes</a:t>
            </a:r>
          </a:p>
          <a:p>
            <a:r>
              <a:rPr lang="en-GB" sz="1600" b="1" dirty="0" smtClean="0">
                <a:latin typeface="BlackCat Primary" pitchFamily="2" charset="0"/>
              </a:rPr>
              <a:t>Art Focus:</a:t>
            </a:r>
          </a:p>
          <a:p>
            <a:r>
              <a:rPr lang="en-GB" sz="1600" b="1" dirty="0" smtClean="0">
                <a:latin typeface="BlackCat Primary" pitchFamily="2" charset="0"/>
              </a:rPr>
              <a:t>Andy Warhol, Pop art </a:t>
            </a:r>
          </a:p>
          <a:p>
            <a:endParaRPr lang="en-GB" b="1" u="sng" dirty="0" smtClean="0">
              <a:latin typeface="BlackCat Primary" pitchFamily="2" charset="0"/>
            </a:endParaRPr>
          </a:p>
          <a:p>
            <a:r>
              <a:rPr lang="en-GB" b="1" u="sng" dirty="0" smtClean="0">
                <a:latin typeface="BlackCat Primary" pitchFamily="2" charset="0"/>
              </a:rPr>
              <a:t>Food, glorious food</a:t>
            </a:r>
            <a:endParaRPr lang="en-GB" b="1" u="sng" dirty="0" smtClean="0">
              <a:latin typeface="BlackCat Primary" pitchFamily="2" charset="0"/>
            </a:endParaRPr>
          </a:p>
          <a:p>
            <a:r>
              <a:rPr lang="en-GB" sz="1600" b="1" dirty="0" smtClean="0">
                <a:latin typeface="BlackCat Primary" pitchFamily="2" charset="0"/>
              </a:rPr>
              <a:t>Science focus:</a:t>
            </a:r>
          </a:p>
          <a:p>
            <a:r>
              <a:rPr lang="en-GB" sz="1600" b="1" dirty="0" smtClean="0">
                <a:latin typeface="BlackCat Primary" pitchFamily="2" charset="0"/>
              </a:rPr>
              <a:t>Animals, plants and living things </a:t>
            </a:r>
            <a:endParaRPr lang="en-GB" sz="1600" b="1" dirty="0">
              <a:solidFill>
                <a:srgbClr val="0070C0"/>
              </a:solidFill>
              <a:latin typeface="BlackCat Primary" pitchFamily="2" charset="0"/>
            </a:endParaRPr>
          </a:p>
        </p:txBody>
      </p:sp>
      <p:sp>
        <p:nvSpPr>
          <p:cNvPr id="6" name="TextBox 5"/>
          <p:cNvSpPr txBox="1"/>
          <p:nvPr/>
        </p:nvSpPr>
        <p:spPr>
          <a:xfrm>
            <a:off x="6732240" y="1340768"/>
            <a:ext cx="2304256" cy="5447645"/>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How To Learn</a:t>
            </a: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r>
              <a:rPr lang="en-GB" b="1" dirty="0" smtClean="0">
                <a:latin typeface="BlackCat Primary" pitchFamily="2" charset="0"/>
              </a:rPr>
              <a:t>Resourceful, Reciprocal, Risk-Taking, Resilient, Reflective</a:t>
            </a:r>
            <a:endParaRPr lang="en-GB" b="1" dirty="0">
              <a:latin typeface="BlackCat Primary" pitchFamily="2" charset="0"/>
            </a:endParaRPr>
          </a:p>
          <a:p>
            <a:endParaRPr lang="en-GB" b="1" dirty="0" smtClean="0">
              <a:solidFill>
                <a:srgbClr val="0070C0"/>
              </a:solidFill>
              <a:latin typeface="BlackCat Primary" pitchFamily="2" charset="0"/>
            </a:endParaRPr>
          </a:p>
        </p:txBody>
      </p:sp>
      <p:sp>
        <p:nvSpPr>
          <p:cNvPr id="7" name="TextBox 6"/>
          <p:cNvSpPr txBox="1"/>
          <p:nvPr/>
        </p:nvSpPr>
        <p:spPr>
          <a:xfrm>
            <a:off x="3779912" y="1110609"/>
            <a:ext cx="2808312" cy="5262979"/>
          </a:xfrm>
          <a:prstGeom prst="rect">
            <a:avLst/>
          </a:prstGeom>
          <a:noFill/>
          <a:ln w="28575">
            <a:solidFill>
              <a:srgbClr val="0070C0"/>
            </a:solidFill>
          </a:ln>
        </p:spPr>
        <p:txBody>
          <a:bodyPr wrap="square" rtlCol="0">
            <a:spAutoFit/>
          </a:bodyPr>
          <a:lstStyle/>
          <a:p>
            <a:pPr algn="ctr"/>
            <a:r>
              <a:rPr lang="en-GB" sz="2400" b="1" dirty="0" smtClean="0">
                <a:latin typeface="BlackCat Primary" pitchFamily="2" charset="0"/>
              </a:rPr>
              <a:t>Areas of learning</a:t>
            </a:r>
          </a:p>
          <a:p>
            <a:pPr algn="ctr"/>
            <a:endParaRPr lang="en-GB" sz="2400" b="1" dirty="0" smtClean="0">
              <a:latin typeface="BlackCat Primary" pitchFamily="2" charset="0"/>
            </a:endParaRPr>
          </a:p>
          <a:p>
            <a:r>
              <a:rPr lang="en-GB" b="1" dirty="0" smtClean="0">
                <a:latin typeface="BlackCat Primary" pitchFamily="2" charset="0"/>
              </a:rPr>
              <a:t>Maths</a:t>
            </a:r>
          </a:p>
          <a:p>
            <a:r>
              <a:rPr lang="en-GB" b="1" dirty="0" smtClean="0">
                <a:latin typeface="BlackCat Primary" pitchFamily="2" charset="0"/>
              </a:rPr>
              <a:t>English – writing, reading and phonics</a:t>
            </a:r>
          </a:p>
          <a:p>
            <a:r>
              <a:rPr lang="en-GB" b="1" dirty="0" smtClean="0">
                <a:latin typeface="BlackCat Primary" pitchFamily="2" charset="0"/>
              </a:rPr>
              <a:t>Science</a:t>
            </a:r>
          </a:p>
          <a:p>
            <a:r>
              <a:rPr lang="en-GB" b="1" dirty="0" smtClean="0">
                <a:latin typeface="BlackCat Primary" pitchFamily="2" charset="0"/>
              </a:rPr>
              <a:t>PE</a:t>
            </a:r>
          </a:p>
          <a:p>
            <a:r>
              <a:rPr lang="en-GB" b="1" dirty="0" smtClean="0">
                <a:latin typeface="BlackCat Primary" pitchFamily="2" charset="0"/>
              </a:rPr>
              <a:t>Art </a:t>
            </a:r>
          </a:p>
          <a:p>
            <a:r>
              <a:rPr lang="en-GB" b="1" dirty="0" smtClean="0">
                <a:latin typeface="BlackCat Primary" pitchFamily="2" charset="0"/>
              </a:rPr>
              <a:t>Music (violins)</a:t>
            </a:r>
          </a:p>
          <a:p>
            <a:r>
              <a:rPr lang="en-GB" b="1" dirty="0" smtClean="0">
                <a:latin typeface="BlackCat Primary" pitchFamily="2" charset="0"/>
              </a:rPr>
              <a:t>Design Technology</a:t>
            </a:r>
          </a:p>
          <a:p>
            <a:r>
              <a:rPr lang="en-GB" b="1" dirty="0" smtClean="0">
                <a:latin typeface="BlackCat Primary" pitchFamily="2" charset="0"/>
              </a:rPr>
              <a:t>Computing</a:t>
            </a:r>
          </a:p>
          <a:p>
            <a:r>
              <a:rPr lang="en-GB" b="1" dirty="0" smtClean="0">
                <a:latin typeface="BlackCat Primary" pitchFamily="2" charset="0"/>
              </a:rPr>
              <a:t>History</a:t>
            </a:r>
          </a:p>
          <a:p>
            <a:r>
              <a:rPr lang="en-GB" b="1" dirty="0">
                <a:latin typeface="BlackCat Primary" pitchFamily="2" charset="0"/>
              </a:rPr>
              <a:t>G</a:t>
            </a:r>
            <a:r>
              <a:rPr lang="en-GB" b="1" dirty="0" smtClean="0">
                <a:latin typeface="BlackCat Primary" pitchFamily="2" charset="0"/>
              </a:rPr>
              <a:t>eography</a:t>
            </a:r>
          </a:p>
          <a:p>
            <a:r>
              <a:rPr lang="en-GB" b="1" dirty="0" smtClean="0">
                <a:latin typeface="BlackCat Primary" pitchFamily="2" charset="0"/>
              </a:rPr>
              <a:t>P4C</a:t>
            </a:r>
          </a:p>
          <a:p>
            <a:r>
              <a:rPr lang="en-GB" b="1" dirty="0" smtClean="0">
                <a:latin typeface="BlackCat Primary" pitchFamily="2" charset="0"/>
              </a:rPr>
              <a:t>SEAL</a:t>
            </a:r>
          </a:p>
          <a:p>
            <a:r>
              <a:rPr lang="en-GB" b="1" dirty="0" smtClean="0">
                <a:latin typeface="BlackCat Primary" pitchFamily="2" charset="0"/>
              </a:rPr>
              <a:t>Massage</a:t>
            </a:r>
          </a:p>
          <a:p>
            <a:r>
              <a:rPr lang="en-GB" b="1" dirty="0" smtClean="0">
                <a:latin typeface="BlackCat Primary" pitchFamily="2" charset="0"/>
              </a:rPr>
              <a:t>RE</a:t>
            </a:r>
          </a:p>
          <a:p>
            <a:r>
              <a:rPr lang="en-GB" b="1" dirty="0" smtClean="0">
                <a:latin typeface="BlackCat Primary" pitchFamily="2" charset="0"/>
              </a:rPr>
              <a:t>Metacognition</a:t>
            </a:r>
            <a:endParaRPr lang="en-GB" b="1" dirty="0" smtClean="0">
              <a:latin typeface="BlackCat Primary" pitchFamily="2" charset="0"/>
            </a:endParaRPr>
          </a:p>
        </p:txBody>
      </p:sp>
      <p:pic>
        <p:nvPicPr>
          <p:cNvPr id="8" name="Picture 1033" descr="MCj0135101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2569" y="1721176"/>
            <a:ext cx="937600" cy="778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30" descr="Seal with Fis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151339" y="4172113"/>
            <a:ext cx="7493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029" descr="MMAG00440_0000%5b1%5d"/>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836677" y="3834431"/>
            <a:ext cx="820666" cy="1163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35" descr="MCj04110650000%5b1%5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95529" y="3284261"/>
            <a:ext cx="296863"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36" descr="MCj03315400000%5b1%5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722714" y="2867793"/>
            <a:ext cx="428625"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istockphoto_2621203_funny_and_smiley_seal_from_circu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72591" y="1721176"/>
            <a:ext cx="671370" cy="76939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17656" y="275852"/>
            <a:ext cx="936625"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7332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5716" y="217082"/>
            <a:ext cx="7776864" cy="769441"/>
          </a:xfrm>
          <a:prstGeom prst="rect">
            <a:avLst/>
          </a:prstGeom>
          <a:noFill/>
        </p:spPr>
        <p:txBody>
          <a:bodyPr wrap="square" rtlCol="0">
            <a:spAutoFit/>
          </a:bodyPr>
          <a:lstStyle/>
          <a:p>
            <a:pPr algn="ctr"/>
            <a:r>
              <a:rPr lang="en-GB" sz="4400" dirty="0" smtClean="0"/>
              <a:t>Mastery curriculum</a:t>
            </a:r>
            <a:endParaRPr lang="en-GB" sz="4400" dirty="0"/>
          </a:p>
        </p:txBody>
      </p:sp>
      <p:sp>
        <p:nvSpPr>
          <p:cNvPr id="5" name="Rectangle 4"/>
          <p:cNvSpPr/>
          <p:nvPr/>
        </p:nvSpPr>
        <p:spPr>
          <a:xfrm>
            <a:off x="395536" y="986523"/>
            <a:ext cx="8496944" cy="2031325"/>
          </a:xfrm>
          <a:prstGeom prst="rect">
            <a:avLst/>
          </a:prstGeom>
        </p:spPr>
        <p:txBody>
          <a:bodyPr wrap="square">
            <a:spAutoFit/>
          </a:bodyPr>
          <a:lstStyle/>
          <a:p>
            <a:pPr>
              <a:defRPr/>
            </a:pPr>
            <a:r>
              <a:rPr lang="en-GB" dirty="0"/>
              <a:t>Mastery </a:t>
            </a:r>
          </a:p>
          <a:p>
            <a:pPr>
              <a:defRPr/>
            </a:pPr>
            <a:r>
              <a:rPr lang="en-GB" dirty="0" smtClean="0"/>
              <a:t>Based </a:t>
            </a:r>
            <a:r>
              <a:rPr lang="en-GB" dirty="0"/>
              <a:t>around broadening a child’s understanding of a text and language and show a deep understanding through applying their learning. </a:t>
            </a:r>
          </a:p>
          <a:p>
            <a:pPr>
              <a:defRPr/>
            </a:pPr>
            <a:endParaRPr lang="en-GB" dirty="0"/>
          </a:p>
          <a:p>
            <a:pPr>
              <a:defRPr/>
            </a:pPr>
            <a:r>
              <a:rPr lang="en-GB" dirty="0"/>
              <a:t>What will this look like across the year?</a:t>
            </a:r>
          </a:p>
          <a:p>
            <a:pPr>
              <a:defRPr/>
            </a:pPr>
            <a:r>
              <a:rPr lang="en-GB" dirty="0"/>
              <a:t>Skills and knowledge will be built up throughout the year so children will be apply to apply their learning to a wide variety of contexts. </a:t>
            </a:r>
          </a:p>
        </p:txBody>
      </p:sp>
      <p:sp>
        <p:nvSpPr>
          <p:cNvPr id="6" name="TextBox 5"/>
          <p:cNvSpPr txBox="1"/>
          <p:nvPr/>
        </p:nvSpPr>
        <p:spPr>
          <a:xfrm>
            <a:off x="395536" y="3429000"/>
            <a:ext cx="4052308" cy="2862322"/>
          </a:xfrm>
          <a:prstGeom prst="rect">
            <a:avLst/>
          </a:prstGeom>
          <a:noFill/>
          <a:ln w="28575">
            <a:solidFill>
              <a:schemeClr val="tx1"/>
            </a:solidFill>
          </a:ln>
        </p:spPr>
        <p:txBody>
          <a:bodyPr wrap="square" rtlCol="0">
            <a:spAutoFit/>
          </a:bodyPr>
          <a:lstStyle/>
          <a:p>
            <a:pPr>
              <a:defRPr/>
            </a:pPr>
            <a:r>
              <a:rPr lang="en-GB" b="1" u="sng" dirty="0" smtClean="0"/>
              <a:t>Mastery English</a:t>
            </a:r>
          </a:p>
          <a:p>
            <a:pPr>
              <a:defRPr/>
            </a:pPr>
            <a:endParaRPr lang="en-GB" dirty="0" smtClean="0"/>
          </a:p>
          <a:p>
            <a:pPr>
              <a:defRPr/>
            </a:pPr>
            <a:r>
              <a:rPr lang="en-GB" dirty="0" smtClean="0"/>
              <a:t>Immersive </a:t>
            </a:r>
            <a:r>
              <a:rPr lang="en-GB" dirty="0"/>
              <a:t>teaching style focusing on one text at a time.</a:t>
            </a:r>
          </a:p>
          <a:p>
            <a:pPr>
              <a:defRPr/>
            </a:pPr>
            <a:endParaRPr lang="en-GB" dirty="0" smtClean="0"/>
          </a:p>
          <a:p>
            <a:pPr>
              <a:defRPr/>
            </a:pPr>
            <a:r>
              <a:rPr lang="en-GB" dirty="0" smtClean="0"/>
              <a:t>What </a:t>
            </a:r>
            <a:r>
              <a:rPr lang="en-GB" dirty="0"/>
              <a:t>does this look like in the classroom?</a:t>
            </a:r>
          </a:p>
          <a:p>
            <a:pPr>
              <a:defRPr/>
            </a:pPr>
            <a:r>
              <a:rPr lang="en-GB" dirty="0"/>
              <a:t>Text – Genre – SPAG feature – Reading Comprehension – Application</a:t>
            </a:r>
          </a:p>
          <a:p>
            <a:endParaRPr lang="en-GB" dirty="0"/>
          </a:p>
        </p:txBody>
      </p:sp>
      <p:sp>
        <p:nvSpPr>
          <p:cNvPr id="7" name="TextBox 6"/>
          <p:cNvSpPr txBox="1"/>
          <p:nvPr/>
        </p:nvSpPr>
        <p:spPr>
          <a:xfrm>
            <a:off x="4840172" y="3429000"/>
            <a:ext cx="4052308" cy="1754326"/>
          </a:xfrm>
          <a:prstGeom prst="rect">
            <a:avLst/>
          </a:prstGeom>
          <a:noFill/>
          <a:ln w="28575">
            <a:solidFill>
              <a:schemeClr val="tx1"/>
            </a:solidFill>
          </a:ln>
        </p:spPr>
        <p:txBody>
          <a:bodyPr wrap="square" rtlCol="0">
            <a:spAutoFit/>
          </a:bodyPr>
          <a:lstStyle/>
          <a:p>
            <a:pPr>
              <a:defRPr/>
            </a:pPr>
            <a:r>
              <a:rPr lang="en-GB" b="1" u="sng" dirty="0" smtClean="0"/>
              <a:t>Mathematics Mastery</a:t>
            </a:r>
            <a:endParaRPr lang="en-GB" dirty="0" smtClean="0"/>
          </a:p>
          <a:p>
            <a:pPr>
              <a:defRPr/>
            </a:pPr>
            <a:r>
              <a:rPr lang="en-GB" dirty="0" smtClean="0"/>
              <a:t>Extension of how the children have been learning in year 1. </a:t>
            </a:r>
          </a:p>
          <a:p>
            <a:pPr>
              <a:defRPr/>
            </a:pPr>
            <a:endParaRPr lang="en-GB" dirty="0"/>
          </a:p>
          <a:p>
            <a:pPr>
              <a:defRPr/>
            </a:pPr>
            <a:r>
              <a:rPr lang="en-GB" dirty="0"/>
              <a:t>Depth not </a:t>
            </a:r>
            <a:r>
              <a:rPr lang="en-GB" dirty="0" smtClean="0"/>
              <a:t>breadth.</a:t>
            </a:r>
            <a:endParaRPr lang="en-GB" dirty="0"/>
          </a:p>
          <a:p>
            <a:endParaRPr lang="en-GB" dirty="0"/>
          </a:p>
        </p:txBody>
      </p:sp>
      <p:sp>
        <p:nvSpPr>
          <p:cNvPr id="8" name="TextBox 7"/>
          <p:cNvSpPr txBox="1"/>
          <p:nvPr/>
        </p:nvSpPr>
        <p:spPr>
          <a:xfrm>
            <a:off x="4840172" y="5445224"/>
            <a:ext cx="4052308" cy="646331"/>
          </a:xfrm>
          <a:prstGeom prst="rect">
            <a:avLst/>
          </a:prstGeom>
          <a:noFill/>
        </p:spPr>
        <p:txBody>
          <a:bodyPr wrap="square" rtlCol="0">
            <a:spAutoFit/>
          </a:bodyPr>
          <a:lstStyle/>
          <a:p>
            <a:r>
              <a:rPr lang="en-GB" dirty="0" smtClean="0"/>
              <a:t>We will give you more information at the curriculum meeting in the autumn term. </a:t>
            </a:r>
            <a:endParaRPr lang="en-GB" dirty="0"/>
          </a:p>
        </p:txBody>
      </p:sp>
      <p:pic>
        <p:nvPicPr>
          <p:cNvPr id="9"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196300"/>
            <a:ext cx="1512168" cy="1134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0401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8" y="1313457"/>
            <a:ext cx="3927678" cy="707886"/>
          </a:xfrm>
          <a:prstGeom prst="rect">
            <a:avLst/>
          </a:prstGeom>
          <a:noFill/>
        </p:spPr>
        <p:txBody>
          <a:bodyPr wrap="none" rtlCol="0">
            <a:spAutoFit/>
          </a:bodyPr>
          <a:lstStyle/>
          <a:p>
            <a:r>
              <a:rPr lang="en-GB" sz="4000" b="1" dirty="0" smtClean="0">
                <a:latin typeface="BlackCat Primary" pitchFamily="2" charset="0"/>
              </a:rPr>
              <a:t>Y2 Assessments</a:t>
            </a:r>
            <a:endParaRPr lang="en-GB" sz="4000" b="1" dirty="0">
              <a:latin typeface="BlackCat Primary" pitchFamily="2" charset="0"/>
            </a:endParaRPr>
          </a:p>
        </p:txBody>
      </p:sp>
      <p:sp>
        <p:nvSpPr>
          <p:cNvPr id="5" name="TextBox 4"/>
          <p:cNvSpPr txBox="1"/>
          <p:nvPr/>
        </p:nvSpPr>
        <p:spPr>
          <a:xfrm>
            <a:off x="362292" y="2442248"/>
            <a:ext cx="8373276" cy="5078313"/>
          </a:xfrm>
          <a:prstGeom prst="rect">
            <a:avLst/>
          </a:prstGeom>
          <a:noFill/>
        </p:spPr>
        <p:txBody>
          <a:bodyPr wrap="square" rtlCol="0">
            <a:spAutoFit/>
          </a:bodyPr>
          <a:lstStyle/>
          <a:p>
            <a:pPr marL="285750" indent="-285750">
              <a:buFont typeface="Arial" panose="020B0604020202020204" pitchFamily="34" charset="0"/>
              <a:buChar char="•"/>
            </a:pPr>
            <a:r>
              <a:rPr lang="en-GB" b="1" dirty="0" smtClean="0">
                <a:latin typeface="BlackCat Primary" pitchFamily="2" charset="0"/>
              </a:rPr>
              <a:t>It is a government initiative that every child will complete an end of KS1 assessment in maths, </a:t>
            </a:r>
            <a:r>
              <a:rPr lang="en-GB" b="1" dirty="0" err="1" smtClean="0">
                <a:latin typeface="BlackCat Primary" pitchFamily="2" charset="0"/>
              </a:rPr>
              <a:t>SPaG</a:t>
            </a:r>
            <a:r>
              <a:rPr lang="en-GB" b="1" dirty="0">
                <a:latin typeface="BlackCat Primary" pitchFamily="2" charset="0"/>
              </a:rPr>
              <a:t> </a:t>
            </a:r>
            <a:r>
              <a:rPr lang="en-GB" b="1" dirty="0" smtClean="0">
                <a:latin typeface="BlackCat Primary" pitchFamily="2" charset="0"/>
              </a:rPr>
              <a:t>and reading.  Writing will be assessed be the child’s class teacher.</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These assessments will take place in the summer term.</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They will be administered and marked by the class teacher and will take place in the child’s classroom.  Some children may complete the assessments in small groups or individually.</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Although these assessments will be marked by class teachers they will be moderated within the year team.</a:t>
            </a:r>
          </a:p>
          <a:p>
            <a:pPr marL="285750" indent="-285750">
              <a:buFont typeface="Arial" panose="020B0604020202020204" pitchFamily="34" charset="0"/>
              <a:buChar char="•"/>
            </a:pPr>
            <a:endParaRPr lang="en-GB" b="1" dirty="0">
              <a:latin typeface="BlackCat Primary" pitchFamily="2" charset="0"/>
            </a:endParaRPr>
          </a:p>
          <a:p>
            <a:pPr marL="285750" indent="-285750">
              <a:buFont typeface="Arial" panose="020B0604020202020204" pitchFamily="34" charset="0"/>
              <a:buChar char="•"/>
            </a:pPr>
            <a:r>
              <a:rPr lang="en-GB" b="1" dirty="0" smtClean="0">
                <a:latin typeface="BlackCat Primary" pitchFamily="2" charset="0"/>
              </a:rPr>
              <a:t>These tests are part of our end of year assessments and will have no more emphasis for the children than their usual work expectations. </a:t>
            </a:r>
          </a:p>
          <a:p>
            <a:pPr marL="285750" indent="-285750">
              <a:buFont typeface="Arial" panose="020B0604020202020204" pitchFamily="34" charset="0"/>
              <a:buChar char="•"/>
            </a:pPr>
            <a:endParaRPr lang="en-GB" b="1" dirty="0">
              <a:solidFill>
                <a:srgbClr val="0070C0"/>
              </a:solidFill>
              <a:latin typeface="BlackCat Primary" pitchFamily="2" charset="0"/>
            </a:endParaRPr>
          </a:p>
          <a:p>
            <a:pPr marL="285750" indent="-285750">
              <a:buFont typeface="Arial" panose="020B0604020202020204" pitchFamily="34" charset="0"/>
              <a:buChar char="•"/>
            </a:pPr>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p:txBody>
      </p:sp>
      <p:pic>
        <p:nvPicPr>
          <p:cNvPr id="6" name="Picture 4" descr="Image result for keep calm and try your b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5375" y="146531"/>
            <a:ext cx="19812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7" name="irc_mi" descr="http://cdn.xl.thumbs.canstockphoto.com/canstock32821198.jpg">
            <a:hlinkClick r:id="rId3"/>
          </p:cNvPr>
          <p:cNvPicPr/>
          <p:nvPr/>
        </p:nvPicPr>
        <p:blipFill rotWithShape="1">
          <a:blip r:embed="rId4">
            <a:extLst>
              <a:ext uri="{28A0092B-C50C-407E-A947-70E740481C1C}">
                <a14:useLocalDpi xmlns:a14="http://schemas.microsoft.com/office/drawing/2010/main" val="0"/>
              </a:ext>
            </a:extLst>
          </a:blip>
          <a:srcRect r="8522"/>
          <a:stretch/>
        </p:blipFill>
        <p:spPr bwMode="auto">
          <a:xfrm>
            <a:off x="2222036" y="254693"/>
            <a:ext cx="1047142" cy="811085"/>
          </a:xfrm>
          <a:prstGeom prst="rect">
            <a:avLst/>
          </a:prstGeom>
          <a:noFill/>
          <a:ln>
            <a:noFill/>
          </a:ln>
          <a:extLst>
            <a:ext uri="{53640926-AAD7-44D8-BBD7-CCE9431645EC}">
              <a14:shadowObscured xmlns:a14="http://schemas.microsoft.com/office/drawing/2010/main"/>
            </a:ext>
          </a:extLst>
        </p:spPr>
      </p:pic>
      <p:pic>
        <p:nvPicPr>
          <p:cNvPr id="9" name="irc_mi" descr="http://images.clipartpanda.com/woodpecker-clipart-biyEpdz7T.png">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7221" y="257496"/>
            <a:ext cx="1076467" cy="811085"/>
          </a:xfrm>
          <a:prstGeom prst="rect">
            <a:avLst/>
          </a:prstGeom>
          <a:noFill/>
          <a:ln>
            <a:noFill/>
          </a:ln>
        </p:spPr>
      </p:pic>
      <p:pic>
        <p:nvPicPr>
          <p:cNvPr id="10" name="Picture 2" descr="Image result for eagle clip ar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27527" y="257496"/>
            <a:ext cx="809554" cy="856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1921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6632"/>
            <a:ext cx="7920880" cy="6247864"/>
          </a:xfrm>
          <a:prstGeom prst="rect">
            <a:avLst/>
          </a:prstGeom>
          <a:noFill/>
        </p:spPr>
        <p:txBody>
          <a:bodyPr wrap="square" rtlCol="0">
            <a:spAutoFit/>
          </a:bodyPr>
          <a:lstStyle/>
          <a:p>
            <a:r>
              <a:rPr lang="en-GB" sz="3600" dirty="0" smtClean="0"/>
              <a:t>Teaching Assessment Framework (TAF)</a:t>
            </a:r>
            <a:endParaRPr lang="en-GB" sz="3600" dirty="0" smtClean="0"/>
          </a:p>
          <a:p>
            <a:endParaRPr lang="en-GB" sz="4000" dirty="0" smtClean="0"/>
          </a:p>
          <a:p>
            <a:pPr marL="285750" indent="-285750">
              <a:buFont typeface="Arial" panose="020B0604020202020204" pitchFamily="34" charset="0"/>
              <a:buChar char="•"/>
            </a:pPr>
            <a:r>
              <a:rPr lang="en-GB" dirty="0" smtClean="0"/>
              <a:t>As well as the end of Key Stage 1 assessments, your child will be assessed against the </a:t>
            </a:r>
            <a:r>
              <a:rPr lang="en-GB" dirty="0" smtClean="0"/>
              <a:t>TAF– </a:t>
            </a:r>
            <a:r>
              <a:rPr lang="en-GB" dirty="0" smtClean="0"/>
              <a:t>a set of expectations released by the government.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This allows us to teacher assess where each child is, which will be the final assessment of your child.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You will be given a copy of the </a:t>
            </a:r>
            <a:r>
              <a:rPr lang="en-GB" dirty="0" smtClean="0"/>
              <a:t>TAF </a:t>
            </a:r>
            <a:r>
              <a:rPr lang="en-GB" dirty="0" smtClean="0"/>
              <a:t>at the autumn parents evening, however if you would like to look at them before there is a copy on our website.</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Used for Reading, Writing (</a:t>
            </a:r>
            <a:r>
              <a:rPr lang="en-GB" dirty="0" err="1" smtClean="0"/>
              <a:t>SPaG</a:t>
            </a:r>
            <a:r>
              <a:rPr lang="en-GB" dirty="0" smtClean="0"/>
              <a:t>) and Maths.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Split each subject into: </a:t>
            </a:r>
            <a:endParaRPr lang="en-GB" dirty="0" smtClean="0"/>
          </a:p>
          <a:p>
            <a:pPr marL="742950" lvl="1" indent="-285750">
              <a:buFont typeface="Arial" panose="020B0604020202020204" pitchFamily="34" charset="0"/>
              <a:buChar char="•"/>
            </a:pPr>
            <a:r>
              <a:rPr lang="en-GB" dirty="0"/>
              <a:t>P</a:t>
            </a:r>
            <a:r>
              <a:rPr lang="en-GB" dirty="0" smtClean="0"/>
              <a:t>re-key stage standards</a:t>
            </a:r>
            <a:endParaRPr lang="en-GB" dirty="0" smtClean="0"/>
          </a:p>
          <a:p>
            <a:pPr marL="742950" lvl="1" indent="-285750">
              <a:buFont typeface="Arial" panose="020B0604020202020204" pitchFamily="34" charset="0"/>
              <a:buChar char="•"/>
            </a:pPr>
            <a:r>
              <a:rPr lang="en-GB" dirty="0" smtClean="0"/>
              <a:t>Working towards the expected standard</a:t>
            </a:r>
          </a:p>
          <a:p>
            <a:pPr marL="742950" lvl="1" indent="-285750">
              <a:buFont typeface="Arial" panose="020B0604020202020204" pitchFamily="34" charset="0"/>
              <a:buChar char="•"/>
            </a:pPr>
            <a:r>
              <a:rPr lang="en-GB" b="1" dirty="0"/>
              <a:t>Working </a:t>
            </a:r>
            <a:r>
              <a:rPr lang="en-GB" b="1" dirty="0" smtClean="0"/>
              <a:t>at the </a:t>
            </a:r>
            <a:r>
              <a:rPr lang="en-GB" b="1" dirty="0"/>
              <a:t>expected </a:t>
            </a:r>
            <a:r>
              <a:rPr lang="en-GB" b="1" dirty="0" smtClean="0"/>
              <a:t>standard</a:t>
            </a:r>
          </a:p>
          <a:p>
            <a:pPr marL="742950" lvl="1" indent="-285750">
              <a:buFont typeface="Arial" panose="020B0604020202020204" pitchFamily="34" charset="0"/>
              <a:buChar char="•"/>
            </a:pPr>
            <a:r>
              <a:rPr lang="en-GB" dirty="0" smtClean="0"/>
              <a:t>Working at greater depth</a:t>
            </a:r>
            <a:endParaRPr lang="en-GB" dirty="0"/>
          </a:p>
          <a:p>
            <a:pPr marL="742950" lvl="1" indent="-285750">
              <a:buFont typeface="Arial" panose="020B0604020202020204" pitchFamily="34" charset="0"/>
              <a:buChar char="•"/>
            </a:pPr>
            <a:endParaRPr lang="en-GB" dirty="0"/>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5288" y="4581128"/>
            <a:ext cx="1875144" cy="1924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6173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228" y="-23327"/>
            <a:ext cx="7560840" cy="3108543"/>
          </a:xfrm>
          <a:prstGeom prst="rect">
            <a:avLst/>
          </a:prstGeom>
          <a:noFill/>
        </p:spPr>
        <p:txBody>
          <a:bodyPr wrap="square" rtlCol="0">
            <a:spAutoFit/>
          </a:bodyPr>
          <a:lstStyle/>
          <a:p>
            <a:pPr algn="ctr"/>
            <a:endParaRPr lang="en-GB" sz="4000" dirty="0" smtClean="0"/>
          </a:p>
          <a:p>
            <a:pPr algn="ctr"/>
            <a:endParaRPr lang="en-GB" sz="4000" dirty="0"/>
          </a:p>
          <a:p>
            <a:pPr marL="571500" indent="-571500">
              <a:buFont typeface="Arial" panose="020B0604020202020204" pitchFamily="34" charset="0"/>
              <a:buChar char="•"/>
            </a:pPr>
            <a:endParaRPr lang="en-GB" dirty="0" smtClean="0"/>
          </a:p>
          <a:p>
            <a:pPr marL="571500" indent="-571500">
              <a:buFont typeface="Arial" panose="020B0604020202020204" pitchFamily="34" charset="0"/>
              <a:buChar char="•"/>
            </a:pPr>
            <a:endParaRPr lang="en-GB" dirty="0" smtClean="0"/>
          </a:p>
          <a:p>
            <a:pPr algn="ctr"/>
            <a:endParaRPr lang="en-GB" sz="4000" dirty="0"/>
          </a:p>
          <a:p>
            <a:pPr algn="ctr"/>
            <a:endParaRPr lang="en-GB" sz="4000" dirty="0"/>
          </a:p>
        </p:txBody>
      </p:sp>
      <p:sp>
        <p:nvSpPr>
          <p:cNvPr id="11" name="TextBox 10"/>
          <p:cNvSpPr txBox="1"/>
          <p:nvPr/>
        </p:nvSpPr>
        <p:spPr>
          <a:xfrm>
            <a:off x="683568" y="260648"/>
            <a:ext cx="7925410" cy="1046440"/>
          </a:xfrm>
          <a:prstGeom prst="rect">
            <a:avLst/>
          </a:prstGeom>
          <a:noFill/>
        </p:spPr>
        <p:txBody>
          <a:bodyPr wrap="square" rtlCol="0">
            <a:spAutoFit/>
          </a:bodyPr>
          <a:lstStyle/>
          <a:p>
            <a:r>
              <a:rPr lang="en-GB" sz="4400" dirty="0"/>
              <a:t>Getting your child ready for Year 2 </a:t>
            </a:r>
          </a:p>
          <a:p>
            <a:endParaRPr lang="en-GB" dirty="0"/>
          </a:p>
        </p:txBody>
      </p:sp>
      <p:pic>
        <p:nvPicPr>
          <p:cNvPr id="2" name="Picture 1"/>
          <p:cNvPicPr>
            <a:picLocks noChangeAspect="1"/>
          </p:cNvPicPr>
          <p:nvPr/>
        </p:nvPicPr>
        <p:blipFill>
          <a:blip r:embed="rId2"/>
          <a:stretch>
            <a:fillRect/>
          </a:stretch>
        </p:blipFill>
        <p:spPr>
          <a:xfrm>
            <a:off x="839657" y="1180495"/>
            <a:ext cx="7273649" cy="5536491"/>
          </a:xfrm>
          <a:prstGeom prst="rect">
            <a:avLst/>
          </a:prstGeom>
        </p:spPr>
      </p:pic>
    </p:spTree>
    <p:extLst>
      <p:ext uri="{BB962C8B-B14F-4D97-AF65-F5344CB8AC3E}">
        <p14:creationId xmlns:p14="http://schemas.microsoft.com/office/powerpoint/2010/main" val="11612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228" y="-23327"/>
            <a:ext cx="7560840" cy="5601533"/>
          </a:xfrm>
          <a:prstGeom prst="rect">
            <a:avLst/>
          </a:prstGeom>
          <a:noFill/>
        </p:spPr>
        <p:txBody>
          <a:bodyPr wrap="square" rtlCol="0">
            <a:spAutoFit/>
          </a:bodyPr>
          <a:lstStyle/>
          <a:p>
            <a:pPr algn="ctr"/>
            <a:endParaRPr lang="en-GB" sz="4000" dirty="0" smtClean="0"/>
          </a:p>
          <a:p>
            <a:pPr algn="ctr"/>
            <a:endParaRPr lang="en-GB" sz="4000" dirty="0"/>
          </a:p>
          <a:p>
            <a:pPr marL="571500" indent="-571500">
              <a:buFont typeface="Arial" panose="020B0604020202020204" pitchFamily="34" charset="0"/>
              <a:buChar char="•"/>
            </a:pPr>
            <a:r>
              <a:rPr lang="en-GB" dirty="0" smtClean="0"/>
              <a:t>After feedback from parents this year, we realise 6 weeks is a long period for children to go without continued learning. Therefore we have provided some selected activities that you could do over their summer which will consolidate the learning that your child has done in year 1, ready to build on for year 2. </a:t>
            </a:r>
          </a:p>
          <a:p>
            <a:pPr marL="571500" indent="-571500">
              <a:buFont typeface="Arial" panose="020B0604020202020204" pitchFamily="34" charset="0"/>
              <a:buChar char="•"/>
            </a:pPr>
            <a:r>
              <a:rPr lang="en-GB" dirty="0" smtClean="0"/>
              <a:t>As an eco school, we have placed all of these resources on your </a:t>
            </a:r>
            <a:r>
              <a:rPr lang="en-GB" b="1" dirty="0" smtClean="0"/>
              <a:t>current class’s website page</a:t>
            </a:r>
            <a:r>
              <a:rPr lang="en-GB" dirty="0" smtClean="0"/>
              <a:t>. Please do let your new class teacher know if you require a paper copy. </a:t>
            </a:r>
          </a:p>
          <a:p>
            <a:pPr marL="571500" indent="-571500">
              <a:buFont typeface="Arial" panose="020B0604020202020204" pitchFamily="34" charset="0"/>
              <a:buChar char="•"/>
            </a:pPr>
            <a:r>
              <a:rPr lang="en-GB" dirty="0" smtClean="0"/>
              <a:t>These include: </a:t>
            </a:r>
          </a:p>
          <a:p>
            <a:pPr marL="571500" indent="-571500">
              <a:buFont typeface="Arial" panose="020B0604020202020204" pitchFamily="34" charset="0"/>
              <a:buChar char="•"/>
            </a:pPr>
            <a:endParaRPr lang="en-GB" dirty="0" smtClean="0"/>
          </a:p>
          <a:p>
            <a:pPr marL="571500" indent="-571500">
              <a:buFont typeface="Arial" panose="020B0604020202020204" pitchFamily="34" charset="0"/>
              <a:buChar char="•"/>
            </a:pPr>
            <a:endParaRPr lang="en-GB" dirty="0" smtClean="0"/>
          </a:p>
          <a:p>
            <a:pPr algn="ctr"/>
            <a:endParaRPr lang="en-GB" sz="4000" dirty="0"/>
          </a:p>
          <a:p>
            <a:pPr algn="ctr"/>
            <a:endParaRPr lang="en-GB" sz="4000" dirty="0"/>
          </a:p>
        </p:txBody>
      </p:sp>
      <p:sp>
        <p:nvSpPr>
          <p:cNvPr id="8" name="TextBox 7"/>
          <p:cNvSpPr txBox="1"/>
          <p:nvPr/>
        </p:nvSpPr>
        <p:spPr>
          <a:xfrm>
            <a:off x="683568" y="3799031"/>
            <a:ext cx="3924080" cy="1754326"/>
          </a:xfrm>
          <a:prstGeom prst="rect">
            <a:avLst/>
          </a:prstGeom>
          <a:noFill/>
          <a:ln w="28575">
            <a:solidFill>
              <a:schemeClr val="tx1"/>
            </a:solidFill>
          </a:ln>
        </p:spPr>
        <p:txBody>
          <a:bodyPr wrap="square" rtlCol="0">
            <a:spAutoFit/>
          </a:bodyPr>
          <a:lstStyle/>
          <a:p>
            <a:r>
              <a:rPr lang="en-GB" b="1" u="sng" dirty="0" smtClean="0"/>
              <a:t>English</a:t>
            </a:r>
          </a:p>
          <a:p>
            <a:pPr marL="285750" indent="-285750">
              <a:buFontTx/>
              <a:buChar char="-"/>
            </a:pPr>
            <a:r>
              <a:rPr lang="en-GB" dirty="0" smtClean="0"/>
              <a:t>Handwriting paper</a:t>
            </a:r>
          </a:p>
          <a:p>
            <a:pPr marL="285750" indent="-285750">
              <a:buFontTx/>
              <a:buChar char="-"/>
            </a:pPr>
            <a:r>
              <a:rPr lang="en-GB" dirty="0" smtClean="0"/>
              <a:t>Spelling zone words for year 1 and 2</a:t>
            </a:r>
          </a:p>
          <a:p>
            <a:pPr marL="285750" indent="-285750">
              <a:buFontTx/>
              <a:buChar char="-"/>
            </a:pPr>
            <a:r>
              <a:rPr lang="en-GB" dirty="0" smtClean="0"/>
              <a:t>Reading and </a:t>
            </a:r>
            <a:r>
              <a:rPr lang="en-GB" dirty="0" err="1" smtClean="0"/>
              <a:t>SPaG</a:t>
            </a:r>
            <a:r>
              <a:rPr lang="en-GB" dirty="0" smtClean="0"/>
              <a:t> booklet</a:t>
            </a:r>
          </a:p>
          <a:p>
            <a:endParaRPr lang="en-GB" dirty="0" smtClean="0"/>
          </a:p>
          <a:p>
            <a:endParaRPr lang="en-GB" dirty="0"/>
          </a:p>
        </p:txBody>
      </p:sp>
      <p:sp>
        <p:nvSpPr>
          <p:cNvPr id="9" name="TextBox 8"/>
          <p:cNvSpPr txBox="1"/>
          <p:nvPr/>
        </p:nvSpPr>
        <p:spPr>
          <a:xfrm>
            <a:off x="5016121" y="3799031"/>
            <a:ext cx="3924080" cy="1200329"/>
          </a:xfrm>
          <a:prstGeom prst="rect">
            <a:avLst/>
          </a:prstGeom>
          <a:noFill/>
          <a:ln w="28575">
            <a:solidFill>
              <a:schemeClr val="tx1"/>
            </a:solidFill>
          </a:ln>
        </p:spPr>
        <p:txBody>
          <a:bodyPr wrap="square" rtlCol="0">
            <a:spAutoFit/>
          </a:bodyPr>
          <a:lstStyle/>
          <a:p>
            <a:r>
              <a:rPr lang="en-GB" b="1" u="sng" dirty="0" smtClean="0"/>
              <a:t>Maths</a:t>
            </a:r>
          </a:p>
          <a:p>
            <a:pPr marL="285750" indent="-285750">
              <a:buFontTx/>
              <a:buChar char="-"/>
            </a:pPr>
            <a:r>
              <a:rPr lang="en-GB" dirty="0" smtClean="0"/>
              <a:t>Addition and subtraction booklet</a:t>
            </a:r>
          </a:p>
          <a:p>
            <a:pPr marL="285750" indent="-285750">
              <a:buFontTx/>
              <a:buChar char="-"/>
            </a:pPr>
            <a:r>
              <a:rPr lang="en-GB" dirty="0" smtClean="0"/>
              <a:t>Multiplication and division booklet</a:t>
            </a:r>
          </a:p>
          <a:p>
            <a:pPr marL="285750" indent="-285750">
              <a:buFontTx/>
              <a:buChar char="-"/>
            </a:pPr>
            <a:r>
              <a:rPr lang="en-GB" dirty="0" smtClean="0"/>
              <a:t>Fractions booklet </a:t>
            </a:r>
            <a:endParaRPr lang="en-GB" dirty="0"/>
          </a:p>
        </p:txBody>
      </p:sp>
      <p:sp>
        <p:nvSpPr>
          <p:cNvPr id="10" name="TextBox 9"/>
          <p:cNvSpPr txBox="1"/>
          <p:nvPr/>
        </p:nvSpPr>
        <p:spPr>
          <a:xfrm>
            <a:off x="395536" y="5561139"/>
            <a:ext cx="5688632" cy="923330"/>
          </a:xfrm>
          <a:prstGeom prst="rect">
            <a:avLst/>
          </a:prstGeom>
          <a:noFill/>
        </p:spPr>
        <p:txBody>
          <a:bodyPr wrap="square" rtlCol="0">
            <a:spAutoFit/>
          </a:bodyPr>
          <a:lstStyle/>
          <a:p>
            <a:r>
              <a:rPr lang="en-GB" dirty="0" smtClean="0"/>
              <a:t>Your child will receive a holiday homework menu as part of transition. These activities will be on there as well as some activities based on foundation subjects. </a:t>
            </a:r>
            <a:endParaRPr lang="en-GB" dirty="0"/>
          </a:p>
        </p:txBody>
      </p:sp>
      <p:sp>
        <p:nvSpPr>
          <p:cNvPr id="11" name="TextBox 10"/>
          <p:cNvSpPr txBox="1"/>
          <p:nvPr/>
        </p:nvSpPr>
        <p:spPr>
          <a:xfrm>
            <a:off x="683568" y="260648"/>
            <a:ext cx="7925410" cy="1046440"/>
          </a:xfrm>
          <a:prstGeom prst="rect">
            <a:avLst/>
          </a:prstGeom>
          <a:noFill/>
        </p:spPr>
        <p:txBody>
          <a:bodyPr wrap="square" rtlCol="0">
            <a:spAutoFit/>
          </a:bodyPr>
          <a:lstStyle/>
          <a:p>
            <a:r>
              <a:rPr lang="en-GB" sz="4400" dirty="0"/>
              <a:t>Getting your child ready for Year 2 </a:t>
            </a:r>
          </a:p>
          <a:p>
            <a:endParaRPr lang="en-GB" dirty="0"/>
          </a:p>
        </p:txBody>
      </p:sp>
    </p:spTree>
    <p:extLst>
      <p:ext uri="{BB962C8B-B14F-4D97-AF65-F5344CB8AC3E}">
        <p14:creationId xmlns:p14="http://schemas.microsoft.com/office/powerpoint/2010/main" val="47804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58652" y="230799"/>
            <a:ext cx="3842719" cy="707886"/>
          </a:xfrm>
          <a:prstGeom prst="rect">
            <a:avLst/>
          </a:prstGeom>
          <a:noFill/>
        </p:spPr>
        <p:txBody>
          <a:bodyPr wrap="none" rtlCol="0">
            <a:spAutoFit/>
          </a:bodyPr>
          <a:lstStyle/>
          <a:p>
            <a:pPr algn="ctr"/>
            <a:r>
              <a:rPr lang="en-GB" sz="4000" b="1" dirty="0" smtClean="0">
                <a:latin typeface="BlackCat Primary" pitchFamily="2" charset="0"/>
              </a:rPr>
              <a:t>Communication</a:t>
            </a:r>
            <a:endParaRPr lang="en-GB" sz="4000" b="1" dirty="0">
              <a:latin typeface="BlackCat Primary" pitchFamily="2" charset="0"/>
            </a:endParaRPr>
          </a:p>
        </p:txBody>
      </p:sp>
      <p:sp>
        <p:nvSpPr>
          <p:cNvPr id="5" name="TextBox 4"/>
          <p:cNvSpPr txBox="1"/>
          <p:nvPr/>
        </p:nvSpPr>
        <p:spPr>
          <a:xfrm>
            <a:off x="539551" y="1124744"/>
            <a:ext cx="8280920" cy="4924425"/>
          </a:xfrm>
          <a:prstGeom prst="rect">
            <a:avLst/>
          </a:prstGeom>
          <a:noFill/>
        </p:spPr>
        <p:txBody>
          <a:bodyPr wrap="square" rtlCol="0">
            <a:spAutoFit/>
          </a:bodyPr>
          <a:lstStyle/>
          <a:p>
            <a:r>
              <a:rPr lang="en-GB" sz="2400" b="1" dirty="0" smtClean="0">
                <a:latin typeface="BlackCat Primary" pitchFamily="2" charset="0"/>
              </a:rPr>
              <a:t>Talking with us:</a:t>
            </a:r>
            <a:r>
              <a:rPr lang="en-GB" sz="3200" b="1" dirty="0" smtClean="0">
                <a:latin typeface="BlackCat Primary" pitchFamily="2" charset="0"/>
              </a:rPr>
              <a:t>  </a:t>
            </a:r>
            <a:r>
              <a:rPr lang="en-GB" b="1" dirty="0" smtClean="0">
                <a:latin typeface="BlackCat Primary" pitchFamily="2" charset="0"/>
              </a:rPr>
              <a:t>Make an appointment after </a:t>
            </a:r>
            <a:r>
              <a:rPr lang="en-GB" b="1" dirty="0" smtClean="0">
                <a:latin typeface="BlackCat Primary" pitchFamily="2" charset="0"/>
              </a:rPr>
              <a:t>school, by </a:t>
            </a:r>
            <a:r>
              <a:rPr lang="en-GB" b="1" dirty="0" smtClean="0">
                <a:latin typeface="BlackCat Primary" pitchFamily="2" charset="0"/>
              </a:rPr>
              <a:t>phone, email or </a:t>
            </a:r>
            <a:r>
              <a:rPr lang="en-GB" b="1" dirty="0" smtClean="0">
                <a:latin typeface="BlackCat Primary" pitchFamily="2" charset="0"/>
              </a:rPr>
              <a:t>at an arranged </a:t>
            </a:r>
            <a:r>
              <a:rPr lang="en-GB" b="1" dirty="0" smtClean="0">
                <a:latin typeface="BlackCat Primary" pitchFamily="2" charset="0"/>
              </a:rPr>
              <a:t>time </a:t>
            </a:r>
            <a:endParaRPr lang="en-GB" b="1" dirty="0" smtClean="0">
              <a:latin typeface="BlackCat Primary" pitchFamily="2" charset="0"/>
            </a:endParaRPr>
          </a:p>
          <a:p>
            <a:r>
              <a:rPr lang="en-GB" sz="2400" b="1" dirty="0" smtClean="0">
                <a:latin typeface="BlackCat Primary" pitchFamily="2" charset="0"/>
              </a:rPr>
              <a:t>Personal emails </a:t>
            </a:r>
          </a:p>
          <a:p>
            <a:r>
              <a:rPr lang="en-GB" sz="2400" b="1" dirty="0" smtClean="0">
                <a:latin typeface="BlackCat Primary" pitchFamily="2" charset="0"/>
              </a:rPr>
              <a:t>Friday e-letters</a:t>
            </a:r>
          </a:p>
          <a:p>
            <a:r>
              <a:rPr lang="en-GB" sz="2400" b="1" dirty="0" smtClean="0">
                <a:latin typeface="BlackCat Primary" pitchFamily="2" charset="0"/>
              </a:rPr>
              <a:t>Occasional paper letters</a:t>
            </a:r>
          </a:p>
          <a:p>
            <a:r>
              <a:rPr lang="en-GB" sz="2400" b="1" dirty="0" smtClean="0">
                <a:latin typeface="BlackCat Primary" pitchFamily="2" charset="0"/>
              </a:rPr>
              <a:t>Class notice boards</a:t>
            </a:r>
          </a:p>
          <a:p>
            <a:r>
              <a:rPr lang="en-GB" sz="2400" b="1" dirty="0" smtClean="0">
                <a:latin typeface="BlackCat Primary" pitchFamily="2" charset="0"/>
              </a:rPr>
              <a:t>Texts</a:t>
            </a:r>
          </a:p>
          <a:p>
            <a:r>
              <a:rPr lang="en-GB" sz="2400" b="1" dirty="0" smtClean="0">
                <a:latin typeface="BlackCat Primary" pitchFamily="2" charset="0"/>
              </a:rPr>
              <a:t>Ask Me board on window</a:t>
            </a:r>
          </a:p>
          <a:p>
            <a:r>
              <a:rPr lang="en-GB" sz="2400" b="1" dirty="0" smtClean="0">
                <a:latin typeface="BlackCat Primary" pitchFamily="2" charset="0"/>
              </a:rPr>
              <a:t>Class Blog</a:t>
            </a:r>
          </a:p>
          <a:p>
            <a:r>
              <a:rPr lang="en-GB" sz="2400" b="1" dirty="0" smtClean="0">
                <a:latin typeface="BlackCat Primary" pitchFamily="2" charset="0"/>
              </a:rPr>
              <a:t>Class </a:t>
            </a:r>
            <a:r>
              <a:rPr lang="en-GB" sz="2400" b="1" dirty="0" smtClean="0">
                <a:latin typeface="BlackCat Primary" pitchFamily="2" charset="0"/>
              </a:rPr>
              <a:t>assembly (</a:t>
            </a:r>
            <a:r>
              <a:rPr lang="en-GB" sz="2400" b="1" dirty="0" err="1" smtClean="0">
                <a:latin typeface="BlackCat Primary" pitchFamily="2" charset="0"/>
              </a:rPr>
              <a:t>Aut</a:t>
            </a:r>
            <a:r>
              <a:rPr lang="en-GB" sz="2400" b="1" dirty="0" smtClean="0">
                <a:latin typeface="BlackCat Primary" pitchFamily="2" charset="0"/>
              </a:rPr>
              <a:t> 2)</a:t>
            </a:r>
            <a:endParaRPr lang="en-GB" sz="2400" b="1" dirty="0" smtClean="0">
              <a:latin typeface="BlackCat Primary" pitchFamily="2" charset="0"/>
            </a:endParaRPr>
          </a:p>
          <a:p>
            <a:r>
              <a:rPr lang="en-GB" sz="2400" b="1" dirty="0" smtClean="0">
                <a:latin typeface="BlackCat Primary" pitchFamily="2" charset="0"/>
              </a:rPr>
              <a:t>Curriculum </a:t>
            </a:r>
            <a:r>
              <a:rPr lang="en-GB" sz="2400" b="1" dirty="0" smtClean="0">
                <a:latin typeface="BlackCat Primary" pitchFamily="2" charset="0"/>
              </a:rPr>
              <a:t>Meeting (</a:t>
            </a:r>
            <a:r>
              <a:rPr lang="en-GB" sz="2400" b="1" dirty="0" err="1" smtClean="0">
                <a:latin typeface="BlackCat Primary" pitchFamily="2" charset="0"/>
              </a:rPr>
              <a:t>Aut</a:t>
            </a:r>
            <a:r>
              <a:rPr lang="en-GB" sz="2400" b="1" dirty="0" smtClean="0">
                <a:latin typeface="BlackCat Primary" pitchFamily="2" charset="0"/>
              </a:rPr>
              <a:t> 1)</a:t>
            </a:r>
            <a:endParaRPr lang="en-GB" sz="2400" b="1" dirty="0" smtClean="0">
              <a:latin typeface="BlackCat Primary" pitchFamily="2" charset="0"/>
            </a:endParaRPr>
          </a:p>
          <a:p>
            <a:r>
              <a:rPr lang="en-GB" sz="2400" b="1" dirty="0" smtClean="0">
                <a:latin typeface="BlackCat Primary" pitchFamily="2" charset="0"/>
              </a:rPr>
              <a:t>Parent Consultations: Nov, March</a:t>
            </a:r>
          </a:p>
          <a:p>
            <a:r>
              <a:rPr lang="en-GB" sz="2400" b="1" dirty="0" smtClean="0">
                <a:latin typeface="BlackCat Primary" pitchFamily="2" charset="0"/>
              </a:rPr>
              <a:t>Report and results of KS1 </a:t>
            </a:r>
            <a:r>
              <a:rPr lang="en-GB" sz="2400" b="1" dirty="0" smtClean="0">
                <a:latin typeface="BlackCat Primary" pitchFamily="2" charset="0"/>
              </a:rPr>
              <a:t>Assessments (Summer term)</a:t>
            </a:r>
            <a:endParaRPr lang="en-GB" sz="2400" b="1" dirty="0" smtClean="0">
              <a:latin typeface="BlackCat Primary" pitchFamily="2"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171245"/>
            <a:ext cx="1102715" cy="1102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499992" y="1844824"/>
            <a:ext cx="4387552" cy="3077766"/>
          </a:xfrm>
          <a:prstGeom prst="rect">
            <a:avLst/>
          </a:prstGeom>
          <a:noFill/>
        </p:spPr>
        <p:txBody>
          <a:bodyPr wrap="square" rtlCol="0">
            <a:spAutoFit/>
          </a:bodyPr>
          <a:lstStyle/>
          <a:p>
            <a:endParaRPr lang="en-GB" dirty="0">
              <a:solidFill>
                <a:srgbClr val="FF0000"/>
              </a:solidFill>
            </a:endParaRPr>
          </a:p>
          <a:p>
            <a:r>
              <a:rPr lang="en-GB" dirty="0" smtClean="0">
                <a:solidFill>
                  <a:srgbClr val="FF0000"/>
                </a:solidFill>
                <a:hlinkClick r:id="rId3"/>
              </a:rPr>
              <a:t>machin</a:t>
            </a:r>
            <a:r>
              <a:rPr lang="en-GB" dirty="0" smtClean="0">
                <a:solidFill>
                  <a:srgbClr val="FF0000"/>
                </a:solidFill>
                <a:hlinkClick r:id="rId3"/>
              </a:rPr>
              <a:t>a@dobcroft-inf.sheffield.sch.uk</a:t>
            </a:r>
            <a:r>
              <a:rPr lang="en-GB" dirty="0" smtClean="0">
                <a:solidFill>
                  <a:srgbClr val="FF0000"/>
                </a:solidFill>
              </a:rPr>
              <a:t> </a:t>
            </a:r>
            <a:r>
              <a:rPr lang="en-GB" dirty="0" smtClean="0">
                <a:solidFill>
                  <a:srgbClr val="FF0000"/>
                </a:solidFill>
              </a:rPr>
              <a:t>- </a:t>
            </a:r>
            <a:r>
              <a:rPr lang="en-GB" dirty="0" smtClean="0"/>
              <a:t>Kingfishers</a:t>
            </a:r>
          </a:p>
          <a:p>
            <a:endParaRPr lang="en-GB" dirty="0" smtClean="0">
              <a:solidFill>
                <a:srgbClr val="FF0000"/>
              </a:solidFill>
            </a:endParaRPr>
          </a:p>
          <a:p>
            <a:r>
              <a:rPr lang="en-GB" dirty="0" smtClean="0">
                <a:solidFill>
                  <a:srgbClr val="FF0000"/>
                </a:solidFill>
                <a:hlinkClick r:id="rId4"/>
              </a:rPr>
              <a:t>holmesk@dobcroft-inf.sheffield.sch.uk</a:t>
            </a:r>
            <a:endParaRPr lang="en-GB" dirty="0" smtClean="0">
              <a:solidFill>
                <a:srgbClr val="FF0000"/>
              </a:solidFill>
            </a:endParaRPr>
          </a:p>
          <a:p>
            <a:r>
              <a:rPr lang="en-GB" dirty="0" smtClean="0">
                <a:solidFill>
                  <a:srgbClr val="FF0000"/>
                </a:solidFill>
                <a:hlinkClick r:id="rId5"/>
              </a:rPr>
              <a:t>shawg@dobcroft-inf.Sheffield.sch.uk</a:t>
            </a:r>
            <a:r>
              <a:rPr lang="en-GB" dirty="0" smtClean="0">
                <a:solidFill>
                  <a:srgbClr val="FF0000"/>
                </a:solidFill>
              </a:rPr>
              <a:t> </a:t>
            </a:r>
            <a:r>
              <a:rPr lang="en-GB" dirty="0" smtClean="0">
                <a:solidFill>
                  <a:srgbClr val="FF0000"/>
                </a:solidFill>
              </a:rPr>
              <a:t> </a:t>
            </a:r>
            <a:r>
              <a:rPr lang="en-GB" dirty="0" smtClean="0">
                <a:solidFill>
                  <a:srgbClr val="FF0000"/>
                </a:solidFill>
              </a:rPr>
              <a:t>– </a:t>
            </a:r>
            <a:r>
              <a:rPr lang="en-GB" dirty="0" smtClean="0"/>
              <a:t>Woodpeckers </a:t>
            </a:r>
          </a:p>
          <a:p>
            <a:endParaRPr lang="en-GB" dirty="0">
              <a:solidFill>
                <a:srgbClr val="FF0000"/>
              </a:solidFill>
            </a:endParaRPr>
          </a:p>
          <a:p>
            <a:r>
              <a:rPr lang="en-GB" dirty="0" smtClean="0">
                <a:solidFill>
                  <a:srgbClr val="FF0000"/>
                </a:solidFill>
                <a:hlinkClick r:id="rId6"/>
              </a:rPr>
              <a:t>hughesc@dobcroft-inf.sheffield.sch.uk-</a:t>
            </a:r>
            <a:r>
              <a:rPr lang="en-GB" dirty="0" smtClean="0">
                <a:solidFill>
                  <a:srgbClr val="FF0000"/>
                </a:solidFill>
              </a:rPr>
              <a:t> </a:t>
            </a:r>
            <a:r>
              <a:rPr lang="en-GB" dirty="0" smtClean="0"/>
              <a:t>Eagles </a:t>
            </a:r>
          </a:p>
          <a:p>
            <a:endParaRPr lang="en-GB" sz="1400" dirty="0">
              <a:solidFill>
                <a:srgbClr val="FF0000"/>
              </a:solidFill>
            </a:endParaRPr>
          </a:p>
        </p:txBody>
      </p:sp>
    </p:spTree>
    <p:extLst>
      <p:ext uri="{BB962C8B-B14F-4D97-AF65-F5344CB8AC3E}">
        <p14:creationId xmlns:p14="http://schemas.microsoft.com/office/powerpoint/2010/main" val="3927332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7612" y="1412776"/>
            <a:ext cx="8077310" cy="1754326"/>
          </a:xfrm>
          <a:prstGeom prst="rect">
            <a:avLst/>
          </a:prstGeom>
          <a:noFill/>
        </p:spPr>
        <p:txBody>
          <a:bodyPr wrap="square" rtlCol="0">
            <a:spAutoFit/>
          </a:bodyPr>
          <a:lstStyle/>
          <a:p>
            <a:pPr algn="ctr"/>
            <a:r>
              <a:rPr lang="en-GB" sz="3600" b="1" dirty="0" smtClean="0">
                <a:latin typeface="BlackCat Primary" pitchFamily="2" charset="0"/>
              </a:rPr>
              <a:t>Thank you for listening and we look forward to working with you in the coming year.</a:t>
            </a:r>
          </a:p>
        </p:txBody>
      </p:sp>
      <p:pic>
        <p:nvPicPr>
          <p:cNvPr id="5" name="irc_mi" descr="http://images.clipartpanda.com/woodpecker-clipart-biyEpdz7T.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259632" y="3492532"/>
            <a:ext cx="1800200" cy="1662811"/>
          </a:xfrm>
          <a:prstGeom prst="rect">
            <a:avLst/>
          </a:prstGeom>
          <a:noFill/>
          <a:ln>
            <a:noFill/>
          </a:ln>
        </p:spPr>
      </p:pic>
      <p:pic>
        <p:nvPicPr>
          <p:cNvPr id="6" name="irc_mi" descr="http://cdn.xl.thumbs.canstockphoto.com/canstock32821198.jpg">
            <a:hlinkClick r:id="rId4"/>
          </p:cNvPr>
          <p:cNvPicPr/>
          <p:nvPr/>
        </p:nvPicPr>
        <p:blipFill rotWithShape="1">
          <a:blip r:embed="rId5">
            <a:extLst>
              <a:ext uri="{28A0092B-C50C-407E-A947-70E740481C1C}">
                <a14:useLocalDpi xmlns:a14="http://schemas.microsoft.com/office/drawing/2010/main" val="0"/>
              </a:ext>
            </a:extLst>
          </a:blip>
          <a:srcRect r="8522"/>
          <a:stretch/>
        </p:blipFill>
        <p:spPr bwMode="auto">
          <a:xfrm>
            <a:off x="4021839" y="3445719"/>
            <a:ext cx="1800200" cy="1691264"/>
          </a:xfrm>
          <a:prstGeom prst="rect">
            <a:avLst/>
          </a:prstGeom>
          <a:noFill/>
          <a:ln>
            <a:noFill/>
          </a:ln>
          <a:extLst>
            <a:ext uri="{53640926-AAD7-44D8-BBD7-CCE9431645EC}">
              <a14:shadowObscured xmlns:a14="http://schemas.microsoft.com/office/drawing/2010/main"/>
            </a:ext>
          </a:extLst>
        </p:spPr>
      </p:pic>
      <p:pic>
        <p:nvPicPr>
          <p:cNvPr id="8" name="Picture 2" descr="Image result for eagle clip ar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32240" y="3478966"/>
            <a:ext cx="1584176" cy="1676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065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663575" y="274638"/>
            <a:ext cx="80232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GB" altLang="en-US" kern="0" dirty="0" smtClean="0"/>
              <a:t>                   </a:t>
            </a:r>
            <a:r>
              <a:rPr lang="en-GB" altLang="en-US" kern="0" dirty="0" smtClean="0">
                <a:solidFill>
                  <a:schemeClr val="tx1"/>
                </a:solidFill>
              </a:rPr>
              <a:t>Our Vision</a:t>
            </a:r>
          </a:p>
        </p:txBody>
      </p:sp>
      <p:sp>
        <p:nvSpPr>
          <p:cNvPr id="5" name="Rectangle 4"/>
          <p:cNvSpPr/>
          <p:nvPr/>
        </p:nvSpPr>
        <p:spPr>
          <a:xfrm>
            <a:off x="112713" y="1557338"/>
            <a:ext cx="1193800" cy="14398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sz="2400" b="1" dirty="0">
                <a:solidFill>
                  <a:schemeClr val="tx1"/>
                </a:solidFill>
              </a:rPr>
              <a:t>Our Vision</a:t>
            </a:r>
          </a:p>
        </p:txBody>
      </p:sp>
      <p:sp>
        <p:nvSpPr>
          <p:cNvPr id="6" name="Rectangle 5"/>
          <p:cNvSpPr/>
          <p:nvPr/>
        </p:nvSpPr>
        <p:spPr>
          <a:xfrm>
            <a:off x="128588" y="3122613"/>
            <a:ext cx="1069975" cy="25384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b="1" dirty="0">
                <a:solidFill>
                  <a:schemeClr val="tx1"/>
                </a:solidFill>
              </a:rPr>
              <a:t>Our Values</a:t>
            </a:r>
          </a:p>
        </p:txBody>
      </p:sp>
      <p:sp>
        <p:nvSpPr>
          <p:cNvPr id="7" name="Rectangle 6"/>
          <p:cNvSpPr/>
          <p:nvPr/>
        </p:nvSpPr>
        <p:spPr>
          <a:xfrm>
            <a:off x="1365250" y="1557338"/>
            <a:ext cx="7739063" cy="14398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r>
              <a:rPr lang="en-GB" sz="3200" b="1" i="1" dirty="0">
                <a:solidFill>
                  <a:schemeClr val="tx1"/>
                </a:solidFill>
              </a:rPr>
              <a:t>For you to be fulfilled, happy and confident learners</a:t>
            </a:r>
          </a:p>
        </p:txBody>
      </p:sp>
      <p:sp>
        <p:nvSpPr>
          <p:cNvPr id="8" name="Rectangle 7"/>
          <p:cNvSpPr/>
          <p:nvPr/>
        </p:nvSpPr>
        <p:spPr>
          <a:xfrm>
            <a:off x="1306513" y="3122613"/>
            <a:ext cx="7837487" cy="25384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en-GB" sz="3600" b="1" dirty="0">
              <a:solidFill>
                <a:schemeClr val="tx1"/>
              </a:solidFill>
            </a:endParaRPr>
          </a:p>
          <a:p>
            <a:pPr algn="ctr">
              <a:defRPr/>
            </a:pPr>
            <a:endParaRPr lang="en-GB" sz="3600" b="1" dirty="0">
              <a:solidFill>
                <a:schemeClr val="tx1"/>
              </a:solidFill>
            </a:endParaRPr>
          </a:p>
          <a:p>
            <a:pPr algn="ctr">
              <a:defRPr/>
            </a:pPr>
            <a:endParaRPr lang="en-GB" sz="3600" b="1" dirty="0">
              <a:solidFill>
                <a:schemeClr val="tx1"/>
              </a:solidFill>
            </a:endParaRPr>
          </a:p>
        </p:txBody>
      </p:sp>
      <p:sp>
        <p:nvSpPr>
          <p:cNvPr id="9" name="Rectangle 8"/>
          <p:cNvSpPr/>
          <p:nvPr/>
        </p:nvSpPr>
        <p:spPr>
          <a:xfrm>
            <a:off x="1408113" y="3222625"/>
            <a:ext cx="1081087" cy="2339975"/>
          </a:xfrm>
          <a:prstGeom prst="rect">
            <a:avLst/>
          </a:prstGeom>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lIns="91429" tIns="45715" rIns="91429" bIns="45715"/>
          <a:lstStyle/>
          <a:p>
            <a:pPr algn="ctr">
              <a:defRPr/>
            </a:pPr>
            <a:r>
              <a:rPr lang="en-GB" sz="1600" b="1" dirty="0">
                <a:solidFill>
                  <a:schemeClr val="bg1"/>
                </a:solidFill>
              </a:rPr>
              <a:t>Enjoy learning</a:t>
            </a:r>
          </a:p>
        </p:txBody>
      </p:sp>
      <p:sp>
        <p:nvSpPr>
          <p:cNvPr id="10" name="Rectangle 9"/>
          <p:cNvSpPr/>
          <p:nvPr/>
        </p:nvSpPr>
        <p:spPr>
          <a:xfrm>
            <a:off x="2578100" y="3206750"/>
            <a:ext cx="1168400" cy="2339975"/>
          </a:xfrm>
          <a:prstGeom prst="rect">
            <a:avLst/>
          </a:prstGeom>
          <a:solidFill>
            <a:srgbClr val="92D050"/>
          </a:solidFill>
          <a:ln/>
        </p:spPr>
        <p:style>
          <a:lnRef idx="2">
            <a:schemeClr val="accent3">
              <a:shade val="50000"/>
            </a:schemeClr>
          </a:lnRef>
          <a:fillRef idx="1">
            <a:schemeClr val="accent3"/>
          </a:fillRef>
          <a:effectRef idx="0">
            <a:schemeClr val="accent3"/>
          </a:effectRef>
          <a:fontRef idx="minor">
            <a:schemeClr val="lt1"/>
          </a:fontRef>
        </p:style>
        <p:txBody>
          <a:bodyPr lIns="91429" tIns="45715" rIns="91429" bIns="45715"/>
          <a:lstStyle/>
          <a:p>
            <a:pPr algn="ctr">
              <a:defRPr/>
            </a:pPr>
            <a:r>
              <a:rPr lang="en-GB" sz="1600" b="1" dirty="0">
                <a:solidFill>
                  <a:schemeClr val="tx1"/>
                </a:solidFill>
              </a:rPr>
              <a:t>Try our best</a:t>
            </a:r>
          </a:p>
        </p:txBody>
      </p:sp>
      <p:sp>
        <p:nvSpPr>
          <p:cNvPr id="11" name="Rectangle 10"/>
          <p:cNvSpPr/>
          <p:nvPr/>
        </p:nvSpPr>
        <p:spPr>
          <a:xfrm>
            <a:off x="3887788" y="3213100"/>
            <a:ext cx="1085850" cy="2339975"/>
          </a:xfrm>
          <a:prstGeom prst="rect">
            <a:avLst/>
          </a:prstGeom>
          <a:solidFill>
            <a:srgbClr val="7030A0"/>
          </a:solidFill>
          <a:ln/>
        </p:spPr>
        <p:style>
          <a:lnRef idx="2">
            <a:schemeClr val="accent4">
              <a:shade val="50000"/>
            </a:schemeClr>
          </a:lnRef>
          <a:fillRef idx="1">
            <a:schemeClr val="accent4"/>
          </a:fillRef>
          <a:effectRef idx="0">
            <a:schemeClr val="accent4"/>
          </a:effectRef>
          <a:fontRef idx="minor">
            <a:schemeClr val="lt1"/>
          </a:fontRef>
        </p:style>
        <p:txBody>
          <a:bodyPr lIns="91429" tIns="45715" rIns="91429" bIns="45715"/>
          <a:lstStyle/>
          <a:p>
            <a:pPr algn="ctr">
              <a:defRPr/>
            </a:pPr>
            <a:r>
              <a:rPr lang="en-GB" sz="1600" b="1" dirty="0">
                <a:solidFill>
                  <a:schemeClr val="bg1"/>
                </a:solidFill>
              </a:rPr>
              <a:t>Make good choices</a:t>
            </a:r>
          </a:p>
        </p:txBody>
      </p:sp>
      <p:sp>
        <p:nvSpPr>
          <p:cNvPr id="12" name="Rectangle 11"/>
          <p:cNvSpPr/>
          <p:nvPr/>
        </p:nvSpPr>
        <p:spPr>
          <a:xfrm>
            <a:off x="5081588" y="3206750"/>
            <a:ext cx="1403350" cy="2339975"/>
          </a:xfrm>
          <a:prstGeom prst="rect">
            <a:avLst/>
          </a:prstGeom>
          <a:solidFill>
            <a:srgbClr val="00B0F0"/>
          </a:solidFill>
          <a:ln/>
        </p:spPr>
        <p:style>
          <a:lnRef idx="2">
            <a:schemeClr val="accent5">
              <a:shade val="50000"/>
            </a:schemeClr>
          </a:lnRef>
          <a:fillRef idx="1">
            <a:schemeClr val="accent5"/>
          </a:fillRef>
          <a:effectRef idx="0">
            <a:schemeClr val="accent5"/>
          </a:effectRef>
          <a:fontRef idx="minor">
            <a:schemeClr val="lt1"/>
          </a:fontRef>
        </p:style>
        <p:txBody>
          <a:bodyPr lIns="91429" tIns="45715" rIns="91429" bIns="45715"/>
          <a:lstStyle/>
          <a:p>
            <a:pPr algn="ctr">
              <a:defRPr/>
            </a:pPr>
            <a:r>
              <a:rPr lang="en-GB" sz="1600" b="1" dirty="0">
                <a:solidFill>
                  <a:schemeClr val="tx1"/>
                </a:solidFill>
              </a:rPr>
              <a:t>Respect each other &amp; our surroundings</a:t>
            </a:r>
          </a:p>
        </p:txBody>
      </p:sp>
      <p:sp>
        <p:nvSpPr>
          <p:cNvPr id="13" name="Rectangle 12"/>
          <p:cNvSpPr/>
          <p:nvPr/>
        </p:nvSpPr>
        <p:spPr>
          <a:xfrm>
            <a:off x="6592888" y="3222625"/>
            <a:ext cx="1096962" cy="2339975"/>
          </a:xfrm>
          <a:prstGeom prst="rect">
            <a:avLst/>
          </a:prstGeom>
          <a:solidFill>
            <a:srgbClr val="FF6600"/>
          </a:solidFill>
          <a:ln/>
        </p:spPr>
        <p:style>
          <a:lnRef idx="2">
            <a:schemeClr val="accent6">
              <a:shade val="50000"/>
            </a:schemeClr>
          </a:lnRef>
          <a:fillRef idx="1">
            <a:schemeClr val="accent6"/>
          </a:fillRef>
          <a:effectRef idx="0">
            <a:schemeClr val="accent6"/>
          </a:effectRef>
          <a:fontRef idx="minor">
            <a:schemeClr val="lt1"/>
          </a:fontRef>
        </p:style>
        <p:txBody>
          <a:bodyPr lIns="91429" tIns="45715" rIns="91429" bIns="45715"/>
          <a:lstStyle/>
          <a:p>
            <a:pPr algn="ctr">
              <a:defRPr/>
            </a:pPr>
            <a:r>
              <a:rPr lang="en-GB" sz="1600" b="1" dirty="0">
                <a:solidFill>
                  <a:schemeClr val="bg1"/>
                </a:solidFill>
              </a:rPr>
              <a:t>Work together</a:t>
            </a:r>
          </a:p>
        </p:txBody>
      </p:sp>
      <p:sp>
        <p:nvSpPr>
          <p:cNvPr id="14" name="Rectangle 13"/>
          <p:cNvSpPr/>
          <p:nvPr/>
        </p:nvSpPr>
        <p:spPr>
          <a:xfrm>
            <a:off x="7799388" y="3213100"/>
            <a:ext cx="1241425" cy="2339975"/>
          </a:xfrm>
          <a:prstGeom prst="rect">
            <a:avLst/>
          </a:prstGeom>
          <a:solidFill>
            <a:srgbClr val="0000C8"/>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lstStyle/>
          <a:p>
            <a:pPr algn="ctr">
              <a:defRPr/>
            </a:pPr>
            <a:r>
              <a:rPr lang="en-GB" sz="1600" b="1" dirty="0">
                <a:solidFill>
                  <a:schemeClr val="tx1"/>
                </a:solidFill>
              </a:rPr>
              <a:t>Celebrate our successes</a:t>
            </a:r>
          </a:p>
        </p:txBody>
      </p:sp>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113" y="4314825"/>
            <a:ext cx="89535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3513" y="4314825"/>
            <a:ext cx="917575"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5888" y="4314825"/>
            <a:ext cx="1009650" cy="755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35575" y="4314825"/>
            <a:ext cx="1095375"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1788" y="4314825"/>
            <a:ext cx="919162"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07338" y="4308475"/>
            <a:ext cx="935037" cy="773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4806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GB" altLang="en-US" dirty="0" smtClean="0"/>
              <a:t>                                         Purpose </a:t>
            </a:r>
          </a:p>
        </p:txBody>
      </p:sp>
      <p:sp>
        <p:nvSpPr>
          <p:cNvPr id="5" name="Content Placeholder 2"/>
          <p:cNvSpPr>
            <a:spLocks noGrp="1"/>
          </p:cNvSpPr>
          <p:nvPr>
            <p:ph idx="1"/>
          </p:nvPr>
        </p:nvSpPr>
        <p:spPr>
          <a:xfrm>
            <a:off x="457200" y="1600200"/>
            <a:ext cx="8229600" cy="4525963"/>
          </a:xfrm>
        </p:spPr>
        <p:txBody>
          <a:bodyPr>
            <a:normAutofit fontScale="92500" lnSpcReduction="10000"/>
          </a:bodyPr>
          <a:lstStyle/>
          <a:p>
            <a:r>
              <a:rPr lang="en-GB" altLang="en-US" sz="2800" dirty="0" smtClean="0"/>
              <a:t>To introduce you to the team </a:t>
            </a:r>
          </a:p>
          <a:p>
            <a:endParaRPr lang="en-GB" altLang="en-US" sz="2800" dirty="0" smtClean="0"/>
          </a:p>
          <a:p>
            <a:r>
              <a:rPr lang="en-GB" altLang="en-US" sz="2800" dirty="0" smtClean="0"/>
              <a:t>What learning in year 2 looks like (routines and timetable)</a:t>
            </a:r>
          </a:p>
          <a:p>
            <a:endParaRPr lang="en-GB" altLang="en-US" sz="2800" dirty="0" smtClean="0"/>
          </a:p>
          <a:p>
            <a:r>
              <a:rPr lang="en-GB" altLang="en-US" sz="2800" dirty="0" smtClean="0"/>
              <a:t>Curriculum </a:t>
            </a:r>
          </a:p>
          <a:p>
            <a:endParaRPr lang="en-GB" altLang="en-US" sz="2800" dirty="0" smtClean="0"/>
          </a:p>
          <a:p>
            <a:r>
              <a:rPr lang="en-GB" altLang="en-US" sz="2800" dirty="0" smtClean="0"/>
              <a:t>Assessments </a:t>
            </a:r>
          </a:p>
          <a:p>
            <a:endParaRPr lang="en-GB" altLang="en-US" sz="2800" dirty="0" smtClean="0"/>
          </a:p>
          <a:p>
            <a:r>
              <a:rPr lang="en-GB" altLang="en-US" sz="2800" dirty="0"/>
              <a:t>How you can help your child prepare for year 2 </a:t>
            </a:r>
          </a:p>
          <a:p>
            <a:endParaRPr lang="en-GB" altLang="en-US" dirty="0" smtClean="0"/>
          </a:p>
          <a:p>
            <a:endParaRPr lang="en-GB" altLang="en-US" dirty="0" smtClean="0"/>
          </a:p>
        </p:txBody>
      </p:sp>
      <p:pic>
        <p:nvPicPr>
          <p:cNvPr id="7" name="irc_mi" descr="http://images.clipartpanda.com/woodpecker-clipart-biyEpdz7T.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85938" y="290513"/>
            <a:ext cx="12477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rc_mi" descr="http://cdn.xl.thumbs.canstockphoto.com/canstock32821198.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r="8522"/>
          <a:stretch>
            <a:fillRect/>
          </a:stretch>
        </p:blipFill>
        <p:spPr bwMode="auto">
          <a:xfrm>
            <a:off x="3246438" y="328613"/>
            <a:ext cx="114458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Image result for eagle clip ar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1" y="328613"/>
            <a:ext cx="1008112" cy="1066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99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p Arrow 4"/>
          <p:cNvSpPr/>
          <p:nvPr/>
        </p:nvSpPr>
        <p:spPr>
          <a:xfrm>
            <a:off x="4499992" y="1268760"/>
            <a:ext cx="202185"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own Arrow 5"/>
          <p:cNvSpPr/>
          <p:nvPr/>
        </p:nvSpPr>
        <p:spPr>
          <a:xfrm>
            <a:off x="4555365" y="3724630"/>
            <a:ext cx="14681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Arrow 6"/>
          <p:cNvSpPr/>
          <p:nvPr/>
        </p:nvSpPr>
        <p:spPr>
          <a:xfrm>
            <a:off x="7628708" y="2968604"/>
            <a:ext cx="57606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Left Arrow 7"/>
          <p:cNvSpPr/>
          <p:nvPr/>
        </p:nvSpPr>
        <p:spPr>
          <a:xfrm>
            <a:off x="875177" y="3080315"/>
            <a:ext cx="669102" cy="2417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3108627" y="839409"/>
            <a:ext cx="3302507" cy="369332"/>
          </a:xfrm>
          <a:prstGeom prst="rect">
            <a:avLst/>
          </a:prstGeom>
          <a:noFill/>
        </p:spPr>
        <p:txBody>
          <a:bodyPr wrap="none" rtlCol="0">
            <a:spAutoFit/>
          </a:bodyPr>
          <a:lstStyle/>
          <a:p>
            <a:r>
              <a:rPr lang="en-GB" b="1" dirty="0" smtClean="0">
                <a:solidFill>
                  <a:srgbClr val="0070C0"/>
                </a:solidFill>
                <a:latin typeface="Comic Sans MS" pitchFamily="66" charset="0"/>
              </a:rPr>
              <a:t>Y2 team curriculum planning</a:t>
            </a:r>
            <a:endParaRPr lang="en-GB" b="1" dirty="0">
              <a:solidFill>
                <a:srgbClr val="0070C0"/>
              </a:solidFill>
              <a:latin typeface="Comic Sans MS" pitchFamily="66" charset="0"/>
            </a:endParaRPr>
          </a:p>
        </p:txBody>
      </p:sp>
      <p:pic>
        <p:nvPicPr>
          <p:cNvPr id="11" name="irc_mi" descr="http://images.clipartpanda.com/woodpecker-clipart-biyEpdz7T.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364125" y="2213203"/>
            <a:ext cx="1296144" cy="1224136"/>
          </a:xfrm>
          <a:prstGeom prst="rect">
            <a:avLst/>
          </a:prstGeom>
          <a:noFill/>
          <a:ln>
            <a:noFill/>
          </a:ln>
        </p:spPr>
      </p:pic>
      <p:pic>
        <p:nvPicPr>
          <p:cNvPr id="12" name="irc_mi" descr="http://cdn.xl.thumbs.canstockphoto.com/canstock32821198.jpg">
            <a:hlinkClick r:id="rId4"/>
          </p:cNvPr>
          <p:cNvPicPr/>
          <p:nvPr/>
        </p:nvPicPr>
        <p:blipFill rotWithShape="1">
          <a:blip r:embed="rId5">
            <a:extLst>
              <a:ext uri="{28A0092B-C50C-407E-A947-70E740481C1C}">
                <a14:useLocalDpi xmlns:a14="http://schemas.microsoft.com/office/drawing/2010/main" val="0"/>
              </a:ext>
            </a:extLst>
          </a:blip>
          <a:srcRect r="8522"/>
          <a:stretch/>
        </p:blipFill>
        <p:spPr bwMode="auto">
          <a:xfrm>
            <a:off x="6043896" y="2197827"/>
            <a:ext cx="1260834" cy="1224136"/>
          </a:xfrm>
          <a:prstGeom prst="rect">
            <a:avLst/>
          </a:prstGeom>
          <a:noFill/>
          <a:ln>
            <a:noFill/>
          </a:ln>
          <a:extLst>
            <a:ext uri="{53640926-AAD7-44D8-BBD7-CCE9431645EC}">
              <a14:shadowObscured xmlns:a14="http://schemas.microsoft.com/office/drawing/2010/main"/>
            </a:ext>
          </a:extLst>
        </p:spPr>
      </p:pic>
      <p:sp>
        <p:nvSpPr>
          <p:cNvPr id="14" name="TextBox 13"/>
          <p:cNvSpPr txBox="1"/>
          <p:nvPr/>
        </p:nvSpPr>
        <p:spPr>
          <a:xfrm>
            <a:off x="6457606" y="3509385"/>
            <a:ext cx="2662908" cy="646331"/>
          </a:xfrm>
          <a:prstGeom prst="rect">
            <a:avLst/>
          </a:prstGeom>
          <a:noFill/>
        </p:spPr>
        <p:txBody>
          <a:bodyPr wrap="none" rtlCol="0">
            <a:spAutoFit/>
          </a:bodyPr>
          <a:lstStyle/>
          <a:p>
            <a:r>
              <a:rPr lang="en-GB" b="1" dirty="0" smtClean="0">
                <a:solidFill>
                  <a:srgbClr val="0070C0"/>
                </a:solidFill>
                <a:latin typeface="Comic Sans MS" pitchFamily="66" charset="0"/>
              </a:rPr>
              <a:t>assessments</a:t>
            </a:r>
          </a:p>
          <a:p>
            <a:r>
              <a:rPr lang="en-GB" b="1" dirty="0">
                <a:solidFill>
                  <a:srgbClr val="0070C0"/>
                </a:solidFill>
                <a:latin typeface="Comic Sans MS" pitchFamily="66" charset="0"/>
              </a:rPr>
              <a:t>m</a:t>
            </a:r>
            <a:r>
              <a:rPr lang="en-GB" b="1" dirty="0" smtClean="0">
                <a:solidFill>
                  <a:srgbClr val="0070C0"/>
                </a:solidFill>
                <a:latin typeface="Comic Sans MS" pitchFamily="66" charset="0"/>
              </a:rPr>
              <a:t>oderated by Y2team</a:t>
            </a:r>
            <a:endParaRPr lang="en-GB" b="1" dirty="0">
              <a:solidFill>
                <a:srgbClr val="0070C0"/>
              </a:solidFill>
              <a:latin typeface="Comic Sans MS" pitchFamily="66" charset="0"/>
            </a:endParaRPr>
          </a:p>
        </p:txBody>
      </p:sp>
      <p:sp>
        <p:nvSpPr>
          <p:cNvPr id="15" name="TextBox 14"/>
          <p:cNvSpPr txBox="1"/>
          <p:nvPr/>
        </p:nvSpPr>
        <p:spPr>
          <a:xfrm>
            <a:off x="3358614" y="4801280"/>
            <a:ext cx="5605874" cy="646331"/>
          </a:xfrm>
          <a:prstGeom prst="rect">
            <a:avLst/>
          </a:prstGeom>
          <a:noFill/>
        </p:spPr>
        <p:txBody>
          <a:bodyPr wrap="square" rtlCol="0">
            <a:spAutoFit/>
          </a:bodyPr>
          <a:lstStyle/>
          <a:p>
            <a:r>
              <a:rPr lang="en-GB" b="1" dirty="0" smtClean="0">
                <a:solidFill>
                  <a:srgbClr val="0070C0"/>
                </a:solidFill>
                <a:latin typeface="Comic Sans MS" pitchFamily="66" charset="0"/>
              </a:rPr>
              <a:t>PPA Time: will expand upon the extended curriculum delivered in class. </a:t>
            </a:r>
            <a:endParaRPr lang="en-GB" b="1" dirty="0">
              <a:solidFill>
                <a:srgbClr val="0070C0"/>
              </a:solidFill>
              <a:latin typeface="Comic Sans MS" pitchFamily="66" charset="0"/>
            </a:endParaRPr>
          </a:p>
        </p:txBody>
      </p:sp>
      <p:sp>
        <p:nvSpPr>
          <p:cNvPr id="16" name="TextBox 15"/>
          <p:cNvSpPr txBox="1"/>
          <p:nvPr/>
        </p:nvSpPr>
        <p:spPr>
          <a:xfrm>
            <a:off x="107504" y="3437339"/>
            <a:ext cx="2284600" cy="369332"/>
          </a:xfrm>
          <a:prstGeom prst="rect">
            <a:avLst/>
          </a:prstGeom>
          <a:noFill/>
        </p:spPr>
        <p:txBody>
          <a:bodyPr wrap="none" rtlCol="0">
            <a:spAutoFit/>
          </a:bodyPr>
          <a:lstStyle/>
          <a:p>
            <a:r>
              <a:rPr lang="en-GB" b="1" dirty="0" smtClean="0">
                <a:solidFill>
                  <a:srgbClr val="0070C0"/>
                </a:solidFill>
                <a:latin typeface="Comic Sans MS" pitchFamily="66" charset="0"/>
              </a:rPr>
              <a:t>Same expectations</a:t>
            </a:r>
            <a:endParaRPr lang="en-GB" b="1" dirty="0">
              <a:solidFill>
                <a:srgbClr val="0070C0"/>
              </a:solidFill>
              <a:latin typeface="Comic Sans MS" pitchFamily="66" charset="0"/>
            </a:endParaRPr>
          </a:p>
        </p:txBody>
      </p:sp>
      <p:pic>
        <p:nvPicPr>
          <p:cNvPr id="18" name="Picture 2" descr="Image result for eagle clip ar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3968" y="2199489"/>
            <a:ext cx="1136229" cy="120235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49666" y="188640"/>
            <a:ext cx="7992888" cy="584775"/>
          </a:xfrm>
          <a:prstGeom prst="rect">
            <a:avLst/>
          </a:prstGeom>
          <a:noFill/>
        </p:spPr>
        <p:txBody>
          <a:bodyPr wrap="square" rtlCol="0">
            <a:spAutoFit/>
          </a:bodyPr>
          <a:lstStyle/>
          <a:p>
            <a:pPr algn="ctr"/>
            <a:r>
              <a:rPr lang="en-GB" sz="3200" dirty="0" smtClean="0"/>
              <a:t>How we work as a team to provide consistency </a:t>
            </a:r>
            <a:endParaRPr lang="en-GB" sz="3200" dirty="0"/>
          </a:p>
        </p:txBody>
      </p:sp>
    </p:spTree>
    <p:extLst>
      <p:ext uri="{BB962C8B-B14F-4D97-AF65-F5344CB8AC3E}">
        <p14:creationId xmlns:p14="http://schemas.microsoft.com/office/powerpoint/2010/main" val="108504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56742" y="5877272"/>
            <a:ext cx="6912768" cy="646331"/>
          </a:xfrm>
          <a:prstGeom prst="rect">
            <a:avLst/>
          </a:prstGeom>
          <a:noFill/>
        </p:spPr>
        <p:txBody>
          <a:bodyPr wrap="square" rtlCol="0">
            <a:spAutoFit/>
          </a:bodyPr>
          <a:lstStyle/>
          <a:p>
            <a:pPr algn="ctr"/>
            <a:r>
              <a:rPr lang="en-GB" sz="3600" dirty="0" smtClean="0"/>
              <a:t>Example year 2 timetable</a:t>
            </a:r>
            <a:endParaRPr lang="en-GB" sz="3600" dirty="0"/>
          </a:p>
        </p:txBody>
      </p:sp>
      <p:pic>
        <p:nvPicPr>
          <p:cNvPr id="2" name="Picture 1"/>
          <p:cNvPicPr>
            <a:picLocks noChangeAspect="1"/>
          </p:cNvPicPr>
          <p:nvPr/>
        </p:nvPicPr>
        <p:blipFill>
          <a:blip r:embed="rId2"/>
          <a:stretch>
            <a:fillRect/>
          </a:stretch>
        </p:blipFill>
        <p:spPr>
          <a:xfrm>
            <a:off x="251520" y="260648"/>
            <a:ext cx="8683232" cy="5328592"/>
          </a:xfrm>
          <a:prstGeom prst="rect">
            <a:avLst/>
          </a:prstGeom>
        </p:spPr>
      </p:pic>
    </p:spTree>
    <p:extLst>
      <p:ext uri="{BB962C8B-B14F-4D97-AF65-F5344CB8AC3E}">
        <p14:creationId xmlns:p14="http://schemas.microsoft.com/office/powerpoint/2010/main" val="21975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491880" y="543178"/>
            <a:ext cx="2169185" cy="707886"/>
          </a:xfrm>
          <a:prstGeom prst="rect">
            <a:avLst/>
          </a:prstGeom>
          <a:noFill/>
        </p:spPr>
        <p:txBody>
          <a:bodyPr wrap="none" rtlCol="0">
            <a:spAutoFit/>
          </a:bodyPr>
          <a:lstStyle/>
          <a:p>
            <a:pPr algn="ctr"/>
            <a:r>
              <a:rPr lang="en-GB" sz="4000" b="1" dirty="0" smtClean="0">
                <a:latin typeface="BlackCat Primary" pitchFamily="2" charset="0"/>
              </a:rPr>
              <a:t>Routines</a:t>
            </a:r>
            <a:endParaRPr lang="en-GB" sz="4000" b="1" dirty="0">
              <a:latin typeface="BlackCat Primary" pitchFamily="2" charset="0"/>
            </a:endParaRPr>
          </a:p>
        </p:txBody>
      </p:sp>
      <p:sp>
        <p:nvSpPr>
          <p:cNvPr id="11" name="TextBox 10"/>
          <p:cNvSpPr txBox="1"/>
          <p:nvPr/>
        </p:nvSpPr>
        <p:spPr>
          <a:xfrm>
            <a:off x="185104" y="1124744"/>
            <a:ext cx="8856984" cy="6678751"/>
          </a:xfrm>
          <a:prstGeom prst="rect">
            <a:avLst/>
          </a:prstGeom>
          <a:noFill/>
        </p:spPr>
        <p:txBody>
          <a:bodyPr wrap="square" rtlCol="0">
            <a:spAutoFit/>
          </a:bodyPr>
          <a:lstStyle/>
          <a:p>
            <a:r>
              <a:rPr lang="en-GB" sz="2800" b="1" dirty="0" smtClean="0">
                <a:solidFill>
                  <a:schemeClr val="tx2"/>
                </a:solidFill>
                <a:latin typeface="BlackCat Primary" pitchFamily="2" charset="0"/>
              </a:rPr>
              <a:t>Independent, </a:t>
            </a:r>
            <a:r>
              <a:rPr lang="en-GB" sz="2800" b="1" dirty="0" smtClean="0">
                <a:latin typeface="BlackCat Primary" pitchFamily="2" charset="0"/>
              </a:rPr>
              <a:t>punctual  entry 8:45 -9:00 </a:t>
            </a:r>
          </a:p>
          <a:p>
            <a:r>
              <a:rPr lang="en-GB" sz="2400" b="1" dirty="0" smtClean="0">
                <a:latin typeface="BlackCat Primary" pitchFamily="2" charset="0"/>
              </a:rPr>
              <a:t>Coat and book bag away, water bottle , change reading book, Complete morning work displayed on the interactive whiteboard</a:t>
            </a:r>
          </a:p>
          <a:p>
            <a:r>
              <a:rPr lang="en-GB" sz="2400" b="1" dirty="0" smtClean="0">
                <a:latin typeface="BlackCat Primary" pitchFamily="2" charset="0"/>
              </a:rPr>
              <a:t>Please write on the class going home board if your child is going home with a different adult to usual</a:t>
            </a:r>
          </a:p>
          <a:p>
            <a:r>
              <a:rPr lang="en-GB" sz="2400" b="1" dirty="0" smtClean="0">
                <a:latin typeface="BlackCat Primary" pitchFamily="2" charset="0"/>
              </a:rPr>
              <a:t>Register: 9:00</a:t>
            </a:r>
          </a:p>
          <a:p>
            <a:endParaRPr lang="en-GB" sz="2400" b="1" dirty="0">
              <a:latin typeface="BlackCat Primary" pitchFamily="2" charset="0"/>
            </a:endParaRPr>
          </a:p>
          <a:p>
            <a:r>
              <a:rPr lang="en-GB" sz="2800" b="1" dirty="0" smtClean="0">
                <a:solidFill>
                  <a:schemeClr val="tx2"/>
                </a:solidFill>
                <a:latin typeface="BlackCat Primary" pitchFamily="2" charset="0"/>
              </a:rPr>
              <a:t>Home Time 3:30</a:t>
            </a:r>
          </a:p>
          <a:p>
            <a:r>
              <a:rPr lang="en-GB" sz="2400" b="1" dirty="0" smtClean="0">
                <a:latin typeface="BlackCat Primary" pitchFamily="2" charset="0"/>
              </a:rPr>
              <a:t>Clubs and DASH: </a:t>
            </a:r>
            <a:r>
              <a:rPr lang="en-GB" b="1" dirty="0" smtClean="0">
                <a:latin typeface="BlackCat Primary" pitchFamily="2" charset="0"/>
              </a:rPr>
              <a:t>we have lists</a:t>
            </a:r>
          </a:p>
          <a:p>
            <a:r>
              <a:rPr lang="en-GB" sz="2400" b="1" dirty="0" smtClean="0">
                <a:latin typeface="BlackCat Primary" pitchFamily="2" charset="0"/>
              </a:rPr>
              <a:t>Pre- arranged play date with another child: </a:t>
            </a:r>
            <a:r>
              <a:rPr lang="en-GB" b="1" dirty="0" smtClean="0">
                <a:latin typeface="BlackCat Primary" pitchFamily="2" charset="0"/>
              </a:rPr>
              <a:t>adult must write on the going home board</a:t>
            </a:r>
          </a:p>
          <a:p>
            <a:r>
              <a:rPr lang="en-GB" sz="2400" b="1" dirty="0" smtClean="0">
                <a:latin typeface="BlackCat Primary" pitchFamily="2" charset="0"/>
              </a:rPr>
              <a:t>Parent late (after 3:40): </a:t>
            </a:r>
            <a:r>
              <a:rPr lang="en-GB" b="1" dirty="0" smtClean="0">
                <a:latin typeface="BlackCat Primary" pitchFamily="2" charset="0"/>
              </a:rPr>
              <a:t>safe waiting place outside Mrs </a:t>
            </a:r>
            <a:r>
              <a:rPr lang="en-GB" b="1" dirty="0">
                <a:latin typeface="BlackCat Primary" pitchFamily="2" charset="0"/>
              </a:rPr>
              <a:t>R</a:t>
            </a:r>
            <a:r>
              <a:rPr lang="en-GB" b="1" dirty="0" smtClean="0">
                <a:latin typeface="BlackCat Primary" pitchFamily="2" charset="0"/>
              </a:rPr>
              <a:t>owland’s office</a:t>
            </a:r>
          </a:p>
          <a:p>
            <a:r>
              <a:rPr lang="en-GB" sz="2400" b="1" dirty="0" smtClean="0">
                <a:latin typeface="BlackCat Primary" pitchFamily="2" charset="0"/>
              </a:rPr>
              <a:t>Parent collecting younger sibling: </a:t>
            </a:r>
            <a:r>
              <a:rPr lang="en-GB" b="1" dirty="0" smtClean="0">
                <a:latin typeface="BlackCat Primary" pitchFamily="2" charset="0"/>
              </a:rPr>
              <a:t>Y2 children may walk to their sibling’s class if we have signed written permission from the parent.  </a:t>
            </a:r>
          </a:p>
          <a:p>
            <a:endParaRPr lang="en-GB" sz="2400" b="1" dirty="0" smtClean="0">
              <a:solidFill>
                <a:srgbClr val="0070C0"/>
              </a:solidFill>
              <a:latin typeface="BlackCat Primary" pitchFamily="2" charset="0"/>
            </a:endParaRPr>
          </a:p>
          <a:p>
            <a:endParaRPr lang="en-GB" sz="2400" b="1" dirty="0" smtClean="0">
              <a:solidFill>
                <a:srgbClr val="0070C0"/>
              </a:solidFill>
              <a:latin typeface="BlackCat Primary" pitchFamily="2" charset="0"/>
            </a:endParaRPr>
          </a:p>
          <a:p>
            <a:endParaRPr lang="en-GB" sz="2400" b="1" dirty="0">
              <a:latin typeface="BlackCat Primary" pitchFamily="2" charset="0"/>
            </a:endParaRPr>
          </a:p>
        </p:txBody>
      </p:sp>
    </p:spTree>
    <p:extLst>
      <p:ext uri="{BB962C8B-B14F-4D97-AF65-F5344CB8AC3E}">
        <p14:creationId xmlns:p14="http://schemas.microsoft.com/office/powerpoint/2010/main" val="1435483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9832" y="272365"/>
            <a:ext cx="2632452" cy="707886"/>
          </a:xfrm>
          <a:prstGeom prst="rect">
            <a:avLst/>
          </a:prstGeom>
          <a:noFill/>
        </p:spPr>
        <p:txBody>
          <a:bodyPr wrap="none" rtlCol="0">
            <a:spAutoFit/>
          </a:bodyPr>
          <a:lstStyle/>
          <a:p>
            <a:r>
              <a:rPr lang="en-GB" sz="4000" b="1" dirty="0" smtClean="0">
                <a:latin typeface="BlackCat Primary" pitchFamily="2" charset="0"/>
              </a:rPr>
              <a:t>Homework</a:t>
            </a:r>
            <a:endParaRPr lang="en-GB" sz="4000" b="1" dirty="0">
              <a:latin typeface="BlackCat Primary" pitchFamily="2" charset="0"/>
            </a:endParaRPr>
          </a:p>
        </p:txBody>
      </p:sp>
      <p:sp>
        <p:nvSpPr>
          <p:cNvPr id="5" name="TextBox 4"/>
          <p:cNvSpPr txBox="1"/>
          <p:nvPr/>
        </p:nvSpPr>
        <p:spPr>
          <a:xfrm>
            <a:off x="-29910" y="1196752"/>
            <a:ext cx="9144000" cy="4524315"/>
          </a:xfrm>
          <a:prstGeom prst="rect">
            <a:avLst/>
          </a:prstGeom>
          <a:noFill/>
        </p:spPr>
        <p:txBody>
          <a:bodyPr wrap="square" rtlCol="0">
            <a:spAutoFit/>
          </a:bodyPr>
          <a:lstStyle/>
          <a:p>
            <a:r>
              <a:rPr lang="en-GB" sz="2400" b="1" dirty="0" smtClean="0">
                <a:latin typeface="BlackCat Primary" pitchFamily="2" charset="0"/>
              </a:rPr>
              <a:t>Weekly: out on Friday, in on </a:t>
            </a:r>
            <a:r>
              <a:rPr lang="en-GB" sz="2400" b="1" dirty="0" smtClean="0">
                <a:latin typeface="BlackCat Primary" pitchFamily="2" charset="0"/>
              </a:rPr>
              <a:t>Wednesday on the website instead of paper copy. </a:t>
            </a:r>
            <a:r>
              <a:rPr lang="en-GB" sz="2000" b="1" dirty="0" smtClean="0">
                <a:latin typeface="BlackCat Primary" pitchFamily="2" charset="0"/>
              </a:rPr>
              <a:t>(please see clas</a:t>
            </a:r>
            <a:r>
              <a:rPr lang="en-GB" sz="2000" b="1" dirty="0" smtClean="0">
                <a:latin typeface="BlackCat Primary" pitchFamily="2" charset="0"/>
              </a:rPr>
              <a:t>s teacher if paper copy is required.)</a:t>
            </a:r>
            <a:endParaRPr lang="en-GB" sz="2000" b="1" dirty="0" smtClean="0">
              <a:latin typeface="BlackCat Primary" pitchFamily="2" charset="0"/>
            </a:endParaRPr>
          </a:p>
          <a:p>
            <a:endParaRPr lang="en-GB" sz="2400" b="1" dirty="0">
              <a:latin typeface="BlackCat Primary" pitchFamily="2" charset="0"/>
            </a:endParaRPr>
          </a:p>
          <a:p>
            <a:r>
              <a:rPr lang="en-GB" sz="2400" b="1" dirty="0" smtClean="0">
                <a:latin typeface="BlackCat Primary" pitchFamily="2" charset="0"/>
              </a:rPr>
              <a:t>Format – homework menu</a:t>
            </a:r>
          </a:p>
          <a:p>
            <a:r>
              <a:rPr lang="en-GB" sz="2400" b="1" dirty="0" smtClean="0">
                <a:latin typeface="BlackCat Primary" pitchFamily="2" charset="0"/>
              </a:rPr>
              <a:t>Non-negotiables:</a:t>
            </a:r>
          </a:p>
          <a:p>
            <a:r>
              <a:rPr lang="en-GB" sz="2400" b="1" dirty="0" smtClean="0">
                <a:latin typeface="BlackCat Primary" pitchFamily="2" charset="0"/>
              </a:rPr>
              <a:t>Reading, Spelling Zone and ‘Learn its’</a:t>
            </a:r>
          </a:p>
          <a:p>
            <a:endParaRPr lang="en-GB" sz="2400" b="1" dirty="0">
              <a:latin typeface="BlackCat Primary" pitchFamily="2" charset="0"/>
            </a:endParaRPr>
          </a:p>
          <a:p>
            <a:r>
              <a:rPr lang="en-GB" sz="2400" b="1" dirty="0" smtClean="0">
                <a:latin typeface="BlackCat Primary" pitchFamily="2" charset="0"/>
              </a:rPr>
              <a:t>Choose from:</a:t>
            </a:r>
          </a:p>
          <a:p>
            <a:r>
              <a:rPr lang="en-GB" sz="2400" b="1" dirty="0" smtClean="0">
                <a:latin typeface="BlackCat Primary" pitchFamily="2" charset="0"/>
              </a:rPr>
              <a:t>Often topic based.</a:t>
            </a:r>
          </a:p>
          <a:p>
            <a:r>
              <a:rPr lang="en-GB" sz="2400" b="1" dirty="0" smtClean="0">
                <a:latin typeface="BlackCat Primary" pitchFamily="2" charset="0"/>
              </a:rPr>
              <a:t>Practical: walks, discussions</a:t>
            </a:r>
          </a:p>
          <a:p>
            <a:r>
              <a:rPr lang="en-GB" sz="2400" b="1" dirty="0" smtClean="0">
                <a:latin typeface="BlackCat Primary" pitchFamily="2" charset="0"/>
              </a:rPr>
              <a:t>Research: library, internet, class blog</a:t>
            </a:r>
          </a:p>
          <a:p>
            <a:r>
              <a:rPr lang="en-GB" sz="2400" b="1" dirty="0" smtClean="0">
                <a:latin typeface="BlackCat Primary" pitchFamily="2" charset="0"/>
              </a:rPr>
              <a:t>Recording: drawings, posters, </a:t>
            </a:r>
            <a:r>
              <a:rPr lang="en-GB" sz="2400" b="1" dirty="0" err="1" smtClean="0">
                <a:latin typeface="BlackCat Primary" pitchFamily="2" charset="0"/>
              </a:rPr>
              <a:t>powerpoints</a:t>
            </a:r>
            <a:r>
              <a:rPr lang="en-GB" sz="2400" b="1" dirty="0" smtClean="0">
                <a:latin typeface="BlackCat Primary" pitchFamily="2" charset="0"/>
              </a:rPr>
              <a:t>, photos, writing, email</a:t>
            </a:r>
            <a:endParaRPr lang="en-GB" sz="2400" b="1" dirty="0">
              <a:latin typeface="BlackCat Primary" pitchFamily="2" charset="0"/>
            </a:endParaRP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920947"/>
            <a:ext cx="880507" cy="937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914934" y="5920947"/>
            <a:ext cx="7883890" cy="646331"/>
          </a:xfrm>
          <a:prstGeom prst="rect">
            <a:avLst/>
          </a:prstGeom>
          <a:noFill/>
        </p:spPr>
        <p:txBody>
          <a:bodyPr wrap="none" rtlCol="0">
            <a:spAutoFit/>
          </a:bodyPr>
          <a:lstStyle/>
          <a:p>
            <a:r>
              <a:rPr lang="en-GB" b="1" dirty="0" smtClean="0">
                <a:solidFill>
                  <a:srgbClr val="FF0000"/>
                </a:solidFill>
                <a:latin typeface="BlackCat Primary" pitchFamily="2" charset="0"/>
              </a:rPr>
              <a:t>Look out for the Homework Book.</a:t>
            </a:r>
          </a:p>
          <a:p>
            <a:r>
              <a:rPr lang="en-GB" b="1" dirty="0" smtClean="0">
                <a:solidFill>
                  <a:srgbClr val="FF0000"/>
                </a:solidFill>
                <a:latin typeface="BlackCat Primary" pitchFamily="2" charset="0"/>
              </a:rPr>
              <a:t>Inside, is our handwriting script, teacher’s email and our class blog address</a:t>
            </a:r>
            <a:endParaRPr lang="en-GB" b="1" dirty="0">
              <a:solidFill>
                <a:srgbClr val="FF0000"/>
              </a:solidFill>
              <a:latin typeface="BlackCat Primary" pitchFamily="2" charset="0"/>
            </a:endParaRPr>
          </a:p>
        </p:txBody>
      </p:sp>
    </p:spTree>
    <p:extLst>
      <p:ext uri="{BB962C8B-B14F-4D97-AF65-F5344CB8AC3E}">
        <p14:creationId xmlns:p14="http://schemas.microsoft.com/office/powerpoint/2010/main" val="3776029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675" y="110701"/>
            <a:ext cx="3969356" cy="707886"/>
          </a:xfrm>
          <a:prstGeom prst="rect">
            <a:avLst/>
          </a:prstGeom>
          <a:noFill/>
        </p:spPr>
        <p:txBody>
          <a:bodyPr wrap="none" rtlCol="0">
            <a:spAutoFit/>
          </a:bodyPr>
          <a:lstStyle/>
          <a:p>
            <a:r>
              <a:rPr lang="en-GB" sz="4000" b="1" dirty="0" smtClean="0">
                <a:latin typeface="BlackCat Primary" pitchFamily="2" charset="0"/>
              </a:rPr>
              <a:t>Homework Menu</a:t>
            </a:r>
            <a:endParaRPr lang="en-GB" sz="4000" b="1" dirty="0">
              <a:latin typeface="BlackCat Primary" pitchFamily="2" charset="0"/>
            </a:endParaRPr>
          </a:p>
        </p:txBody>
      </p:sp>
      <p:pic>
        <p:nvPicPr>
          <p:cNvPr id="3" name="irc_mi" descr="http://cdn.xl.thumbs.canstockphoto.com/canstock32821198.jpg">
            <a:hlinkClick r:id="rId2"/>
          </p:cNvPr>
          <p:cNvPicPr/>
          <p:nvPr/>
        </p:nvPicPr>
        <p:blipFill rotWithShape="1">
          <a:blip r:embed="rId3">
            <a:extLst>
              <a:ext uri="{28A0092B-C50C-407E-A947-70E740481C1C}">
                <a14:useLocalDpi xmlns:a14="http://schemas.microsoft.com/office/drawing/2010/main" val="0"/>
              </a:ext>
            </a:extLst>
          </a:blip>
          <a:srcRect r="8522"/>
          <a:stretch/>
        </p:blipFill>
        <p:spPr bwMode="auto">
          <a:xfrm>
            <a:off x="7839260" y="130724"/>
            <a:ext cx="1047142" cy="811085"/>
          </a:xfrm>
          <a:prstGeom prst="rect">
            <a:avLst/>
          </a:prstGeom>
          <a:noFill/>
          <a:ln>
            <a:noFill/>
          </a:ln>
          <a:extLst>
            <a:ext uri="{53640926-AAD7-44D8-BBD7-CCE9431645EC}">
              <a14:shadowObscured xmlns:a14="http://schemas.microsoft.com/office/drawing/2010/main"/>
            </a:ext>
          </a:extLst>
        </p:spPr>
      </p:pic>
      <p:pic>
        <p:nvPicPr>
          <p:cNvPr id="5" name="irc_mi" descr="http://images.clipartpanda.com/woodpecker-clipart-biyEpdz7T.png">
            <a:hlinkClick r:id="rId4"/>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02912" y="160580"/>
            <a:ext cx="1076467" cy="811085"/>
          </a:xfrm>
          <a:prstGeom prst="rect">
            <a:avLst/>
          </a:prstGeom>
          <a:noFill/>
          <a:ln>
            <a:noFill/>
          </a:ln>
        </p:spPr>
      </p:pic>
      <p:pic>
        <p:nvPicPr>
          <p:cNvPr id="7" name="Picture 2" descr="Image result for eagle clip ar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5365" y="110701"/>
            <a:ext cx="809554" cy="85667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1170" y="1124744"/>
            <a:ext cx="7742237" cy="543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2936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GB" altLang="en-US" smtClean="0"/>
              <a:t>What we cover in year 2</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268760"/>
            <a:ext cx="7560840" cy="50554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7858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1051</Words>
  <Application>Microsoft Office PowerPoint</Application>
  <PresentationFormat>On-screen Show (4:3)</PresentationFormat>
  <Paragraphs>194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BlackCat Primary</vt:lpstr>
      <vt:lpstr>Calibri</vt:lpstr>
      <vt:lpstr>Comic Sans MS</vt:lpstr>
      <vt:lpstr>SassoonPrimaryInfant</vt:lpstr>
      <vt:lpstr>Office Theme</vt:lpstr>
      <vt:lpstr>Getting ready for Year 2 </vt:lpstr>
      <vt:lpstr>PowerPoint Presentation</vt:lpstr>
      <vt:lpstr>                                         Purpose </vt:lpstr>
      <vt:lpstr>PowerPoint Presentation</vt:lpstr>
      <vt:lpstr>PowerPoint Presentation</vt:lpstr>
      <vt:lpstr>PowerPoint Presentation</vt:lpstr>
      <vt:lpstr>PowerPoint Presentation</vt:lpstr>
      <vt:lpstr>PowerPoint Presentation</vt:lpstr>
      <vt:lpstr>What we cover in year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for Year 2</dc:title>
  <dc:creator>Sheffield Schools</dc:creator>
  <cp:lastModifiedBy>Windows User</cp:lastModifiedBy>
  <cp:revision>25</cp:revision>
  <cp:lastPrinted>2017-06-28T12:07:16Z</cp:lastPrinted>
  <dcterms:created xsi:type="dcterms:W3CDTF">2017-06-22T14:52:44Z</dcterms:created>
  <dcterms:modified xsi:type="dcterms:W3CDTF">2019-07-01T08:17:48Z</dcterms:modified>
</cp:coreProperties>
</file>