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9/28/2021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.uk/url?sa=i&amp;rct=j&amp;q=&amp;esrc=s&amp;source=images&amp;cd=&amp;cad=rja&amp;uact=8&amp;ved=0ahUKEwiUtdHgjNfMAhXB0hoKHR1NDTcQjRwIBw&amp;url=http://www.canstockphoto.com/illustration/kingfisher.html&amp;psig=AFQjCNFZ0vtxN7Mk-eydEiz8mo224QNSww&amp;ust=1463228600904677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png"/><Relationship Id="rId4" Type="http://schemas.openxmlformats.org/officeDocument/2006/relationships/hyperlink" Target="http://www.google.co.uk/url?sa=i&amp;rct=j&amp;q=&amp;esrc=s&amp;source=images&amp;cd=&amp;cad=rja&amp;uact=8&amp;ved=0ahUKEwiKneHjjdfMAhUKAxoKHedrCmQQjRwIBw&amp;url=http://www.clipartpanda.com/categories/woodpecker-clipart&amp;psig=AFQjCNEwFvPU_Ixq-EpV_QJChN_MEdc2TA&amp;ust=146322862393458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1544505"/>
          </a:xfrm>
        </p:spPr>
        <p:txBody>
          <a:bodyPr/>
          <a:lstStyle/>
          <a:p>
            <a:r>
              <a:rPr lang="en-GB" dirty="0" smtClean="0"/>
              <a:t>Phonics Screening Test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3223831"/>
            <a:ext cx="7315200" cy="1863558"/>
          </a:xfrm>
        </p:spPr>
        <p:txBody>
          <a:bodyPr>
            <a:normAutofit/>
          </a:bodyPr>
          <a:lstStyle/>
          <a:p>
            <a:r>
              <a:rPr lang="en-GB" sz="2800" dirty="0" smtClean="0"/>
              <a:t>Parent Meeting  AUT 2021</a:t>
            </a:r>
          </a:p>
          <a:p>
            <a:endParaRPr lang="en-GB" dirty="0"/>
          </a:p>
          <a:p>
            <a:endParaRPr lang="en-GB" dirty="0" smtClean="0"/>
          </a:p>
          <a:p>
            <a:pPr algn="ctr"/>
            <a:r>
              <a:rPr lang="en-GB" dirty="0" err="1" smtClean="0"/>
              <a:t>Dobcroft</a:t>
            </a:r>
            <a:r>
              <a:rPr lang="en-GB" dirty="0" smtClean="0"/>
              <a:t> Infant School </a:t>
            </a:r>
            <a:endParaRPr lang="en-GB" dirty="0"/>
          </a:p>
        </p:txBody>
      </p:sp>
      <p:pic>
        <p:nvPicPr>
          <p:cNvPr id="1026" name="Picture 2" descr="Dobcroft Infant School (Sheffield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4230" y="5007516"/>
            <a:ext cx="813543" cy="92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738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837967"/>
          </a:xfrm>
        </p:spPr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Provide information on the phonics screening </a:t>
            </a:r>
            <a:r>
              <a:rPr lang="en-GB" dirty="0" smtClean="0"/>
              <a:t>assessment which takes place in school. </a:t>
            </a:r>
          </a:p>
          <a:p>
            <a:r>
              <a:rPr lang="en-GB" dirty="0" smtClean="0"/>
              <a:t>What the test will look like.</a:t>
            </a:r>
            <a:endParaRPr lang="en-GB" dirty="0"/>
          </a:p>
          <a:p>
            <a:r>
              <a:rPr lang="en-GB" dirty="0"/>
              <a:t>H</a:t>
            </a:r>
            <a:r>
              <a:rPr lang="en-GB" dirty="0" smtClean="0"/>
              <a:t>ow to help at home.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123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507077" y="340407"/>
            <a:ext cx="10652453" cy="512064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GB" sz="3200" dirty="0" smtClean="0">
                <a:latin typeface="+mj-lt"/>
              </a:rPr>
              <a:t>At the end of November all Year Two children across the country will be expected to undertake a phonics check.</a:t>
            </a:r>
          </a:p>
          <a:p>
            <a:pPr marL="0" indent="0">
              <a:buFont typeface="Wingdings 2" pitchFamily="18" charset="2"/>
              <a:buNone/>
            </a:pPr>
            <a:r>
              <a:rPr lang="en-GB" sz="3200" dirty="0" smtClean="0">
                <a:latin typeface="+mj-lt"/>
              </a:rPr>
              <a:t>The Governments aim is to check that a child is making progress and working at the age related expectation in phonics.</a:t>
            </a:r>
          </a:p>
          <a:p>
            <a:pPr marL="0" indent="0">
              <a:buNone/>
            </a:pPr>
            <a:r>
              <a:rPr lang="en-GB" sz="3200" dirty="0" smtClean="0">
                <a:latin typeface="+mj-lt"/>
              </a:rPr>
              <a:t>It is important that children build their phonics knowledge not only for the test, </a:t>
            </a:r>
            <a:r>
              <a:rPr lang="en-GB" sz="3200" dirty="0">
                <a:latin typeface="+mj-lt"/>
              </a:rPr>
              <a:t>but also </a:t>
            </a:r>
            <a:r>
              <a:rPr lang="en-GB" sz="3200" dirty="0" smtClean="0">
                <a:latin typeface="+mj-lt"/>
              </a:rPr>
              <a:t>as the </a:t>
            </a:r>
            <a:r>
              <a:rPr lang="en-GB" sz="3200" dirty="0">
                <a:latin typeface="+mj-lt"/>
              </a:rPr>
              <a:t>development of phonics supports fluency in reading and </a:t>
            </a:r>
            <a:r>
              <a:rPr lang="en-GB" sz="3200" dirty="0" smtClean="0">
                <a:latin typeface="+mj-lt"/>
              </a:rPr>
              <a:t>writing as the children progress. </a:t>
            </a:r>
          </a:p>
          <a:p>
            <a:pPr marL="0" indent="0">
              <a:buNone/>
            </a:pPr>
            <a:endParaRPr lang="en-GB" sz="3200" dirty="0" smtClean="0">
              <a:latin typeface="+mj-lt"/>
            </a:endParaRPr>
          </a:p>
          <a:p>
            <a:pPr marL="0" indent="0">
              <a:buFont typeface="Wingdings 2" pitchFamily="18" charset="2"/>
              <a:buNone/>
            </a:pPr>
            <a:r>
              <a:rPr lang="en-GB" sz="3200" dirty="0" smtClean="0">
                <a:latin typeface="+mj-lt"/>
              </a:rPr>
              <a:t>This is usually done at the end of Year 1 but was postponed due to Covid-19.</a:t>
            </a:r>
          </a:p>
          <a:p>
            <a:pPr marL="0" indent="0">
              <a:buFont typeface="Wingdings 2" pitchFamily="18" charset="2"/>
              <a:buNone/>
            </a:pPr>
            <a:endParaRPr lang="en-GB" sz="3200" dirty="0">
              <a:latin typeface="+mj-lt"/>
            </a:endParaRPr>
          </a:p>
          <a:p>
            <a:pPr marL="0" indent="0">
              <a:buFont typeface="Wingdings 2" pitchFamily="18" charset="2"/>
              <a:buNone/>
            </a:pPr>
            <a:endParaRPr lang="en-GB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84014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1561174"/>
          </a:xfrm>
        </p:spPr>
        <p:txBody>
          <a:bodyPr>
            <a:normAutofit/>
          </a:bodyPr>
          <a:lstStyle/>
          <a:p>
            <a:r>
              <a:rPr lang="en-GB" dirty="0" smtClean="0"/>
              <a:t>What does the test involve?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test comprises of 40 words for the children to read </a:t>
            </a:r>
            <a:r>
              <a:rPr lang="en-GB" sz="1600" dirty="0" smtClean="0"/>
              <a:t>(They usually have to be able to read 32 words or more to be able to pass)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All of the words are phonetically decodable ( able to be broken up, sounded out and blended back together).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Some of the words will be real life words and some will be alien words ( made up). The alien words have a picture of an alien next to them for reference.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5629" y="4714129"/>
            <a:ext cx="3483875" cy="200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14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1561174"/>
          </a:xfrm>
        </p:spPr>
        <p:txBody>
          <a:bodyPr>
            <a:normAutofit/>
          </a:bodyPr>
          <a:lstStyle/>
          <a:p>
            <a:r>
              <a:rPr lang="en-GB" dirty="0" smtClean="0"/>
              <a:t>What does the test involve?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42" y="789293"/>
            <a:ext cx="7315200" cy="5120640"/>
          </a:xfrm>
        </p:spPr>
        <p:txBody>
          <a:bodyPr/>
          <a:lstStyle/>
          <a:p>
            <a:r>
              <a:rPr lang="en-GB" dirty="0" smtClean="0"/>
              <a:t>The test takes place 1:1 with the child’s teacher.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It takes place in a quiet but familiar place like the classroom or breakout room.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It is made as informal as possible and low key for the children.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The children have done lots of practices in the same format so should be very familiar and unfazed by the test</a:t>
            </a:r>
            <a:r>
              <a:rPr lang="en-GB" dirty="0" smtClean="0"/>
              <a:t>!</a:t>
            </a:r>
          </a:p>
          <a:p>
            <a:pPr marL="960120" lvl="2" indent="0">
              <a:buNone/>
            </a:pPr>
            <a:r>
              <a:rPr lang="en-GB" dirty="0" smtClean="0"/>
              <a:t>There </a:t>
            </a:r>
            <a:r>
              <a:rPr lang="en-GB" dirty="0"/>
              <a:t>is no need to panic! </a:t>
            </a:r>
            <a:endParaRPr lang="en-GB" dirty="0"/>
          </a:p>
          <a:p>
            <a:pPr marL="960120" lvl="2" indent="0">
              <a:buNone/>
            </a:pPr>
            <a:endParaRPr lang="en-GB" dirty="0"/>
          </a:p>
          <a:p>
            <a:r>
              <a:rPr lang="en-GB" dirty="0" smtClean="0"/>
              <a:t>You will receive a letter with your child’s result once the government has published the pass rate </a:t>
            </a:r>
            <a:r>
              <a:rPr lang="en-GB" sz="1600" dirty="0" smtClean="0"/>
              <a:t>(This will hopefully be before Christmas but might be after)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5813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6"/>
            <a:ext cx="2947482" cy="3988491"/>
          </a:xfrm>
        </p:spPr>
        <p:txBody>
          <a:bodyPr>
            <a:normAutofit/>
          </a:bodyPr>
          <a:lstStyle/>
          <a:p>
            <a:r>
              <a:rPr lang="en-GB" sz="4400" dirty="0" smtClean="0"/>
              <a:t>What sounds will be included in the test?</a:t>
            </a:r>
            <a:endParaRPr lang="en-GB" sz="4400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076" y="224616"/>
            <a:ext cx="5735280" cy="359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3869268" y="3815540"/>
            <a:ext cx="7315200" cy="28180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Use the sound names not the letter names! </a:t>
            </a:r>
          </a:p>
          <a:p>
            <a:r>
              <a:rPr lang="en-GB" dirty="0" smtClean="0"/>
              <a:t>Children are taught all of these sounds with a variety of methods over a long period of time for retention. </a:t>
            </a:r>
          </a:p>
          <a:p>
            <a:r>
              <a:rPr lang="en-GB" dirty="0" smtClean="0"/>
              <a:t>Children use pictures, rhymes and actions to help them remember and recognise the grapheme (written sound) on sight, therefore more likely to blend when reading.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43985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6"/>
            <a:ext cx="2947482" cy="3988491"/>
          </a:xfrm>
        </p:spPr>
        <p:txBody>
          <a:bodyPr>
            <a:normAutofit/>
          </a:bodyPr>
          <a:lstStyle/>
          <a:p>
            <a:r>
              <a:rPr lang="en-GB" sz="4400" dirty="0" smtClean="0"/>
              <a:t>What sounds will be included in the test?</a:t>
            </a:r>
            <a:endParaRPr lang="en-GB" sz="4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7820034" y="397934"/>
            <a:ext cx="3931699" cy="62568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This chart shows the different graphemes for the same sound. “Same sound, different spelling!”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The highlighted sounds are set 3 sounds. They learn these after the others (set 1 and 2) so that they can use them effortlessly, systematically and with structure.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1" y="236751"/>
            <a:ext cx="4619634" cy="6327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89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919" y="1123836"/>
            <a:ext cx="2947482" cy="3988491"/>
          </a:xfrm>
        </p:spPr>
        <p:txBody>
          <a:bodyPr>
            <a:normAutofit/>
          </a:bodyPr>
          <a:lstStyle/>
          <a:p>
            <a:r>
              <a:rPr lang="en-GB" sz="4400" dirty="0" smtClean="0"/>
              <a:t>How to help at home</a:t>
            </a:r>
            <a:endParaRPr lang="en-GB" sz="4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3616036" y="65425"/>
            <a:ext cx="8044257" cy="62568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Your child’s teacher will be sending home some useful information, fun games to play and links to useful websites to use with your children. 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Read stories with your child- relentlessly!!</a:t>
            </a:r>
            <a:r>
              <a:rPr lang="en-GB" dirty="0">
                <a:latin typeface="Calibri" charset="0"/>
              </a:rPr>
              <a:t> Read favourite stories </a:t>
            </a:r>
            <a:r>
              <a:rPr lang="en-GB" b="1" dirty="0">
                <a:latin typeface="Calibri" charset="0"/>
              </a:rPr>
              <a:t>over and over</a:t>
            </a:r>
            <a:r>
              <a:rPr lang="en-GB" dirty="0">
                <a:latin typeface="Calibri" charset="0"/>
              </a:rPr>
              <a:t> again, encouraging them to use dots and dashes and sound out </a:t>
            </a:r>
            <a:r>
              <a:rPr lang="en-GB" dirty="0" smtClean="0">
                <a:latin typeface="Calibri" charset="0"/>
              </a:rPr>
              <a:t>words </a:t>
            </a:r>
            <a:r>
              <a:rPr lang="en-GB" sz="1600" dirty="0" smtClean="0">
                <a:latin typeface="Calibri" charset="0"/>
              </a:rPr>
              <a:t>(your child should know how to use dots and dashes through their RWI lessons). </a:t>
            </a:r>
            <a:endParaRPr lang="en-GB" dirty="0">
              <a:latin typeface="Calibri" charset="0"/>
            </a:endParaRPr>
          </a:p>
          <a:p>
            <a:pPr marL="0" indent="0" algn="ctr">
              <a:buNone/>
            </a:pPr>
            <a:r>
              <a:rPr lang="en-GB" sz="4400" u="sng" dirty="0">
                <a:latin typeface="Calibri" charset="0"/>
              </a:rPr>
              <a:t>s h </a:t>
            </a:r>
            <a:r>
              <a:rPr lang="en-GB" sz="4400" dirty="0" err="1">
                <a:latin typeface="Calibri" charset="0"/>
              </a:rPr>
              <a:t>i</a:t>
            </a:r>
            <a:r>
              <a:rPr lang="en-GB" sz="4400" dirty="0">
                <a:latin typeface="Calibri" charset="0"/>
              </a:rPr>
              <a:t> p</a:t>
            </a:r>
          </a:p>
          <a:p>
            <a:endParaRPr lang="en-GB" b="1" dirty="0">
              <a:latin typeface="Calibri" charset="0"/>
            </a:endParaRPr>
          </a:p>
          <a:p>
            <a:r>
              <a:rPr lang="en-GB" dirty="0" smtClean="0"/>
              <a:t>Use the speed sound charts on this power point to play ‘My Turn Your Turn’ to ensure your child knows all of the sounds.</a:t>
            </a:r>
          </a:p>
        </p:txBody>
      </p:sp>
      <p:sp>
        <p:nvSpPr>
          <p:cNvPr id="5" name="Oval 4"/>
          <p:cNvSpPr/>
          <p:nvPr/>
        </p:nvSpPr>
        <p:spPr>
          <a:xfrm>
            <a:off x="7772403" y="3936883"/>
            <a:ext cx="138545" cy="12469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8057804" y="3936480"/>
            <a:ext cx="138545" cy="12469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74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515389" y="473410"/>
            <a:ext cx="10652453" cy="512064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itchFamily="18" charset="2"/>
              <a:buNone/>
            </a:pPr>
            <a:r>
              <a:rPr lang="en-GB" sz="3200" dirty="0" smtClean="0">
                <a:latin typeface="+mj-lt"/>
              </a:rPr>
              <a:t>Thank you for taking the time to read the information about the phonics screening check 2021. </a:t>
            </a:r>
          </a:p>
          <a:p>
            <a:pPr marL="0" indent="0">
              <a:buFont typeface="Wingdings 2" pitchFamily="18" charset="2"/>
              <a:buNone/>
            </a:pPr>
            <a:endParaRPr lang="en-GB" sz="3200" dirty="0">
              <a:latin typeface="+mj-lt"/>
            </a:endParaRPr>
          </a:p>
          <a:p>
            <a:pPr marL="0" indent="0">
              <a:buFont typeface="Wingdings 2" pitchFamily="18" charset="2"/>
              <a:buNone/>
            </a:pPr>
            <a:r>
              <a:rPr lang="en-GB" sz="3200" dirty="0" smtClean="0">
                <a:latin typeface="+mj-lt"/>
              </a:rPr>
              <a:t>If there are any questions in regards to the information in this power point or phonics related questions in general, please contact your child’s class teacher via their email. </a:t>
            </a:r>
          </a:p>
          <a:p>
            <a:pPr marL="0" indent="0">
              <a:buFont typeface="Wingdings 2" pitchFamily="18" charset="2"/>
              <a:buNone/>
            </a:pPr>
            <a:endParaRPr lang="en-GB" sz="3200" dirty="0">
              <a:latin typeface="+mj-lt"/>
            </a:endParaRPr>
          </a:p>
          <a:p>
            <a:pPr marL="0" indent="0">
              <a:buFont typeface="Wingdings 2" pitchFamily="18" charset="2"/>
              <a:buNone/>
            </a:pPr>
            <a:r>
              <a:rPr lang="en-GB" sz="3200" dirty="0" smtClean="0">
                <a:latin typeface="+mj-lt"/>
              </a:rPr>
              <a:t>Look out for the resources the teachers will provide after half term!</a:t>
            </a:r>
            <a:endParaRPr lang="en-GB" sz="32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7694" y="6018414"/>
            <a:ext cx="33915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0070C0"/>
                </a:solidFill>
              </a:rPr>
              <a:t>tinkerc@dobcroft-inf.sheffield.sch.uk</a:t>
            </a:r>
            <a:endParaRPr lang="en-GB" sz="1600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67201" y="5993476"/>
            <a:ext cx="35301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0070C0"/>
                </a:solidFill>
              </a:rPr>
              <a:t>matherk@dobcroft-inf.sheffield.sch.uk</a:t>
            </a:r>
            <a:endParaRPr lang="en-GB" sz="16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15253" y="6018414"/>
            <a:ext cx="38903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solidFill>
                  <a:srgbClr val="0070C0"/>
                </a:solidFill>
              </a:rPr>
              <a:t>hughesc@dobcroft-inf.sheffield.sch.uk</a:t>
            </a:r>
            <a:endParaRPr lang="en-GB" sz="1600" dirty="0">
              <a:solidFill>
                <a:srgbClr val="0070C0"/>
              </a:solidFill>
            </a:endParaRPr>
          </a:p>
        </p:txBody>
      </p:sp>
      <p:pic>
        <p:nvPicPr>
          <p:cNvPr id="6" name="irc_mi" descr="http://cdn.xl.thumbs.canstockphoto.com/canstock32821198.jpg">
            <a:hlinkClick r:id="rId2"/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22"/>
          <a:stretch/>
        </p:blipFill>
        <p:spPr bwMode="auto">
          <a:xfrm>
            <a:off x="1239374" y="5178396"/>
            <a:ext cx="714116" cy="84001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irc_mi" descr="http://images.clipartpanda.com/woodpecker-clipart-biyEpdz7T.png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649" y="5145163"/>
            <a:ext cx="826697" cy="8977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Image result for eagle clipart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1148" y="5178396"/>
            <a:ext cx="725892" cy="7026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487339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213</TotalTime>
  <Words>622</Words>
  <Application>Microsoft Office PowerPoint</Application>
  <PresentationFormat>Widescreen</PresentationFormat>
  <Paragraphs>54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Corbel</vt:lpstr>
      <vt:lpstr>Wingdings 2</vt:lpstr>
      <vt:lpstr>Frame</vt:lpstr>
      <vt:lpstr>Phonics Screening Test</vt:lpstr>
      <vt:lpstr>Agenda</vt:lpstr>
      <vt:lpstr>PowerPoint Presentation</vt:lpstr>
      <vt:lpstr>What does the test involve?</vt:lpstr>
      <vt:lpstr>What does the test involve?</vt:lpstr>
      <vt:lpstr>What sounds will be included in the test?</vt:lpstr>
      <vt:lpstr>What sounds will be included in the test?</vt:lpstr>
      <vt:lpstr>How to help at home</vt:lpstr>
      <vt:lpstr>PowerPoint Presentation</vt:lpstr>
    </vt:vector>
  </TitlesOfParts>
  <Company>Sheffield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Phonics Screening Test</dc:title>
  <dc:creator>Windows User</dc:creator>
  <cp:lastModifiedBy>Windows User</cp:lastModifiedBy>
  <cp:revision>18</cp:revision>
  <dcterms:created xsi:type="dcterms:W3CDTF">2021-09-27T11:02:50Z</dcterms:created>
  <dcterms:modified xsi:type="dcterms:W3CDTF">2021-09-28T08:18:51Z</dcterms:modified>
</cp:coreProperties>
</file>