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316" r:id="rId4"/>
    <p:sldId id="257" r:id="rId5"/>
    <p:sldId id="313" r:id="rId6"/>
    <p:sldId id="283" r:id="rId7"/>
    <p:sldId id="284" r:id="rId8"/>
    <p:sldId id="285" r:id="rId9"/>
    <p:sldId id="258" r:id="rId10"/>
    <p:sldId id="317" r:id="rId11"/>
    <p:sldId id="272" r:id="rId12"/>
    <p:sldId id="278" r:id="rId13"/>
    <p:sldId id="286" r:id="rId14"/>
    <p:sldId id="287" r:id="rId15"/>
    <p:sldId id="288" r:id="rId16"/>
    <p:sldId id="279" r:id="rId17"/>
    <p:sldId id="280" r:id="rId18"/>
    <p:sldId id="289" r:id="rId19"/>
    <p:sldId id="318" r:id="rId20"/>
    <p:sldId id="292" r:id="rId21"/>
    <p:sldId id="305" r:id="rId22"/>
    <p:sldId id="308" r:id="rId23"/>
    <p:sldId id="309" r:id="rId24"/>
    <p:sldId id="310" r:id="rId25"/>
    <p:sldId id="311" r:id="rId26"/>
    <p:sldId id="273" r:id="rId27"/>
    <p:sldId id="275" r:id="rId28"/>
    <p:sldId id="302" r:id="rId29"/>
    <p:sldId id="301" r:id="rId30"/>
    <p:sldId id="276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7" d="100"/>
          <a:sy n="77" d="100"/>
        </p:scale>
        <p:origin x="13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BB7AF4-4EFD-446D-AB58-65AF38F1C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96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319A56-9513-4195-8168-E08F97C247A0}" type="datetimeFigureOut">
              <a:rPr lang="en-GB"/>
              <a:pPr>
                <a:defRPr/>
              </a:pPr>
              <a:t>24/09/2018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9379E4-E8F9-4B39-8494-49AD92617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6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1ED456-1294-4821-89C1-1D1FA3862328}" type="slidenum">
              <a:rPr lang="en-GB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7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3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1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8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59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47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3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89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6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2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5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39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62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77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66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81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82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98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74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7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4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5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5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5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6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79E4-E8F9-4B39-8494-49AD926176F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9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AD76-A22F-4961-B5D5-D3E60FF3C2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48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CB67-EC73-4C2D-A4AB-F8E3105BB8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0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72AA-BF09-452A-A5AA-979C11124F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6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1222D-EED1-4050-ACE5-53528426EA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14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8FB4-E97D-45A0-9548-9CE943F1F0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6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2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2F58-86FA-44C5-A827-BC289E8D11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2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5C25-EE18-4F2E-8FA8-E67D415D64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5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991C-0797-4562-9DF4-876D5F0023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00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8C53-3C0E-4F2D-9C9C-E27F722BA6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986C-5CB8-4020-A71B-19B1FA9ADD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2E88-1186-4470-87C4-114C07D661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9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A7236-80CC-4605-BDAF-8952C7FF25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76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F45ED-78A5-47C6-B165-80A1E21864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6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A16ADFB-C07B-412B-ABE0-632EE89C58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>
                <a:latin typeface="Comic Sans MS" pitchFamily="66" charset="0"/>
              </a:rPr>
              <a:t>Dobcroft</a:t>
            </a:r>
            <a:r>
              <a:rPr lang="en-GB" altLang="en-US" dirty="0" smtClean="0">
                <a:latin typeface="Comic Sans MS" pitchFamily="66" charset="0"/>
              </a:rPr>
              <a:t> Infant School Foundation Stage.</a:t>
            </a: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1819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114550" y="-561975"/>
            <a:ext cx="2628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114550" y="2478088"/>
            <a:ext cx="2628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800850" y="6813550"/>
            <a:ext cx="8905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400050" y="-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400050" y="1154113"/>
            <a:ext cx="4756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	</a:t>
            </a:r>
            <a:r>
              <a:rPr lang="en-GB" altLang="en-US" sz="1800">
                <a:solidFill>
                  <a:srgbClr val="00FFFF"/>
                </a:solidFill>
              </a:rPr>
              <a:t>				</a:t>
            </a:r>
            <a:r>
              <a:rPr lang="en-GB" altLang="en-US" sz="800">
                <a:solidFill>
                  <a:srgbClr val="00FFFF"/>
                </a:solidFill>
              </a:rPr>
              <a:t> 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FFFF"/>
                </a:solidFill>
                <a:cs typeface="Times New Roman" pitchFamily="18" charset="0"/>
              </a:rPr>
              <a:t>						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FFFF"/>
                </a:solidFill>
                <a:cs typeface="Times New Roman" pitchFamily="18" charset="0"/>
              </a:rPr>
              <a:t>				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ea typeface="PMingLiU" pitchFamily="18" charset="-120"/>
              </a:rPr>
              <a:t>	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400050" y="2343150"/>
            <a:ext cx="3867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cs typeface="Times New Roman" pitchFamily="18" charset="0"/>
              </a:rPr>
              <a:t> 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cs typeface="Times New Roman" pitchFamily="18" charset="0"/>
              </a:rPr>
              <a:t>                                 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cs typeface="Times New Roman" pitchFamily="18" charset="0"/>
              </a:rPr>
              <a:t>                 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ea typeface="PMingLiU" pitchFamily="18" charset="-120"/>
              </a:rPr>
              <a:t>  </a:t>
            </a:r>
            <a:endParaRPr lang="en-GB" altLang="en-US" sz="14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8" name="Rectangle 14"/>
          <p:cNvSpPr>
            <a:spLocks noChangeArrowheads="1"/>
          </p:cNvSpPr>
          <p:nvPr/>
        </p:nvSpPr>
        <p:spPr bwMode="auto">
          <a:xfrm>
            <a:off x="-400050" y="3714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059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Please pick up your class routines sheet from the table as you come in and find a seat.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0699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7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>
                <a:latin typeface="Comic Sans MS" pitchFamily="66" charset="0"/>
              </a:rPr>
              <a:t>How do the Children Learn?</a:t>
            </a:r>
            <a:br>
              <a:rPr lang="en-GB" altLang="en-US" sz="4000" smtClean="0">
                <a:latin typeface="Comic Sans MS" pitchFamily="66" charset="0"/>
              </a:rPr>
            </a:br>
            <a:endParaRPr lang="en-GB" altLang="en-US" sz="4000" smtClean="0"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Comic Sans MS" pitchFamily="66" charset="0"/>
              </a:rPr>
              <a:t>Children will have focus teaching time each day to develop all areas of learning.</a:t>
            </a:r>
          </a:p>
          <a:p>
            <a:pPr eaLnBrk="1" hangingPunct="1"/>
            <a:r>
              <a:rPr lang="en-GB" altLang="en-US" sz="2800" dirty="0" smtClean="0">
                <a:latin typeface="Comic Sans MS" pitchFamily="66" charset="0"/>
              </a:rPr>
              <a:t>The learning will be delivered as part of a “class”, a small group and as an individual.</a:t>
            </a:r>
          </a:p>
          <a:p>
            <a:pPr eaLnBrk="1" hangingPunct="1"/>
            <a:r>
              <a:rPr lang="en-GB" altLang="en-US" sz="2800" dirty="0" smtClean="0">
                <a:latin typeface="Comic Sans MS" pitchFamily="66" charset="0"/>
              </a:rPr>
              <a:t>The children will learn through structured play activities inside and outside.</a:t>
            </a:r>
          </a:p>
          <a:p>
            <a:pPr eaLnBrk="1" hangingPunct="1"/>
            <a:r>
              <a:rPr lang="en-GB" altLang="en-US" sz="2800" dirty="0" smtClean="0">
                <a:latin typeface="Comic Sans MS" pitchFamily="66" charset="0"/>
              </a:rPr>
              <a:t>Children will have opportunities to explore and experience the learning activities independently.</a:t>
            </a:r>
          </a:p>
          <a:p>
            <a:pPr eaLnBrk="1" hangingPunct="1"/>
            <a:endParaRPr lang="en-GB" alt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SEAL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latin typeface="Comic Sans MS" pitchFamily="66" charset="0"/>
              </a:rPr>
              <a:t>Social, Emotional Aspects of Learning.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Each half term the children work on a different SEAL theme.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Term One ~ New Beginnings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                  Getting On and Falling Out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Term Two~  Going for Goals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                  It’s Good to be 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Term Three ~ Relationships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altLang="en-US" sz="2800" smtClean="0">
                <a:latin typeface="Comic Sans MS" pitchFamily="66" charset="0"/>
              </a:rPr>
              <a:t>                   Changes</a:t>
            </a:r>
          </a:p>
        </p:txBody>
      </p:sp>
      <p:pic>
        <p:nvPicPr>
          <p:cNvPr id="15364" name="Picture 4" descr="Seal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5209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Family Seal Activities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latin typeface="Comic Sans MS" pitchFamily="66" charset="0"/>
              </a:rPr>
              <a:t>Each half term a letter explaining the current SEAL theme is sent home 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latin typeface="Comic Sans MS" pitchFamily="66" charset="0"/>
              </a:rPr>
              <a:t>Each half term there is also a “family activity” for you to complete with your child at home ~ “My Week”. Please send it back to school once you have completed it.  These may be displayed in class.</a:t>
            </a:r>
          </a:p>
        </p:txBody>
      </p:sp>
      <p:pic>
        <p:nvPicPr>
          <p:cNvPr id="16388" name="Picture 4" descr="Seal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6250"/>
            <a:ext cx="12969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eal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825" y="404813"/>
            <a:ext cx="1295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New Beginnings</a:t>
            </a:r>
            <a:r>
              <a:rPr lang="en-GB" altLang="en-US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I know I belong to my class/ group.</a:t>
            </a:r>
          </a:p>
          <a:p>
            <a:pPr eaLnBrk="1" hangingPunct="1"/>
            <a:r>
              <a:rPr lang="en-GB" altLang="en-US" smtClean="0">
                <a:latin typeface="Comic Sans MS" pitchFamily="66" charset="0"/>
              </a:rPr>
              <a:t>I know the names of the people in my class/ group.</a:t>
            </a:r>
          </a:p>
          <a:p>
            <a:pPr eaLnBrk="1" hangingPunct="1"/>
            <a:r>
              <a:rPr lang="en-GB" altLang="en-US" smtClean="0">
                <a:latin typeface="Comic Sans MS" pitchFamily="66" charset="0"/>
              </a:rPr>
              <a:t>I like belonging to my group/class/ school.</a:t>
            </a:r>
          </a:p>
          <a:p>
            <a:pPr eaLnBrk="1" hangingPunct="1"/>
            <a:r>
              <a:rPr lang="en-GB" altLang="en-US" smtClean="0">
                <a:latin typeface="Comic Sans MS" pitchFamily="66" charset="0"/>
              </a:rPr>
              <a:t>I know that people in my group/ class/like me</a:t>
            </a:r>
          </a:p>
          <a:p>
            <a:pPr eaLnBrk="1" hangingPunct="1"/>
            <a:r>
              <a:rPr lang="en-GB" altLang="en-US" smtClean="0">
                <a:latin typeface="Comic Sans MS" pitchFamily="66" charset="0"/>
              </a:rPr>
              <a:t>I like the ways we are all different.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School Rules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229600" cy="507342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School Vision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Classroom Contract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Collecting Bees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Super Star Chart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Golden Moments 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Put It Right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Peaceful Problem Solving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Calming Down Skills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RRS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Worry Bear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BLP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latin typeface="SassoonPrimaryInfantMedium" pitchFamily="2" charset="0"/>
              </a:rPr>
              <a:t>           </a:t>
            </a:r>
            <a:r>
              <a:rPr lang="en-GB" altLang="en-US" smtClean="0">
                <a:latin typeface="Comic Sans MS" pitchFamily="66" charset="0"/>
              </a:rPr>
              <a:t>Building Learning Power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Be Resourceful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Be Reciprocal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Be Reflective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Be Resilient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Be a Risk Taking Learner</a:t>
            </a:r>
          </a:p>
        </p:txBody>
      </p:sp>
      <p:pic>
        <p:nvPicPr>
          <p:cNvPr id="19460" name="Picture 4" descr="MCj013510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22900"/>
            <a:ext cx="17287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MMAG00440_0000%5b1%5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2160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CHH01283_0000%5b1%5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41888"/>
            <a:ext cx="12842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MCj03315400000%5b1%5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97425"/>
            <a:ext cx="963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MCj04110650000%5b1%5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Seal with Fis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4335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istockphoto_2621203_funny_and_smiley_seal_from_circ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3192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WALT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WALT ~ We are learning to</a:t>
            </a:r>
            <a:endParaRPr lang="en-GB" altLang="en-US" dirty="0" smtClean="0">
              <a:latin typeface="SassoonPrimaryInfantMedium" pitchFamily="2" charset="0"/>
            </a:endParaRPr>
          </a:p>
          <a:p>
            <a:pPr eaLnBrk="1" hangingPunct="1"/>
            <a:endParaRPr lang="en-GB" altLang="en-US" dirty="0" smtClean="0">
              <a:latin typeface="SassoonPrimaryInfantMedium" pitchFamily="2" charset="0"/>
            </a:endParaRPr>
          </a:p>
          <a:p>
            <a:pPr eaLnBrk="1" hangingPunct="1"/>
            <a:endParaRPr lang="en-GB" altLang="en-US" dirty="0" smtClean="0">
              <a:latin typeface="SassoonPrimaryInfantMedium" pitchFamily="2" charset="0"/>
            </a:endParaRPr>
          </a:p>
          <a:p>
            <a:pPr eaLnBrk="1" hangingPunct="1"/>
            <a:endParaRPr lang="en-GB" altLang="en-US" dirty="0" smtClean="0">
              <a:latin typeface="SassoonPrimaryInfantMedium" pitchFamily="2" charset="0"/>
            </a:endParaRPr>
          </a:p>
        </p:txBody>
      </p:sp>
      <p:pic>
        <p:nvPicPr>
          <p:cNvPr id="20485" name="Picture 5" descr="j0137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31311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Eco School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3492500" y="1412875"/>
            <a:ext cx="209867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ECO CODE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755650" y="2017713"/>
            <a:ext cx="76327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itchFamily="66" charset="0"/>
                <a:cs typeface="Times New Roman" pitchFamily="18" charset="0"/>
              </a:rPr>
              <a:t>At Dobcroft Infant School we are committed to:</a:t>
            </a:r>
            <a:endParaRPr lang="en-GB" altLang="en-US" sz="24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altLang="en-US" sz="2400" b="1">
                <a:latin typeface="Comic Sans MS" pitchFamily="66" charset="0"/>
                <a:cs typeface="Times New Roman" pitchFamily="18" charset="0"/>
              </a:rPr>
              <a:t>    Reduce, recycle and reuse.</a:t>
            </a:r>
            <a:endParaRPr lang="en-GB" altLang="en-US" sz="24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altLang="en-US" sz="2400" b="1">
                <a:latin typeface="Comic Sans MS" pitchFamily="66" charset="0"/>
                <a:cs typeface="Times New Roman" pitchFamily="18" charset="0"/>
              </a:rPr>
              <a:t>    Appreciate and value our environment and community.</a:t>
            </a:r>
            <a:endParaRPr lang="en-GB" altLang="en-US" sz="24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altLang="en-US" sz="2400" b="1">
                <a:latin typeface="Comic Sans MS" pitchFamily="66" charset="0"/>
                <a:cs typeface="Times New Roman" pitchFamily="18" charset="0"/>
              </a:rPr>
              <a:t>    Build awareness of the choices we make and their impact globally</a:t>
            </a:r>
            <a:r>
              <a:rPr lang="en-GB" altLang="en-US" sz="2400" b="1">
                <a:latin typeface="Comic Sans MS" pitchFamily="66" charset="0"/>
                <a:ea typeface="Times New Roman" pitchFamily="18" charset="0"/>
                <a:cs typeface="Arial" charset="0"/>
              </a:rPr>
              <a:t>.</a:t>
            </a:r>
            <a:endParaRPr lang="en-GB" altLang="en-US" sz="24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We have a “ Green Team”  in school with a representative from each class.</a:t>
            </a:r>
          </a:p>
        </p:txBody>
      </p:sp>
      <p:pic>
        <p:nvPicPr>
          <p:cNvPr id="21509" name="Picture 5" descr="j02151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1285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5656" y="-531440"/>
            <a:ext cx="8037512" cy="3474720"/>
          </a:xfrm>
        </p:spPr>
        <p:txBody>
          <a:bodyPr/>
          <a:lstStyle/>
          <a:p>
            <a:pPr marL="45720" indent="0">
              <a:buNone/>
            </a:pPr>
            <a:endParaRPr lang="en-GB" sz="6600" b="1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0" y="394347"/>
            <a:ext cx="2242773" cy="3099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04664"/>
            <a:ext cx="2210028" cy="3107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900" y="394348"/>
            <a:ext cx="2223156" cy="3099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736" y="404664"/>
            <a:ext cx="2198967" cy="30890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3236" y="4293096"/>
            <a:ext cx="863982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sz="3200" dirty="0"/>
              <a:t>We will use performance tag colours to help us to express how we feel about our learning</a:t>
            </a:r>
          </a:p>
          <a:p>
            <a:pPr marL="45720" indent="0">
              <a:buFont typeface="Georgia" pitchFamily="18" charset="0"/>
              <a:buNone/>
            </a:pPr>
            <a:endParaRPr lang="en-GB" dirty="0" smtClean="0"/>
          </a:p>
          <a:p>
            <a:pPr marL="45720" indent="0">
              <a:buFont typeface="Georgia" pitchFamily="18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>
                <a:latin typeface="Comic Sans MS" pitchFamily="66" charset="0"/>
              </a:rPr>
              <a:t>Welcome to </a:t>
            </a:r>
            <a:r>
              <a:rPr lang="en-GB" altLang="en-US" sz="4000" dirty="0" err="1" smtClean="0">
                <a:latin typeface="Comic Sans MS" pitchFamily="66" charset="0"/>
              </a:rPr>
              <a:t>Dobcroft</a:t>
            </a:r>
            <a:r>
              <a:rPr lang="en-GB" altLang="en-US" sz="4000" dirty="0" smtClean="0">
                <a:latin typeface="Comic Sans MS" pitchFamily="66" charset="0"/>
              </a:rPr>
              <a:t> Infant School.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 Miss Chaudhry, Mrs Singh, Mrs Burgan and Mrs Cooke</a:t>
            </a:r>
          </a:p>
          <a:p>
            <a:pPr algn="ctr"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Foundation Stage Two</a:t>
            </a:r>
          </a:p>
          <a:p>
            <a:pPr algn="ctr" eaLnBrk="1" hangingPunct="1">
              <a:buFontTx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Check packs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1819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TASC</a:t>
            </a:r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63713" y="1484313"/>
          <a:ext cx="6049962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Presentation" r:id="rId4" imgW="4571976" imgH="3429060" progId="PowerPoint.Show.8">
                  <p:embed/>
                </p:oleObj>
              </mc:Choice>
              <mc:Fallback>
                <p:oleObj name="Presentation" r:id="rId4" imgW="4571976" imgH="3429060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84313"/>
                        <a:ext cx="6049962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The Gingerbread Man</a:t>
            </a:r>
            <a:endParaRPr lang="en-US" altLang="en-US" smtClean="0">
              <a:latin typeface="Comic Sans MS" pitchFamily="66" charset="0"/>
            </a:endParaRPr>
          </a:p>
        </p:txBody>
      </p:sp>
      <p:pic>
        <p:nvPicPr>
          <p:cNvPr id="25603" name="Picture 3" descr="7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997200"/>
            <a:ext cx="3168650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64163" y="1125538"/>
            <a:ext cx="3455987" cy="2520950"/>
          </a:xfrm>
          <a:prstGeom prst="cloudCallout">
            <a:avLst>
              <a:gd name="adj1" fmla="val -71269"/>
              <a:gd name="adj2" fmla="val 51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  <a:cs typeface="Arial" charset="0"/>
              </a:rPr>
              <a:t>The children thought about what they already knew about Gingerbread Men.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539750" y="1125538"/>
            <a:ext cx="2447925" cy="2159000"/>
          </a:xfrm>
          <a:prstGeom prst="wedgeEllipseCallout">
            <a:avLst>
              <a:gd name="adj1" fmla="val 63361"/>
              <a:gd name="adj2" fmla="val 80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  <a:cs typeface="Arial" charset="0"/>
              </a:rPr>
              <a:t>The children talked with a talking partner about their ideas.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Generate</a:t>
            </a:r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Bridges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Butterflies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Flies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Aeroplanes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Submarines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Waterproof wet suit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Tunnels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Hot air balloons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omic Sans MS" pitchFamily="66" charset="0"/>
              </a:rPr>
              <a:t>Frog 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latin typeface="Comic Sans MS" pitchFamily="66" charset="0"/>
            </a:endParaRPr>
          </a:p>
        </p:txBody>
      </p:sp>
      <p:pic>
        <p:nvPicPr>
          <p:cNvPr id="27652" name="Picture 4" descr="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516688" y="2565400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Which is the best idea?</a:t>
            </a:r>
          </a:p>
        </p:txBody>
      </p:sp>
      <p:pic>
        <p:nvPicPr>
          <p:cNvPr id="28675" name="Picture 3" descr="7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2160587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276600" y="1125538"/>
            <a:ext cx="4103688" cy="2520950"/>
          </a:xfrm>
          <a:prstGeom prst="cloudCallout">
            <a:avLst>
              <a:gd name="adj1" fmla="val -83542"/>
              <a:gd name="adj2" fmla="val 422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  <a:cs typeface="Arial" charset="0"/>
              </a:rPr>
              <a:t>The children selected the method of crossing the river they wanted to make and created a design sheet.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Let’s Do it!</a:t>
            </a:r>
          </a:p>
        </p:txBody>
      </p:sp>
      <p:pic>
        <p:nvPicPr>
          <p:cNvPr id="29702" name="Picture 6" descr="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974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 rot="-765572">
            <a:off x="827088" y="6165850"/>
            <a:ext cx="976312" cy="215900"/>
          </a:xfrm>
          <a:prstGeom prst="rightArrow">
            <a:avLst>
              <a:gd name="adj1" fmla="val 50000"/>
              <a:gd name="adj2" fmla="val 113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81">
            <a:off x="650813" y="1307496"/>
            <a:ext cx="2328749" cy="30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922">
            <a:off x="3372255" y="1499030"/>
            <a:ext cx="2088232" cy="286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512">
            <a:off x="5887634" y="1446608"/>
            <a:ext cx="2232248" cy="255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1702"/>
            <a:ext cx="2834619" cy="209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9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well did I do?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2" y="1396510"/>
            <a:ext cx="6938455" cy="52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 descr="MCj042446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830695"/>
            <a:ext cx="1681350" cy="1446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MCj042447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1052736"/>
            <a:ext cx="1296457" cy="1369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7212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 rot="-1942992">
            <a:off x="6038310" y="1602308"/>
            <a:ext cx="1336675" cy="485775"/>
          </a:xfrm>
          <a:prstGeom prst="rightArrow">
            <a:avLst>
              <a:gd name="adj1" fmla="val 50000"/>
              <a:gd name="adj2" fmla="val 687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Parent Information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At the beginning of each term we will send home a “Curriculum News” letter to inform you of what the children will be learning in school.</a:t>
            </a:r>
          </a:p>
          <a:p>
            <a:pPr eaLnBrk="1" hangingPunct="1"/>
            <a:r>
              <a:rPr lang="en-GB" altLang="en-US" smtClean="0">
                <a:latin typeface="Comic Sans MS" pitchFamily="66" charset="0"/>
              </a:rPr>
              <a:t>Individual meetings for parents and carers in November and March.</a:t>
            </a:r>
          </a:p>
          <a:p>
            <a:pPr eaLnBrk="1" hangingPunct="1"/>
            <a:r>
              <a:rPr lang="en-GB" altLang="en-US" smtClean="0">
                <a:latin typeface="Comic Sans MS" pitchFamily="66" charset="0"/>
              </a:rPr>
              <a:t>In July you will receive your child’s school report.</a:t>
            </a:r>
          </a:p>
          <a:p>
            <a:pPr eaLnBrk="1" hangingPunct="1">
              <a:buFontTx/>
              <a:buNone/>
            </a:pPr>
            <a:endParaRPr lang="en-GB" alt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Other Areas of Learning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362950" cy="482441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The meeting on Thursday 4</a:t>
            </a:r>
            <a:r>
              <a:rPr lang="en-GB" altLang="en-US" baseline="30000" dirty="0" smtClean="0">
                <a:latin typeface="Comic Sans MS" pitchFamily="66" charset="0"/>
              </a:rPr>
              <a:t>th</a:t>
            </a:r>
            <a:r>
              <a:rPr lang="en-GB" altLang="en-US" dirty="0" smtClean="0">
                <a:latin typeface="Comic Sans MS" pitchFamily="66" charset="0"/>
              </a:rPr>
              <a:t> October will give more details about how we teach literacy and numeracy.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At the parents evenings in November.   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 (during the week beginning 12</a:t>
            </a:r>
            <a:r>
              <a:rPr lang="en-GB" altLang="en-US" baseline="30000" dirty="0" smtClean="0">
                <a:latin typeface="Comic Sans MS" pitchFamily="66" charset="0"/>
              </a:rPr>
              <a:t>th</a:t>
            </a:r>
            <a:r>
              <a:rPr lang="en-GB" altLang="en-US" dirty="0" smtClean="0">
                <a:latin typeface="Comic Sans MS" pitchFamily="66" charset="0"/>
              </a:rPr>
              <a:t>November) We will talk to you more about your individual child and what their next steps of learning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>
                <a:latin typeface="Comic Sans MS" pitchFamily="66" charset="0"/>
              </a:rPr>
              <a:t>Dobcroft</a:t>
            </a:r>
            <a:r>
              <a:rPr lang="en-GB" altLang="en-US" dirty="0" smtClean="0">
                <a:latin typeface="Comic Sans MS" pitchFamily="66" charset="0"/>
              </a:rPr>
              <a:t> Infant Website</a:t>
            </a:r>
            <a:endParaRPr lang="en-US" altLang="en-US" dirty="0" smtClean="0">
              <a:latin typeface="Comic Sans MS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7847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Each class has a class page ~ it can be accessed via the information you have been given.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PSA</a:t>
            </a:r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The PSA runs various events through out the year which are promoted in a termly newsletter.</a:t>
            </a: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If you are able to help at any of the events please see Mrs Godwin in the </a:t>
            </a:r>
            <a:r>
              <a:rPr lang="en-GB" smtClean="0">
                <a:latin typeface="Comic Sans MS" pitchFamily="66" charset="0"/>
              </a:rPr>
              <a:t>office..</a:t>
            </a:r>
            <a:endParaRPr lang="en-GB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latin typeface="Comic Sans MS" pitchFamily="66" charset="0"/>
              </a:rPr>
              <a:t> 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8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9555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8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400" smtClean="0">
                <a:latin typeface="Comic Sans MS" pitchFamily="66" charset="0"/>
              </a:rPr>
              <a:t>Thank you for attending this           meeting. Please write on a post it what you found useful or any suggestions. </a:t>
            </a:r>
          </a:p>
          <a:p>
            <a:pPr eaLnBrk="1" hangingPunct="1">
              <a:buFontTx/>
              <a:buNone/>
            </a:pPr>
            <a:r>
              <a:rPr lang="en-GB" altLang="en-US" sz="4400" smtClean="0">
                <a:latin typeface="Comic Sans MS" pitchFamily="66" charset="0"/>
              </a:rPr>
              <a:t>                      Good Bye.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0350"/>
            <a:ext cx="1819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Classroom Routines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Doors open at 8.45 am, you can leave your child from 8.50am. Door are locked at 9.00am ~ please use main entrance after this time. Registration starts at 9.00am.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omic Sans MS" pitchFamily="66" charset="0"/>
              </a:rPr>
              <a:t>After this time you must go to the main entrance. Please do not open the door for parents after 9.00 am.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Please do not bring prams into the classroom.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Please could parents come into the classroom and wait for their child to hang their coats etc.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Children hang up coats.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Put water bottle on the table in classroom.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Change book in book bag and put bag in the box/drawer.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Put picture on the rocket.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Sit on the carpet quietly with a book  or look at the pictures on the active board screen.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Parents are welcome to look at the pictures too and then leave when their child is settled.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latin typeface="Comic Sans MS" pitchFamily="66" charset="0"/>
              </a:rPr>
              <a:t>Please leave by the cloakroom door and make sure the door is closed.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Planning and Preparation Time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latin typeface="Comic Sans MS" pitchFamily="66" charset="0"/>
              </a:rPr>
              <a:t>On a Thursday the teachers have planning and preparation time so you may see other familiar adults at this time. This is to ensure consistency across  the three classes.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General Issues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If your child is absent from school please telephone the school office and explain why.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If your child arrives at school after 9.00am they will be marked as late and you will need to go to the school office.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School finishes at 3.25pm please can you be on time to collect your child. Children not collected will wait by Mrs Rowland’s office.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Children who have been sick need to stay away from school for 24 hours after the last bout of sickness.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For diarrhoea it is 48 hours after the last episode.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Please remember to “take a peek once a week” and check for worms and nits.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We encourage children to be independent . Please encourage your child to tell a member of staff if they have wet or soiled themselves.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Please make sure your child has their blue book bag in school every day. Letters from school will  generally go out via e-mail on a Friday.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>
                <a:latin typeface="Comic Sans MS" pitchFamily="66" charset="0"/>
              </a:rPr>
              <a:t>Please ensure all items of clothing are clearly labelled and your child knows where the label can be found.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PE and Library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omic Sans MS" pitchFamily="66" charset="0"/>
              </a:rPr>
              <a:t>Please make sure your child has a PE kit in school every day (T shirt and shorts). We send the PE kits home every half term so you can wash them.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omic Sans MS" pitchFamily="66" charset="0"/>
              </a:rPr>
              <a:t>Children with long hair should have it tied back on PE days.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omic Sans MS" pitchFamily="66" charset="0"/>
              </a:rPr>
              <a:t>Jewellery should not be worn in school. If your child has recently had their ears pierced they must cover their earrings with plasters. ( please bring from home)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omic Sans MS" pitchFamily="66" charset="0"/>
              </a:rPr>
              <a:t>School will provide a red library book bag. Please bring it to school on your child’s library day.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Helping in School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omic Sans MS" pitchFamily="66" charset="0"/>
              </a:rPr>
              <a:t>Parents are always very welcome to come into school and help. Please see your child’s teacher if you are able to help.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omic Sans MS" pitchFamily="66" charset="0"/>
              </a:rPr>
              <a:t>Any worries or issues please do not hesitate to speak to a member of staff. Staff are available to talk to in the morning  or after school.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The Early Learning Goals.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latin typeface="Comic Sans MS" pitchFamily="66" charset="0"/>
              </a:rPr>
              <a:t>The Foundation Stage covers the education  for children from birth to the end of the “Reception Year”.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latin typeface="Comic Sans MS" pitchFamily="66" charset="0"/>
              </a:rPr>
              <a:t>The Foundation Stage is split into 7 areas of learning.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latin typeface="Comic Sans MS" pitchFamily="66" charset="0"/>
              </a:rPr>
              <a:t>Each area of learning is broken down into a series of “aspects of learning” and then “Early Learning Goals” for the children to work through  and achieve.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1323</Words>
  <Application>Microsoft Office PowerPoint</Application>
  <PresentationFormat>On-screen Show (4:3)</PresentationFormat>
  <Paragraphs>174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Comic Sans MS</vt:lpstr>
      <vt:lpstr>Georgia</vt:lpstr>
      <vt:lpstr>PMingLiU</vt:lpstr>
      <vt:lpstr>SassoonPrimaryInfantMedium</vt:lpstr>
      <vt:lpstr>Times New Roman</vt:lpstr>
      <vt:lpstr>Wingdings</vt:lpstr>
      <vt:lpstr>Default Design</vt:lpstr>
      <vt:lpstr>Presentation</vt:lpstr>
      <vt:lpstr>Dobcroft Infant School Foundation Stage.</vt:lpstr>
      <vt:lpstr>Welcome to Dobcroft Infant School.</vt:lpstr>
      <vt:lpstr>PowerPoint Presentation</vt:lpstr>
      <vt:lpstr>Classroom Routines</vt:lpstr>
      <vt:lpstr>Planning and Preparation Time</vt:lpstr>
      <vt:lpstr>General Issues</vt:lpstr>
      <vt:lpstr>PE and Library </vt:lpstr>
      <vt:lpstr>Helping in School</vt:lpstr>
      <vt:lpstr>The Early Learning Goals.</vt:lpstr>
      <vt:lpstr>PowerPoint Presentation</vt:lpstr>
      <vt:lpstr>How do the Children Learn? </vt:lpstr>
      <vt:lpstr>SEAL</vt:lpstr>
      <vt:lpstr>Family Seal Activities</vt:lpstr>
      <vt:lpstr>New Beginnings </vt:lpstr>
      <vt:lpstr>School Rules</vt:lpstr>
      <vt:lpstr>BLP</vt:lpstr>
      <vt:lpstr>WALT</vt:lpstr>
      <vt:lpstr>Eco School</vt:lpstr>
      <vt:lpstr>PowerPoint Presentation</vt:lpstr>
      <vt:lpstr>TASC</vt:lpstr>
      <vt:lpstr>The Gingerbread Man</vt:lpstr>
      <vt:lpstr>Generate</vt:lpstr>
      <vt:lpstr>Which is the best idea?</vt:lpstr>
      <vt:lpstr>Let’s Do it!</vt:lpstr>
      <vt:lpstr>How well did I do?</vt:lpstr>
      <vt:lpstr>Parent Information</vt:lpstr>
      <vt:lpstr>Other Areas of Learning</vt:lpstr>
      <vt:lpstr>Dobcroft Infant Website</vt:lpstr>
      <vt:lpstr>PSA</vt:lpstr>
      <vt:lpstr>PowerPoint Presentation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Dobcroft Infant School Foundation Stage.</dc:title>
  <dc:creator>Sheffield Schools</dc:creator>
  <cp:lastModifiedBy>Windows User</cp:lastModifiedBy>
  <cp:revision>107</cp:revision>
  <cp:lastPrinted>2017-09-15T14:07:46Z</cp:lastPrinted>
  <dcterms:created xsi:type="dcterms:W3CDTF">2006-09-14T08:26:06Z</dcterms:created>
  <dcterms:modified xsi:type="dcterms:W3CDTF">2018-09-24T11:09:43Z</dcterms:modified>
</cp:coreProperties>
</file>