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67" r:id="rId3"/>
    <p:sldId id="268" r:id="rId4"/>
    <p:sldId id="270" r:id="rId5"/>
    <p:sldId id="269" r:id="rId6"/>
    <p:sldId id="292" r:id="rId7"/>
    <p:sldId id="271" r:id="rId8"/>
    <p:sldId id="277" r:id="rId9"/>
    <p:sldId id="278" r:id="rId10"/>
    <p:sldId id="279" r:id="rId11"/>
    <p:sldId id="280" r:id="rId12"/>
    <p:sldId id="291" r:id="rId13"/>
    <p:sldId id="281" r:id="rId14"/>
    <p:sldId id="282" r:id="rId15"/>
    <p:sldId id="283" r:id="rId16"/>
    <p:sldId id="284" r:id="rId17"/>
    <p:sldId id="285" r:id="rId18"/>
    <p:sldId id="286" r:id="rId19"/>
    <p:sldId id="287" r:id="rId20"/>
    <p:sldId id="293" r:id="rId21"/>
    <p:sldId id="289" r:id="rId22"/>
    <p:sldId id="290" r:id="rId23"/>
    <p:sldId id="263" r:id="rId24"/>
    <p:sldId id="276" r:id="rId25"/>
    <p:sldId id="261"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ADAEF-1C9E-440D-A5EB-C68ABEC0657C}" type="datetimeFigureOut">
              <a:rPr lang="en-GB" smtClean="0"/>
              <a:t>12/09/2018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47E6C-7D43-4B62-A93A-2D34ADBF5AAF}" type="slidenum">
              <a:rPr lang="en-GB" smtClean="0"/>
              <a:t>‹#›</a:t>
            </a:fld>
            <a:endParaRPr lang="en-GB"/>
          </a:p>
        </p:txBody>
      </p:sp>
    </p:spTree>
    <p:extLst>
      <p:ext uri="{BB962C8B-B14F-4D97-AF65-F5344CB8AC3E}">
        <p14:creationId xmlns:p14="http://schemas.microsoft.com/office/powerpoint/2010/main" val="321201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GB" altLang="en-US" smtClean="0"/>
              <a:t>Jenny</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53CC42-03D3-467B-AE40-A552F59A21E4}"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24FA5-2159-4E22-A954-4B63F622B3F0}" type="slidenum">
              <a:rPr lang="en-GB" altLang="en-US" smtClean="0"/>
              <a:pPr eaLnBrk="1" hangingPunct="1">
                <a:spcBef>
                  <a:spcPct val="0"/>
                </a:spcBef>
              </a:pPr>
              <a:t>13</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GB" altLang="en-US" smtClean="0"/>
              <a:t>Lindy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679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17732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013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56373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35207-1EBD-4D79-AAD9-C311A4FEA576}"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08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235207-1EBD-4D79-AAD9-C311A4FEA576}"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66576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235207-1EBD-4D79-AAD9-C311A4FEA576}" type="datetimeFigureOut">
              <a:rPr lang="en-GB" smtClean="0"/>
              <a:t>12/09/2018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59349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235207-1EBD-4D79-AAD9-C311A4FEA576}" type="datetimeFigureOut">
              <a:rPr lang="en-GB" smtClean="0"/>
              <a:t>12/09/2018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35654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35207-1EBD-4D79-AAD9-C311A4FEA576}" type="datetimeFigureOut">
              <a:rPr lang="en-GB" smtClean="0"/>
              <a:t>12/09/2018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30993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29308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21448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5207-1EBD-4D79-AAD9-C311A4FEA576}" type="datetimeFigureOut">
              <a:rPr lang="en-GB" smtClean="0"/>
              <a:t>12/09/2018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EC87-4946-4BC2-8386-8155490C8DE7}" type="slidenum">
              <a:rPr lang="en-GB" smtClean="0"/>
              <a:t>‹#›</a:t>
            </a:fld>
            <a:endParaRPr lang="en-GB"/>
          </a:p>
        </p:txBody>
      </p:sp>
    </p:spTree>
    <p:extLst>
      <p:ext uri="{BB962C8B-B14F-4D97-AF65-F5344CB8AC3E}">
        <p14:creationId xmlns:p14="http://schemas.microsoft.com/office/powerpoint/2010/main" val="333107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7"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charlesa@dobcroft-inf.sheffield.sch.uk" TargetMode="External"/><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hyperlink" Target="mailto:hughesc@dobcroft-inf.sheffield.sch.uk-" TargetMode="External"/><Relationship Id="rId4" Type="http://schemas.openxmlformats.org/officeDocument/2006/relationships/hyperlink" Target="mailto:holmesk@dobcroft-inf.sheffield.sch.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wmf"/><Relationship Id="rId7" Type="http://schemas.openxmlformats.org/officeDocument/2006/relationships/image" Target="../media/image17.jpeg"/><Relationship Id="rId2" Type="http://schemas.openxmlformats.org/officeDocument/2006/relationships/image" Target="../media/image12.wmf"/><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a:bodyPr>
          <a:lstStyle/>
          <a:p>
            <a:r>
              <a:rPr lang="en-GB" sz="5400" dirty="0" smtClean="0">
                <a:latin typeface="SassoonPrimaryInfant" panose="00000400000000000000" pitchFamily="2" charset="0"/>
              </a:rPr>
              <a:t>Year 2 Curriculum Meeting</a:t>
            </a:r>
            <a:endParaRPr lang="en-GB" sz="5400" dirty="0">
              <a:latin typeface="SassoonPrimaryInfant" panose="00000400000000000000" pitchFamily="2" charset="0"/>
            </a:endParaRPr>
          </a:p>
        </p:txBody>
      </p:sp>
      <p:pic>
        <p:nvPicPr>
          <p:cNvPr id="6" name="irc_mi" descr="http://images.clipartpanda.com/woodpecker-clipart-biyEpdz7T.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676" y="3200784"/>
            <a:ext cx="1079817" cy="1008112"/>
          </a:xfrm>
          <a:prstGeom prst="rect">
            <a:avLst/>
          </a:prstGeom>
          <a:noFill/>
          <a:ln>
            <a:noFill/>
          </a:ln>
        </p:spPr>
      </p:pic>
      <p:pic>
        <p:nvPicPr>
          <p:cNvPr id="7" name="irc_mi" descr="http://cdn.xl.thumbs.canstockphoto.com/canstock32821198.jpg">
            <a:hlinkClick r:id="rId4"/>
          </p:cNvPr>
          <p:cNvPicPr/>
          <p:nvPr/>
        </p:nvPicPr>
        <p:blipFill rotWithShape="1">
          <a:blip r:embed="rId5">
            <a:extLst>
              <a:ext uri="{28A0092B-C50C-407E-A947-70E740481C1C}">
                <a14:useLocalDpi xmlns:a14="http://schemas.microsoft.com/office/drawing/2010/main" val="0"/>
              </a:ext>
            </a:extLst>
          </a:blip>
          <a:srcRect r="8522"/>
          <a:stretch/>
        </p:blipFill>
        <p:spPr bwMode="auto">
          <a:xfrm>
            <a:off x="1099742" y="1563538"/>
            <a:ext cx="1143751" cy="1051046"/>
          </a:xfrm>
          <a:prstGeom prst="rect">
            <a:avLst/>
          </a:prstGeom>
          <a:noFill/>
          <a:ln>
            <a:noFill/>
          </a:ln>
          <a:extLst>
            <a:ext uri="{53640926-AAD7-44D8-BBD7-CCE9431645EC}">
              <a14:shadowObscured xmlns:a14="http://schemas.microsoft.com/office/drawing/2010/main"/>
            </a:ext>
          </a:extLst>
        </p:spPr>
      </p:pic>
      <p:pic>
        <p:nvPicPr>
          <p:cNvPr id="1026"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264" y="4946573"/>
            <a:ext cx="1136229" cy="12023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57673" y="3381674"/>
            <a:ext cx="5904656" cy="646331"/>
          </a:xfrm>
          <a:prstGeom prst="rect">
            <a:avLst/>
          </a:prstGeom>
          <a:noFill/>
        </p:spPr>
        <p:txBody>
          <a:bodyPr wrap="square" rtlCol="0">
            <a:spAutoFit/>
          </a:bodyPr>
          <a:lstStyle/>
          <a:p>
            <a:r>
              <a:rPr lang="en-GB" sz="3600" dirty="0" smtClean="0">
                <a:latin typeface="SassoonPrimaryInfant" panose="00000400000000000000" pitchFamily="2" charset="0"/>
              </a:rPr>
              <a:t>Woodpeckers – Mrs Holmes</a:t>
            </a:r>
            <a:endParaRPr lang="en-GB" sz="3600" dirty="0">
              <a:latin typeface="SassoonPrimaryInfant" panose="00000400000000000000" pitchFamily="2" charset="0"/>
            </a:endParaRPr>
          </a:p>
        </p:txBody>
      </p:sp>
      <p:sp>
        <p:nvSpPr>
          <p:cNvPr id="11" name="TextBox 10"/>
          <p:cNvSpPr txBox="1"/>
          <p:nvPr/>
        </p:nvSpPr>
        <p:spPr>
          <a:xfrm>
            <a:off x="2411760" y="1765895"/>
            <a:ext cx="5904656" cy="1200329"/>
          </a:xfrm>
          <a:prstGeom prst="rect">
            <a:avLst/>
          </a:prstGeom>
          <a:noFill/>
        </p:spPr>
        <p:txBody>
          <a:bodyPr wrap="square" rtlCol="0">
            <a:spAutoFit/>
          </a:bodyPr>
          <a:lstStyle/>
          <a:p>
            <a:r>
              <a:rPr lang="en-GB" sz="3600" dirty="0" smtClean="0">
                <a:latin typeface="SassoonPrimaryInfant" panose="00000400000000000000" pitchFamily="2" charset="0"/>
              </a:rPr>
              <a:t>Kingfishers – Miss </a:t>
            </a:r>
            <a:r>
              <a:rPr lang="en-GB" sz="3600" dirty="0" smtClean="0">
                <a:latin typeface="SassoonPrimaryInfant" panose="00000400000000000000" pitchFamily="2" charset="0"/>
              </a:rPr>
              <a:t>Charles and Mrs Perkins  </a:t>
            </a:r>
            <a:endParaRPr lang="en-GB" sz="3600" dirty="0">
              <a:latin typeface="SassoonPrimaryInfant" panose="00000400000000000000" pitchFamily="2" charset="0"/>
            </a:endParaRPr>
          </a:p>
        </p:txBody>
      </p:sp>
      <p:sp>
        <p:nvSpPr>
          <p:cNvPr id="12" name="TextBox 11"/>
          <p:cNvSpPr txBox="1"/>
          <p:nvPr/>
        </p:nvSpPr>
        <p:spPr>
          <a:xfrm>
            <a:off x="2557673" y="5111530"/>
            <a:ext cx="5904656" cy="646331"/>
          </a:xfrm>
          <a:prstGeom prst="rect">
            <a:avLst/>
          </a:prstGeom>
          <a:noFill/>
        </p:spPr>
        <p:txBody>
          <a:bodyPr wrap="square" rtlCol="0">
            <a:spAutoFit/>
          </a:bodyPr>
          <a:lstStyle/>
          <a:p>
            <a:r>
              <a:rPr lang="en-GB" sz="3600" dirty="0" smtClean="0">
                <a:latin typeface="SassoonPrimaryInfant" panose="00000400000000000000" pitchFamily="2" charset="0"/>
              </a:rPr>
              <a:t>Eagles – Miss </a:t>
            </a:r>
            <a:r>
              <a:rPr lang="en-GB" sz="3600" dirty="0" smtClean="0">
                <a:latin typeface="SassoonPrimaryInfant" panose="00000400000000000000" pitchFamily="2" charset="0"/>
              </a:rPr>
              <a:t>Hughes</a:t>
            </a:r>
            <a:endParaRPr lang="en-GB" sz="3600" dirty="0" smtClean="0">
              <a:latin typeface="SassoonPrimaryInfant" panose="00000400000000000000" pitchFamily="2" charset="0"/>
            </a:endParaRPr>
          </a:p>
        </p:txBody>
      </p:sp>
    </p:spTree>
    <p:extLst>
      <p:ext uri="{BB962C8B-B14F-4D97-AF65-F5344CB8AC3E}">
        <p14:creationId xmlns:p14="http://schemas.microsoft.com/office/powerpoint/2010/main" val="392733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Spelling </a:t>
            </a:r>
          </a:p>
        </p:txBody>
      </p:sp>
      <p:sp>
        <p:nvSpPr>
          <p:cNvPr id="3" name="Content Placeholder 2"/>
          <p:cNvSpPr>
            <a:spLocks noGrp="1"/>
          </p:cNvSpPr>
          <p:nvPr>
            <p:ph idx="1"/>
          </p:nvPr>
        </p:nvSpPr>
        <p:spPr>
          <a:xfrm>
            <a:off x="179388" y="1600200"/>
            <a:ext cx="8856662" cy="5068888"/>
          </a:xfrm>
        </p:spPr>
        <p:txBody>
          <a:bodyPr/>
          <a:lstStyle/>
          <a:p>
            <a:pPr marL="0" indent="0">
              <a:buFontTx/>
              <a:buNone/>
              <a:defRPr/>
            </a:pPr>
            <a:r>
              <a:rPr lang="en-GB" dirty="0" smtClean="0"/>
              <a:t>Welcome to the spelling zone </a:t>
            </a:r>
            <a:endParaRPr lang="en-GB" dirty="0"/>
          </a:p>
          <a:p>
            <a:pPr>
              <a:defRPr/>
            </a:pPr>
            <a:r>
              <a:rPr lang="en-GB" dirty="0" smtClean="0"/>
              <a:t>We expect all children to be able to spell the year 2 common exception words and the spelling rules for year 2.</a:t>
            </a:r>
          </a:p>
          <a:p>
            <a:pPr marL="0" indent="0">
              <a:buFontTx/>
              <a:buNone/>
              <a:defRPr/>
            </a:pPr>
            <a:r>
              <a:rPr lang="en-GB" sz="1800" dirty="0" smtClean="0"/>
              <a:t>Copies on the website. </a:t>
            </a:r>
          </a:p>
          <a:p>
            <a:pPr marL="0" indent="0">
              <a:buFontTx/>
              <a:buNone/>
              <a:defRPr/>
            </a:pPr>
            <a:endParaRPr lang="en-GB" sz="1800" dirty="0" smtClean="0"/>
          </a:p>
          <a:p>
            <a:pPr>
              <a:defRPr/>
            </a:pPr>
            <a:r>
              <a:rPr lang="en-GB" dirty="0" smtClean="0"/>
              <a:t>What this looks like in school?</a:t>
            </a:r>
          </a:p>
          <a:p>
            <a:pPr marL="0" indent="0">
              <a:buFontTx/>
              <a:buNone/>
              <a:defRPr/>
            </a:pPr>
            <a:r>
              <a:rPr lang="en-GB" sz="2000" dirty="0" smtClean="0"/>
              <a:t>Morning Activities.  Application of spellings in writing.  Words mats to support spelling.  Homework to practise.  Develop knowledge of spelling strategies </a:t>
            </a:r>
            <a:endParaRPr lang="en-GB" sz="2000" dirty="0"/>
          </a:p>
        </p:txBody>
      </p:sp>
      <p:sp>
        <p:nvSpPr>
          <p:cNvPr id="4" name="Oval 3"/>
          <p:cNvSpPr/>
          <p:nvPr/>
        </p:nvSpPr>
        <p:spPr>
          <a:xfrm>
            <a:off x="755650" y="115888"/>
            <a:ext cx="1368425" cy="1309687"/>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21" name="Picture 4" descr="Image result for rwi spelling progra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60350"/>
            <a:ext cx="2019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84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GB" altLang="en-US" smtClean="0"/>
          </a:p>
        </p:txBody>
      </p:sp>
      <p:sp>
        <p:nvSpPr>
          <p:cNvPr id="10243" name="Content Placeholder 2"/>
          <p:cNvSpPr>
            <a:spLocks noGrp="1"/>
          </p:cNvSpPr>
          <p:nvPr>
            <p:ph idx="1"/>
          </p:nvPr>
        </p:nvSpPr>
        <p:spPr/>
        <p:txBody>
          <a:bodyPr/>
          <a:lstStyle/>
          <a:p>
            <a:endParaRPr lang="en-GB"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5400"/>
            <a:ext cx="32194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500"/>
            <a:ext cx="30289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373600"/>
            <a:ext cx="31908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83650"/>
            <a:ext cx="32385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812750"/>
            <a:ext cx="32194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022800"/>
            <a:ext cx="3028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a:p>
        </p:txBody>
      </p:sp>
      <p:pic>
        <p:nvPicPr>
          <p:cNvPr id="1025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228600"/>
            <a:ext cx="9004300" cy="600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919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0375" y="-99392"/>
            <a:ext cx="8229600" cy="1143000"/>
          </a:xfrm>
        </p:spPr>
        <p:txBody>
          <a:bodyPr/>
          <a:lstStyle/>
          <a:p>
            <a:r>
              <a:rPr lang="en-GB" altLang="en-US" dirty="0" smtClean="0"/>
              <a:t>Grammar</a:t>
            </a:r>
          </a:p>
        </p:txBody>
      </p:sp>
      <p:sp>
        <p:nvSpPr>
          <p:cNvPr id="3" name="Content Placeholder 2"/>
          <p:cNvSpPr>
            <a:spLocks noGrp="1"/>
          </p:cNvSpPr>
          <p:nvPr>
            <p:ph idx="1"/>
          </p:nvPr>
        </p:nvSpPr>
        <p:spPr>
          <a:xfrm>
            <a:off x="287338" y="908720"/>
            <a:ext cx="8856662" cy="5068888"/>
          </a:xfrm>
        </p:spPr>
        <p:txBody>
          <a:bodyPr/>
          <a:lstStyle/>
          <a:p>
            <a:pPr marL="0" indent="0">
              <a:buFontTx/>
              <a:buNone/>
              <a:defRPr/>
            </a:pPr>
            <a:r>
              <a:rPr lang="en-GB" dirty="0" smtClean="0"/>
              <a:t>Children use the correct terminology during English mastery lessons. </a:t>
            </a:r>
          </a:p>
          <a:p>
            <a:pPr marL="0" indent="0">
              <a:buFontTx/>
              <a:buNone/>
              <a:defRPr/>
            </a:pPr>
            <a:endParaRPr lang="en-GB" sz="2000" dirty="0"/>
          </a:p>
          <a:p>
            <a:pPr marL="0" indent="0">
              <a:buFontTx/>
              <a:buNone/>
              <a:defRPr/>
            </a:pPr>
            <a:r>
              <a:rPr lang="en-GB" sz="2000" dirty="0" smtClean="0"/>
              <a:t>Here is your cheat sheet for those awkward moments when your child asks you “Does a complex sentence use a co-ordinating or subordinating conjunction?”</a:t>
            </a:r>
          </a:p>
          <a:p>
            <a:pPr marL="0" indent="0">
              <a:buFontTx/>
              <a:buNone/>
              <a:defRPr/>
            </a:pPr>
            <a:endParaRPr lang="en-GB" sz="2000" dirty="0"/>
          </a:p>
          <a:p>
            <a:pPr marL="0" indent="0">
              <a:buFontTx/>
              <a:buNone/>
              <a:defRPr/>
            </a:pPr>
            <a:endParaRPr lang="en-GB" sz="2000" dirty="0" smtClean="0"/>
          </a:p>
          <a:p>
            <a:pPr marL="0" indent="0">
              <a:buFontTx/>
              <a:buNone/>
              <a:defRPr/>
            </a:pPr>
            <a:endParaRPr lang="en-GB" sz="2000" dirty="0"/>
          </a:p>
          <a:p>
            <a:pPr marL="0" indent="0">
              <a:buFontTx/>
              <a:buNone/>
              <a:defRPr/>
            </a:pPr>
            <a:endParaRPr lang="en-GB" sz="2000" dirty="0" smtClean="0"/>
          </a:p>
          <a:p>
            <a:pPr marL="0" indent="0">
              <a:buFontTx/>
              <a:buNone/>
              <a:defRPr/>
            </a:pPr>
            <a:endParaRPr lang="en-GB" sz="2000" dirty="0"/>
          </a:p>
          <a:p>
            <a:pPr marL="0" indent="0">
              <a:buFontTx/>
              <a:buNone/>
              <a:defRPr/>
            </a:pPr>
            <a:endParaRPr lang="en-GB" sz="2000" dirty="0" smtClean="0"/>
          </a:p>
          <a:p>
            <a:pPr marL="0" indent="0">
              <a:buFontTx/>
              <a:buNone/>
              <a:defRPr/>
            </a:pPr>
            <a:endParaRPr lang="en-GB" sz="2000" dirty="0"/>
          </a:p>
          <a:p>
            <a:pPr marL="0" indent="0">
              <a:buFontTx/>
              <a:buNone/>
              <a:defRPr/>
            </a:pPr>
            <a:r>
              <a:rPr lang="en-GB" sz="2000" dirty="0" smtClean="0"/>
              <a:t>Copies available on the website.</a:t>
            </a:r>
            <a:endParaRPr lang="en-GB" sz="2000" dirty="0"/>
          </a:p>
        </p:txBody>
      </p:sp>
      <p:sp>
        <p:nvSpPr>
          <p:cNvPr id="4" name="Oval 3"/>
          <p:cNvSpPr/>
          <p:nvPr/>
        </p:nvSpPr>
        <p:spPr>
          <a:xfrm>
            <a:off x="1259670" y="189899"/>
            <a:ext cx="1008038" cy="79283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AutoShape 2" descr="Image result for laughing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725" y="2924944"/>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3995936" y="3074669"/>
            <a:ext cx="3977185" cy="3674482"/>
          </a:xfrm>
          <a:prstGeom prst="rect">
            <a:avLst/>
          </a:prstGeom>
        </p:spPr>
      </p:pic>
    </p:spTree>
    <p:extLst>
      <p:ext uri="{BB962C8B-B14F-4D97-AF65-F5344CB8AC3E}">
        <p14:creationId xmlns:p14="http://schemas.microsoft.com/office/powerpoint/2010/main" val="311681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GB" altLang="en-US" smtClean="0"/>
              <a:t>Handwriting</a:t>
            </a:r>
          </a:p>
        </p:txBody>
      </p:sp>
      <p:sp>
        <p:nvSpPr>
          <p:cNvPr id="11267" name="Rectangle 3"/>
          <p:cNvSpPr>
            <a:spLocks noChangeArrowheads="1"/>
          </p:cNvSpPr>
          <p:nvPr/>
        </p:nvSpPr>
        <p:spPr bwMode="auto">
          <a:xfrm>
            <a:off x="381000" y="1196975"/>
            <a:ext cx="856932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a:t>What do we expect?</a:t>
            </a:r>
          </a:p>
          <a:p>
            <a:pPr eaLnBrk="1" hangingPunct="1">
              <a:spcBef>
                <a:spcPct val="0"/>
              </a:spcBef>
              <a:buFontTx/>
              <a:buNone/>
            </a:pPr>
            <a:endParaRPr lang="en-GB" altLang="en-US" sz="1600"/>
          </a:p>
          <a:p>
            <a:pPr eaLnBrk="1" hangingPunct="1">
              <a:spcBef>
                <a:spcPct val="0"/>
              </a:spcBef>
            </a:pPr>
            <a:r>
              <a:rPr lang="en-GB" altLang="en-US" sz="2000"/>
              <a:t>All lower case letters formed correctly </a:t>
            </a:r>
          </a:p>
          <a:p>
            <a:pPr eaLnBrk="1" hangingPunct="1">
              <a:spcBef>
                <a:spcPct val="0"/>
              </a:spcBef>
            </a:pPr>
            <a:endParaRPr lang="en-GB" altLang="en-US" sz="2000"/>
          </a:p>
          <a:p>
            <a:pPr eaLnBrk="1" hangingPunct="1">
              <a:spcBef>
                <a:spcPct val="0"/>
              </a:spcBef>
            </a:pPr>
            <a:r>
              <a:rPr lang="en-GB" altLang="en-US" sz="2000"/>
              <a:t>Join lower case letters and leave capital letters unjoined.</a:t>
            </a:r>
          </a:p>
          <a:p>
            <a:pPr eaLnBrk="1" hangingPunct="1">
              <a:spcBef>
                <a:spcPct val="0"/>
              </a:spcBef>
              <a:buFontTx/>
              <a:buNone/>
            </a:pPr>
            <a:endParaRPr lang="en-GB" altLang="en-US" sz="2000"/>
          </a:p>
          <a:p>
            <a:pPr eaLnBrk="1" hangingPunct="1">
              <a:spcBef>
                <a:spcPct val="0"/>
              </a:spcBef>
              <a:buFontTx/>
              <a:buNone/>
            </a:pPr>
            <a:r>
              <a:rPr lang="en-GB" altLang="en-US" sz="2000"/>
              <a:t>•   Write capital letters taller than lower case letters.</a:t>
            </a:r>
          </a:p>
          <a:p>
            <a:pPr eaLnBrk="1" hangingPunct="1">
              <a:spcBef>
                <a:spcPct val="0"/>
              </a:spcBef>
              <a:buFontTx/>
              <a:buNone/>
            </a:pPr>
            <a:endParaRPr lang="en-GB" altLang="en-US" sz="2000"/>
          </a:p>
          <a:p>
            <a:pPr eaLnBrk="1" hangingPunct="1">
              <a:spcBef>
                <a:spcPct val="0"/>
              </a:spcBef>
              <a:buFontTx/>
              <a:buNone/>
            </a:pPr>
            <a:r>
              <a:rPr lang="en-GB" altLang="en-US" sz="2000"/>
              <a:t>•   Write on the lines.</a:t>
            </a:r>
          </a:p>
          <a:p>
            <a:pPr eaLnBrk="1" hangingPunct="1">
              <a:spcBef>
                <a:spcPct val="0"/>
              </a:spcBef>
              <a:buFontTx/>
              <a:buNone/>
            </a:pPr>
            <a:endParaRPr lang="en-GB" altLang="en-US" sz="2000"/>
          </a:p>
          <a:p>
            <a:pPr eaLnBrk="1" hangingPunct="1">
              <a:spcBef>
                <a:spcPct val="0"/>
              </a:spcBef>
              <a:buFontTx/>
              <a:buNone/>
            </a:pPr>
            <a:r>
              <a:rPr lang="en-GB" altLang="en-US" sz="2000"/>
              <a:t>•  Write descenders under the line all the same length 	</a:t>
            </a:r>
          </a:p>
          <a:p>
            <a:pPr eaLnBrk="1" hangingPunct="1">
              <a:spcBef>
                <a:spcPct val="0"/>
              </a:spcBef>
              <a:buFontTx/>
              <a:buNone/>
            </a:pPr>
            <a:r>
              <a:rPr lang="en-GB" altLang="en-US" sz="2000"/>
              <a:t> (f, g, j, p, q, y)</a:t>
            </a:r>
          </a:p>
          <a:p>
            <a:pPr eaLnBrk="1" hangingPunct="1">
              <a:spcBef>
                <a:spcPct val="0"/>
              </a:spcBef>
              <a:buFontTx/>
              <a:buNone/>
            </a:pPr>
            <a:endParaRPr lang="en-GB" altLang="en-US" sz="2000"/>
          </a:p>
          <a:p>
            <a:pPr eaLnBrk="1" hangingPunct="1">
              <a:spcBef>
                <a:spcPct val="0"/>
              </a:spcBef>
              <a:buFontTx/>
              <a:buNone/>
            </a:pPr>
            <a:r>
              <a:rPr lang="en-GB" altLang="en-US" sz="2000"/>
              <a:t>•  Write ascenders taller than other lower case letters and make them all the same height (b, d, h, k, l, t)</a:t>
            </a:r>
          </a:p>
          <a:p>
            <a:pPr eaLnBrk="1" hangingPunct="1">
              <a:spcBef>
                <a:spcPct val="0"/>
              </a:spcBef>
              <a:buFontTx/>
              <a:buNone/>
            </a:pPr>
            <a:endParaRPr lang="en-GB" altLang="en-US" sz="2000"/>
          </a:p>
          <a:p>
            <a:pPr eaLnBrk="1" hangingPunct="1">
              <a:spcBef>
                <a:spcPct val="0"/>
              </a:spcBef>
              <a:buFontTx/>
              <a:buNone/>
            </a:pPr>
            <a:r>
              <a:rPr lang="en-GB" altLang="en-US" sz="2000"/>
              <a:t>Support in school – handwriting lines, specific sessions within school. Links to games on the class blogs. </a:t>
            </a: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988"/>
            <a:ext cx="2173287"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81000" y="39688"/>
            <a:ext cx="1189038" cy="1157287"/>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8919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8538" y="1916832"/>
            <a:ext cx="3754438" cy="1143000"/>
          </a:xfrm>
        </p:spPr>
        <p:txBody>
          <a:bodyPr>
            <a:normAutofit fontScale="90000"/>
          </a:bodyPr>
          <a:lstStyle/>
          <a:p>
            <a:r>
              <a:rPr lang="en-GB" altLang="en-US" dirty="0" smtClean="0"/>
              <a:t>         </a:t>
            </a:r>
            <a:br>
              <a:rPr lang="en-GB" altLang="en-US" dirty="0" smtClean="0"/>
            </a:br>
            <a:r>
              <a:rPr lang="en-GB" altLang="en-US" dirty="0" smtClean="0"/>
              <a:t>WAGOLL</a:t>
            </a:r>
            <a:br>
              <a:rPr lang="en-GB" altLang="en-US" dirty="0" smtClean="0"/>
            </a:br>
            <a:r>
              <a:rPr lang="en-GB" altLang="en-US" dirty="0" smtClean="0"/>
              <a:t> - expectations</a:t>
            </a:r>
          </a:p>
        </p:txBody>
      </p:sp>
      <p:sp>
        <p:nvSpPr>
          <p:cNvPr id="4" name="Oval 3"/>
          <p:cNvSpPr/>
          <p:nvPr/>
        </p:nvSpPr>
        <p:spPr>
          <a:xfrm>
            <a:off x="323850" y="188913"/>
            <a:ext cx="1512888" cy="151130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2" name="Picture 2" descr="H:\Chrome\Downloads\IMG_717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28" y="12614"/>
            <a:ext cx="5728756" cy="680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47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Reading </a:t>
            </a:r>
          </a:p>
        </p:txBody>
      </p:sp>
      <p:sp>
        <p:nvSpPr>
          <p:cNvPr id="3" name="Content Placeholder 2"/>
          <p:cNvSpPr>
            <a:spLocks noGrp="1"/>
          </p:cNvSpPr>
          <p:nvPr>
            <p:ph idx="1"/>
          </p:nvPr>
        </p:nvSpPr>
        <p:spPr>
          <a:xfrm>
            <a:off x="251520" y="1484104"/>
            <a:ext cx="8785225" cy="4949825"/>
          </a:xfrm>
        </p:spPr>
        <p:txBody>
          <a:bodyPr/>
          <a:lstStyle/>
          <a:p>
            <a:pPr>
              <a:defRPr/>
            </a:pPr>
            <a:r>
              <a:rPr lang="en-GB" dirty="0" smtClean="0"/>
              <a:t>What does it look like in school?</a:t>
            </a:r>
          </a:p>
          <a:p>
            <a:pPr marL="0" indent="0">
              <a:buFontTx/>
              <a:buNone/>
              <a:defRPr/>
            </a:pPr>
            <a:r>
              <a:rPr lang="en-GB" sz="2400" dirty="0" smtClean="0"/>
              <a:t>Guided reading sessions 3 x week.  Half termly assessment. All teachers responsible.</a:t>
            </a:r>
          </a:p>
          <a:p>
            <a:pPr marL="0" indent="0">
              <a:buFontTx/>
              <a:buNone/>
              <a:defRPr/>
            </a:pPr>
            <a:endParaRPr lang="en-GB" sz="2400" dirty="0" smtClean="0"/>
          </a:p>
          <a:p>
            <a:pPr marL="0" indent="0">
              <a:buFontTx/>
              <a:buNone/>
              <a:defRPr/>
            </a:pPr>
            <a:r>
              <a:rPr lang="en-GB" sz="2400" dirty="0" smtClean="0"/>
              <a:t>Guided reading sessions will be linked to the English class text. </a:t>
            </a:r>
            <a:endParaRPr lang="en-GB" sz="2400" dirty="0"/>
          </a:p>
          <a:p>
            <a:pPr marL="0" indent="0">
              <a:buNone/>
              <a:defRPr/>
            </a:pPr>
            <a:endParaRPr lang="en-GB" dirty="0" smtClean="0"/>
          </a:p>
          <a:p>
            <a:pPr>
              <a:defRPr/>
            </a:pPr>
            <a:r>
              <a:rPr lang="en-GB" dirty="0" smtClean="0"/>
              <a:t>Phonics screening (repeat)</a:t>
            </a:r>
          </a:p>
          <a:p>
            <a:pPr marL="0" indent="0">
              <a:buFontTx/>
              <a:buNone/>
              <a:defRPr/>
            </a:pPr>
            <a:endParaRPr lang="en-GB" dirty="0"/>
          </a:p>
        </p:txBody>
      </p:sp>
      <p:sp>
        <p:nvSpPr>
          <p:cNvPr id="4" name="Oval 3"/>
          <p:cNvSpPr/>
          <p:nvPr/>
        </p:nvSpPr>
        <p:spPr>
          <a:xfrm>
            <a:off x="7451725" y="115888"/>
            <a:ext cx="1368425" cy="1368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72619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Reading Expectations </a:t>
            </a:r>
          </a:p>
        </p:txBody>
      </p:sp>
      <p:sp>
        <p:nvSpPr>
          <p:cNvPr id="13315" name="Content Placeholder 2"/>
          <p:cNvSpPr>
            <a:spLocks noGrp="1"/>
          </p:cNvSpPr>
          <p:nvPr>
            <p:ph idx="1"/>
          </p:nvPr>
        </p:nvSpPr>
        <p:spPr>
          <a:xfrm>
            <a:off x="468313" y="1196975"/>
            <a:ext cx="8229600" cy="4525963"/>
          </a:xfrm>
        </p:spPr>
        <p:txBody>
          <a:bodyPr>
            <a:normAutofit lnSpcReduction="10000"/>
          </a:bodyPr>
          <a:lstStyle/>
          <a:p>
            <a:pPr>
              <a:defRPr/>
            </a:pPr>
            <a:r>
              <a:rPr lang="en-GB" altLang="en-US" sz="2000" dirty="0" smtClean="0"/>
              <a:t>Fluent reading – 90 words per minute</a:t>
            </a:r>
          </a:p>
          <a:p>
            <a:pPr>
              <a:defRPr/>
            </a:pPr>
            <a:r>
              <a:rPr lang="en-GB" altLang="en-US" sz="2000" dirty="0" smtClean="0"/>
              <a:t>Automatic decoding when reading</a:t>
            </a:r>
          </a:p>
          <a:p>
            <a:pPr>
              <a:defRPr/>
            </a:pPr>
            <a:r>
              <a:rPr lang="en-GB" altLang="en-US" sz="2000" dirty="0" smtClean="0"/>
              <a:t>Able to answer find and retrieval and inference questions.  </a:t>
            </a:r>
            <a:endParaRPr lang="en-GB" altLang="en-US" sz="2000" dirty="0"/>
          </a:p>
          <a:p>
            <a:pPr marL="0" indent="0">
              <a:buFontTx/>
              <a:buNone/>
              <a:defRPr/>
            </a:pPr>
            <a:r>
              <a:rPr lang="en-GB" altLang="en-US" sz="2000" dirty="0" smtClean="0"/>
              <a:t>Please read with your child as often as you can at home.  You will have information on how to support your child with their reading in their reading diaries.  Please record when you read with them.</a:t>
            </a:r>
          </a:p>
          <a:p>
            <a:pPr marL="0" indent="0">
              <a:buFontTx/>
              <a:buNone/>
              <a:defRPr/>
            </a:pPr>
            <a:endParaRPr lang="en-GB" altLang="en-US" sz="2000" dirty="0"/>
          </a:p>
          <a:p>
            <a:pPr marL="0" indent="0">
              <a:buFontTx/>
              <a:buNone/>
              <a:defRPr/>
            </a:pPr>
            <a:r>
              <a:rPr lang="en-GB" altLang="en-US" sz="2000" dirty="0" smtClean="0"/>
              <a:t>Coloured Books </a:t>
            </a:r>
          </a:p>
          <a:p>
            <a:pPr marL="0" indent="0">
              <a:buFontTx/>
              <a:buNone/>
              <a:defRPr/>
            </a:pPr>
            <a:r>
              <a:rPr lang="en-GB" altLang="en-US" sz="2000" dirty="0" smtClean="0"/>
              <a:t>End of year expectation – </a:t>
            </a:r>
            <a:r>
              <a:rPr lang="en-GB" altLang="en-US" sz="2000" dirty="0" smtClean="0"/>
              <a:t>gold/white </a:t>
            </a:r>
            <a:r>
              <a:rPr lang="en-GB" altLang="en-US" sz="2000" dirty="0" smtClean="0"/>
              <a:t>books.</a:t>
            </a:r>
          </a:p>
          <a:p>
            <a:pPr marL="0" indent="0">
              <a:buFontTx/>
              <a:buNone/>
              <a:defRPr/>
            </a:pPr>
            <a:r>
              <a:rPr lang="en-GB" altLang="en-US" sz="2000" dirty="0" smtClean="0"/>
              <a:t>As the children move through the bandings, the books become longer, more difficult and require a greater depth of comprehension. Children require much more reading stamina when they move up through the reading bands. Don’t worry if your child stays on one colour band for a longer period of time, they are likely building on their reading stamina!</a:t>
            </a:r>
          </a:p>
          <a:p>
            <a:pPr marL="0" indent="0">
              <a:buFontTx/>
              <a:buNone/>
              <a:defRPr/>
            </a:pPr>
            <a:endParaRPr lang="en-GB" altLang="en-US" sz="2000" dirty="0" smtClean="0"/>
          </a:p>
        </p:txBody>
      </p:sp>
      <p:sp>
        <p:nvSpPr>
          <p:cNvPr id="4" name="Oval 3"/>
          <p:cNvSpPr/>
          <p:nvPr/>
        </p:nvSpPr>
        <p:spPr>
          <a:xfrm>
            <a:off x="7596188" y="179388"/>
            <a:ext cx="1368425" cy="1368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093780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WAGOLL</a:t>
            </a:r>
          </a:p>
        </p:txBody>
      </p:sp>
      <p:sp>
        <p:nvSpPr>
          <p:cNvPr id="4" name="Oval 3"/>
          <p:cNvSpPr/>
          <p:nvPr/>
        </p:nvSpPr>
        <p:spPr>
          <a:xfrm>
            <a:off x="187127" y="98425"/>
            <a:ext cx="1368425" cy="1368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2"/>
          <a:stretch>
            <a:fillRect/>
          </a:stretch>
        </p:blipFill>
        <p:spPr>
          <a:xfrm>
            <a:off x="1835696" y="1700808"/>
            <a:ext cx="6185723" cy="4444933"/>
          </a:xfrm>
          <a:prstGeom prst="rect">
            <a:avLst/>
          </a:prstGeom>
        </p:spPr>
      </p:pic>
    </p:spTree>
    <p:extLst>
      <p:ext uri="{BB962C8B-B14F-4D97-AF65-F5344CB8AC3E}">
        <p14:creationId xmlns:p14="http://schemas.microsoft.com/office/powerpoint/2010/main" val="87078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76053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60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0278726"/>
              </p:ext>
            </p:extLst>
          </p:nvPr>
        </p:nvGraphicFramePr>
        <p:xfrm>
          <a:off x="611560" y="332656"/>
          <a:ext cx="7992888" cy="6520794"/>
        </p:xfrm>
        <a:graphic>
          <a:graphicData uri="http://schemas.openxmlformats.org/drawingml/2006/table">
            <a:tbl>
              <a:tblPr/>
              <a:tblGrid>
                <a:gridCol w="7992888">
                  <a:extLst>
                    <a:ext uri="{9D8B030D-6E8A-4147-A177-3AD203B41FA5}">
                      <a16:colId xmlns:a16="http://schemas.microsoft.com/office/drawing/2014/main" val="20000"/>
                    </a:ext>
                  </a:extLst>
                </a:gridCol>
              </a:tblGrid>
              <a:tr h="6192688">
                <a:tc>
                  <a:txBody>
                    <a:bodyPr/>
                    <a:lstStyle/>
                    <a:p>
                      <a:r>
                        <a:rPr lang="en-GB" sz="2400" b="1" u="sng" dirty="0">
                          <a:solidFill>
                            <a:srgbClr val="000000"/>
                          </a:solidFill>
                          <a:effectLst/>
                          <a:latin typeface="HfW cursive"/>
                        </a:rPr>
                        <a:t>By the end of Year </a:t>
                      </a:r>
                      <a:r>
                        <a:rPr lang="en-GB" sz="2400" b="1" u="sng" dirty="0" smtClean="0">
                          <a:solidFill>
                            <a:srgbClr val="000000"/>
                          </a:solidFill>
                          <a:effectLst/>
                          <a:latin typeface="HfW cursive"/>
                        </a:rPr>
                        <a:t> 2...</a:t>
                      </a:r>
                      <a:endParaRPr lang="en-GB" sz="1600" dirty="0">
                        <a:effectLst/>
                      </a:endParaRPr>
                    </a:p>
                    <a:p>
                      <a:r>
                        <a:rPr lang="en-GB" sz="2400" dirty="0">
                          <a:solidFill>
                            <a:srgbClr val="000000"/>
                          </a:solidFill>
                          <a:effectLst/>
                          <a:latin typeface="HfW cursive"/>
                        </a:rPr>
                        <a:t/>
                      </a:r>
                      <a:br>
                        <a:rPr lang="en-GB" sz="2400" dirty="0">
                          <a:solidFill>
                            <a:srgbClr val="000000"/>
                          </a:solidFill>
                          <a:effectLst/>
                          <a:latin typeface="HfW cursive"/>
                        </a:rPr>
                      </a:br>
                      <a:endParaRPr lang="en-GB" sz="2400" dirty="0">
                        <a:solidFill>
                          <a:srgbClr val="000000"/>
                        </a:solidFill>
                        <a:effectLst/>
                        <a:latin typeface="HfW cursive"/>
                      </a:endParaRPr>
                    </a:p>
                    <a:p>
                      <a:pPr marL="342900" indent="-342900">
                        <a:buFontTx/>
                        <a:buChar char="-"/>
                      </a:pPr>
                      <a:r>
                        <a:rPr lang="en-GB" sz="2400" dirty="0" smtClean="0">
                          <a:solidFill>
                            <a:srgbClr val="000000"/>
                          </a:solidFill>
                          <a:effectLst/>
                          <a:latin typeface="HfW cursive"/>
                        </a:rPr>
                        <a:t>Partition 2-digit numbers into tens</a:t>
                      </a:r>
                      <a:r>
                        <a:rPr lang="en-GB" sz="2400" baseline="0" dirty="0" smtClean="0">
                          <a:solidFill>
                            <a:srgbClr val="000000"/>
                          </a:solidFill>
                          <a:effectLst/>
                          <a:latin typeface="HfW cursive"/>
                        </a:rPr>
                        <a:t> and ones</a:t>
                      </a:r>
                      <a:r>
                        <a:rPr lang="en-GB" sz="2400" dirty="0" smtClean="0">
                          <a:solidFill>
                            <a:srgbClr val="000000"/>
                          </a:solidFill>
                          <a:effectLst/>
                          <a:latin typeface="HfW cursive"/>
                        </a:rPr>
                        <a:t>.</a:t>
                      </a:r>
                    </a:p>
                    <a:p>
                      <a:pPr marL="285750" indent="-285750">
                        <a:buFontTx/>
                        <a:buChar char="-"/>
                      </a:pPr>
                      <a:r>
                        <a:rPr lang="en-GB" sz="2400" dirty="0" smtClean="0">
                          <a:solidFill>
                            <a:srgbClr val="000000"/>
                          </a:solidFill>
                          <a:effectLst/>
                          <a:latin typeface="HfW cursive"/>
                        </a:rPr>
                        <a:t>Add two</a:t>
                      </a:r>
                      <a:r>
                        <a:rPr lang="en-GB" sz="2400" baseline="0" dirty="0" smtClean="0">
                          <a:solidFill>
                            <a:srgbClr val="000000"/>
                          </a:solidFill>
                          <a:effectLst/>
                          <a:latin typeface="HfW cursive"/>
                        </a:rPr>
                        <a:t> 2-digit numbers within 100. </a:t>
                      </a:r>
                    </a:p>
                    <a:p>
                      <a:pPr marL="285750" indent="-285750">
                        <a:buFontTx/>
                        <a:buChar char="-"/>
                      </a:pPr>
                      <a:r>
                        <a:rPr lang="en-GB" sz="2400" baseline="0" dirty="0" smtClean="0">
                          <a:solidFill>
                            <a:srgbClr val="000000"/>
                          </a:solidFill>
                          <a:effectLst/>
                          <a:latin typeface="HfW cursive"/>
                        </a:rPr>
                        <a:t>Use estimation to check their answers.</a:t>
                      </a:r>
                    </a:p>
                    <a:p>
                      <a:pPr marL="285750" indent="-285750">
                        <a:buFontTx/>
                        <a:buChar char="-"/>
                      </a:pPr>
                      <a:r>
                        <a:rPr lang="en-GB" sz="2400" baseline="0" dirty="0" smtClean="0">
                          <a:solidFill>
                            <a:srgbClr val="000000"/>
                          </a:solidFill>
                          <a:effectLst/>
                          <a:latin typeface="HfW cursive"/>
                        </a:rPr>
                        <a:t>Mentally subtract a 2-digit number from a 2-digit number.</a:t>
                      </a:r>
                    </a:p>
                    <a:p>
                      <a:pPr marL="285750" indent="-285750">
                        <a:buFontTx/>
                        <a:buChar char="-"/>
                      </a:pPr>
                      <a:r>
                        <a:rPr lang="en-GB" sz="2400" baseline="0" dirty="0" smtClean="0">
                          <a:solidFill>
                            <a:srgbClr val="000000"/>
                          </a:solidFill>
                          <a:effectLst/>
                          <a:latin typeface="HfW cursive"/>
                        </a:rPr>
                        <a:t>Recognise the inverse relationships (+ -)</a:t>
                      </a:r>
                    </a:p>
                    <a:p>
                      <a:pPr marL="285750" indent="-285750">
                        <a:buFontTx/>
                        <a:buChar char="-"/>
                      </a:pPr>
                      <a:r>
                        <a:rPr lang="en-GB" sz="2400" baseline="0" dirty="0" smtClean="0">
                          <a:solidFill>
                            <a:srgbClr val="000000"/>
                          </a:solidFill>
                          <a:effectLst/>
                          <a:latin typeface="HfW cursive"/>
                        </a:rPr>
                        <a:t>Solve missing number problems</a:t>
                      </a:r>
                    </a:p>
                    <a:p>
                      <a:pPr marL="285750" indent="-285750">
                        <a:buFontTx/>
                        <a:buChar char="-"/>
                      </a:pPr>
                      <a:r>
                        <a:rPr lang="en-GB" sz="2400" baseline="0" dirty="0" smtClean="0">
                          <a:solidFill>
                            <a:srgbClr val="000000"/>
                          </a:solidFill>
                          <a:effectLst/>
                          <a:latin typeface="HfW cursive"/>
                        </a:rPr>
                        <a:t>Recall multiplication and division facts: 2, 5, 10</a:t>
                      </a:r>
                    </a:p>
                    <a:p>
                      <a:pPr marL="285750" indent="-285750">
                        <a:buFontTx/>
                        <a:buChar char="-"/>
                      </a:pPr>
                      <a:r>
                        <a:rPr lang="en-GB" sz="2400" baseline="0" dirty="0" smtClean="0">
                          <a:solidFill>
                            <a:srgbClr val="000000"/>
                          </a:solidFill>
                          <a:effectLst/>
                          <a:latin typeface="HfW cursive"/>
                        </a:rPr>
                        <a:t>Identify 1/2, 1/4, 1/3, 2/4, 3/4 </a:t>
                      </a:r>
                    </a:p>
                    <a:p>
                      <a:pPr marL="285750" indent="-285750">
                        <a:buFontTx/>
                        <a:buChar char="-"/>
                      </a:pPr>
                      <a:r>
                        <a:rPr lang="en-GB" sz="2400" baseline="0" dirty="0" smtClean="0">
                          <a:solidFill>
                            <a:srgbClr val="000000"/>
                          </a:solidFill>
                          <a:effectLst/>
                          <a:latin typeface="HfW cursive"/>
                        </a:rPr>
                        <a:t>Use different coins to make the same amount.</a:t>
                      </a:r>
                    </a:p>
                    <a:p>
                      <a:pPr marL="285750" indent="-285750">
                        <a:buFontTx/>
                        <a:buChar char="-"/>
                      </a:pPr>
                      <a:r>
                        <a:rPr lang="en-GB" sz="2400" baseline="0" dirty="0" smtClean="0">
                          <a:solidFill>
                            <a:srgbClr val="000000"/>
                          </a:solidFill>
                          <a:effectLst/>
                          <a:latin typeface="HfW cursive"/>
                        </a:rPr>
                        <a:t>Read scales in divisions of 1s, 2s, 5s and 10s.</a:t>
                      </a:r>
                    </a:p>
                    <a:p>
                      <a:pPr marL="285750" indent="-285750">
                        <a:buFontTx/>
                        <a:buChar char="-"/>
                      </a:pPr>
                      <a:r>
                        <a:rPr lang="en-GB" sz="2400" baseline="0" dirty="0" smtClean="0">
                          <a:solidFill>
                            <a:srgbClr val="000000"/>
                          </a:solidFill>
                          <a:effectLst/>
                          <a:latin typeface="HfW cursive"/>
                        </a:rPr>
                        <a:t>Read the time on the clock to the nearest 15 minutes.</a:t>
                      </a:r>
                    </a:p>
                    <a:p>
                      <a:pPr marL="285750" indent="-285750">
                        <a:buFontTx/>
                        <a:buChar char="-"/>
                      </a:pPr>
                      <a:r>
                        <a:rPr lang="en-GB" sz="2400" baseline="0" dirty="0" smtClean="0">
                          <a:solidFill>
                            <a:srgbClr val="000000"/>
                          </a:solidFill>
                          <a:effectLst/>
                          <a:latin typeface="HfW cursive"/>
                        </a:rPr>
                        <a:t>Describe properties of 2D and 3D shapes.</a:t>
                      </a:r>
                    </a:p>
                    <a:p>
                      <a:pPr marL="285750" indent="-285750">
                        <a:buFontTx/>
                        <a:buChar char="-"/>
                      </a:pPr>
                      <a:endParaRPr lang="en-GB" sz="1600" dirty="0">
                        <a:effectLst/>
                      </a:endParaRPr>
                    </a:p>
                  </a:txBody>
                  <a:tcPr marL="59034" marR="59034" marT="29517" marB="29517"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991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63575" y="274638"/>
            <a:ext cx="80232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GB" altLang="en-US" kern="0" dirty="0" smtClean="0"/>
              <a:t>                   </a:t>
            </a:r>
            <a:r>
              <a:rPr lang="en-GB" altLang="en-US" kern="0" dirty="0" smtClean="0">
                <a:solidFill>
                  <a:schemeClr val="tx1"/>
                </a:solidFill>
              </a:rPr>
              <a:t>Our Vision</a:t>
            </a:r>
          </a:p>
        </p:txBody>
      </p:sp>
      <p:sp>
        <p:nvSpPr>
          <p:cNvPr id="5" name="Rectangle 4"/>
          <p:cNvSpPr/>
          <p:nvPr/>
        </p:nvSpPr>
        <p:spPr>
          <a:xfrm>
            <a:off x="112713" y="1557338"/>
            <a:ext cx="1193800"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2400" b="1" dirty="0">
                <a:solidFill>
                  <a:schemeClr val="tx1"/>
                </a:solidFill>
              </a:rPr>
              <a:t>Our Vision</a:t>
            </a:r>
          </a:p>
        </p:txBody>
      </p:sp>
      <p:sp>
        <p:nvSpPr>
          <p:cNvPr id="6" name="Rectangle 5"/>
          <p:cNvSpPr/>
          <p:nvPr/>
        </p:nvSpPr>
        <p:spPr>
          <a:xfrm>
            <a:off x="128588" y="3122613"/>
            <a:ext cx="1069975"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b="1" dirty="0">
                <a:solidFill>
                  <a:schemeClr val="tx1"/>
                </a:solidFill>
              </a:rPr>
              <a:t>Our Values</a:t>
            </a:r>
          </a:p>
        </p:txBody>
      </p:sp>
      <p:sp>
        <p:nvSpPr>
          <p:cNvPr id="7" name="Rectangle 6"/>
          <p:cNvSpPr/>
          <p:nvPr/>
        </p:nvSpPr>
        <p:spPr>
          <a:xfrm>
            <a:off x="1365250" y="1557338"/>
            <a:ext cx="7739063"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3200" b="1" i="1" dirty="0">
                <a:solidFill>
                  <a:schemeClr val="tx1"/>
                </a:solidFill>
              </a:rPr>
              <a:t>For you to be fulfilled, happy and confident learners</a:t>
            </a:r>
          </a:p>
        </p:txBody>
      </p:sp>
      <p:sp>
        <p:nvSpPr>
          <p:cNvPr id="8" name="Rectangle 7"/>
          <p:cNvSpPr/>
          <p:nvPr/>
        </p:nvSpPr>
        <p:spPr>
          <a:xfrm>
            <a:off x="1306513" y="3122613"/>
            <a:ext cx="7837487"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GB" sz="3600" b="1" dirty="0">
              <a:solidFill>
                <a:schemeClr val="tx1"/>
              </a:solidFill>
            </a:endParaRPr>
          </a:p>
          <a:p>
            <a:pPr algn="ctr">
              <a:defRPr/>
            </a:pPr>
            <a:endParaRPr lang="en-GB" sz="3600" b="1" dirty="0">
              <a:solidFill>
                <a:schemeClr val="tx1"/>
              </a:solidFill>
            </a:endParaRPr>
          </a:p>
          <a:p>
            <a:pPr algn="ctr">
              <a:defRPr/>
            </a:pPr>
            <a:endParaRPr lang="en-GB" sz="3600" b="1" dirty="0">
              <a:solidFill>
                <a:schemeClr val="tx1"/>
              </a:solidFill>
            </a:endParaRPr>
          </a:p>
        </p:txBody>
      </p:sp>
      <p:sp>
        <p:nvSpPr>
          <p:cNvPr id="9" name="Rectangle 8"/>
          <p:cNvSpPr/>
          <p:nvPr/>
        </p:nvSpPr>
        <p:spPr>
          <a:xfrm>
            <a:off x="1408113" y="3222625"/>
            <a:ext cx="1081087" cy="2339975"/>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29" tIns="45715" rIns="91429" bIns="45715"/>
          <a:lstStyle/>
          <a:p>
            <a:pPr algn="ctr">
              <a:defRPr/>
            </a:pPr>
            <a:r>
              <a:rPr lang="en-GB" sz="1600" b="1" dirty="0">
                <a:solidFill>
                  <a:schemeClr val="bg1"/>
                </a:solidFill>
              </a:rPr>
              <a:t>Enjoy learning</a:t>
            </a:r>
          </a:p>
        </p:txBody>
      </p:sp>
      <p:sp>
        <p:nvSpPr>
          <p:cNvPr id="10" name="Rectangle 9"/>
          <p:cNvSpPr/>
          <p:nvPr/>
        </p:nvSpPr>
        <p:spPr>
          <a:xfrm>
            <a:off x="2578100" y="3206750"/>
            <a:ext cx="1168400" cy="2339975"/>
          </a:xfrm>
          <a:prstGeom prst="rect">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a:lstStyle/>
          <a:p>
            <a:pPr algn="ctr">
              <a:defRPr/>
            </a:pPr>
            <a:r>
              <a:rPr lang="en-GB" sz="1600" b="1" dirty="0">
                <a:solidFill>
                  <a:schemeClr val="tx1"/>
                </a:solidFill>
              </a:rPr>
              <a:t>Try our best</a:t>
            </a:r>
          </a:p>
        </p:txBody>
      </p:sp>
      <p:sp>
        <p:nvSpPr>
          <p:cNvPr id="11" name="Rectangle 10"/>
          <p:cNvSpPr/>
          <p:nvPr/>
        </p:nvSpPr>
        <p:spPr>
          <a:xfrm>
            <a:off x="3887788" y="3213100"/>
            <a:ext cx="1085850" cy="2339975"/>
          </a:xfrm>
          <a:prstGeom prst="rect">
            <a:avLst/>
          </a:prstGeom>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91429" tIns="45715" rIns="91429" bIns="45715"/>
          <a:lstStyle/>
          <a:p>
            <a:pPr algn="ctr">
              <a:defRPr/>
            </a:pPr>
            <a:r>
              <a:rPr lang="en-GB" sz="1600" b="1" dirty="0">
                <a:solidFill>
                  <a:schemeClr val="bg1"/>
                </a:solidFill>
              </a:rPr>
              <a:t>Make good choices</a:t>
            </a:r>
          </a:p>
        </p:txBody>
      </p:sp>
      <p:sp>
        <p:nvSpPr>
          <p:cNvPr id="12" name="Rectangle 11"/>
          <p:cNvSpPr/>
          <p:nvPr/>
        </p:nvSpPr>
        <p:spPr>
          <a:xfrm>
            <a:off x="5081588" y="3206750"/>
            <a:ext cx="1403350" cy="2339975"/>
          </a:xfrm>
          <a:prstGeom prst="rect">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29" tIns="45715" rIns="91429" bIns="45715"/>
          <a:lstStyle/>
          <a:p>
            <a:pPr algn="ctr">
              <a:defRPr/>
            </a:pPr>
            <a:r>
              <a:rPr lang="en-GB" sz="1600" b="1" dirty="0">
                <a:solidFill>
                  <a:schemeClr val="tx1"/>
                </a:solidFill>
              </a:rPr>
              <a:t>Respect each other &amp; our surroundings</a:t>
            </a:r>
          </a:p>
        </p:txBody>
      </p:sp>
      <p:sp>
        <p:nvSpPr>
          <p:cNvPr id="13" name="Rectangle 12"/>
          <p:cNvSpPr/>
          <p:nvPr/>
        </p:nvSpPr>
        <p:spPr>
          <a:xfrm>
            <a:off x="6592888" y="3222625"/>
            <a:ext cx="1096962" cy="2339975"/>
          </a:xfrm>
          <a:prstGeom prst="rect">
            <a:avLst/>
          </a:prstGeom>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lstStyle/>
          <a:p>
            <a:pPr algn="ctr">
              <a:defRPr/>
            </a:pPr>
            <a:r>
              <a:rPr lang="en-GB" sz="1600" b="1" dirty="0">
                <a:solidFill>
                  <a:schemeClr val="bg1"/>
                </a:solidFill>
              </a:rPr>
              <a:t>Work together</a:t>
            </a:r>
          </a:p>
        </p:txBody>
      </p:sp>
      <p:sp>
        <p:nvSpPr>
          <p:cNvPr id="14" name="Rectangle 13"/>
          <p:cNvSpPr/>
          <p:nvPr/>
        </p:nvSpPr>
        <p:spPr>
          <a:xfrm>
            <a:off x="7799388" y="3213100"/>
            <a:ext cx="1241425" cy="2339975"/>
          </a:xfrm>
          <a:prstGeom prst="rect">
            <a:avLst/>
          </a:prstGeom>
          <a:solidFill>
            <a:srgbClr val="0000C8"/>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algn="ctr">
              <a:defRPr/>
            </a:pPr>
            <a:r>
              <a:rPr lang="en-GB" sz="1600" b="1" dirty="0">
                <a:solidFill>
                  <a:schemeClr val="bg1"/>
                </a:solidFill>
              </a:rPr>
              <a:t>Celebrate our successes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314825"/>
            <a:ext cx="8953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4314825"/>
            <a:ext cx="917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4314825"/>
            <a:ext cx="1009650"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4314825"/>
            <a:ext cx="1095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4314825"/>
            <a:ext cx="9191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38" y="4308475"/>
            <a:ext cx="935037" cy="77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0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705457"/>
              </p:ext>
            </p:extLst>
          </p:nvPr>
        </p:nvGraphicFramePr>
        <p:xfrm>
          <a:off x="323528" y="116632"/>
          <a:ext cx="8352928" cy="6336704"/>
        </p:xfrm>
        <a:graphic>
          <a:graphicData uri="http://schemas.openxmlformats.org/drawingml/2006/table">
            <a:tbl>
              <a:tblPr/>
              <a:tblGrid>
                <a:gridCol w="8352928">
                  <a:extLst>
                    <a:ext uri="{9D8B030D-6E8A-4147-A177-3AD203B41FA5}">
                      <a16:colId xmlns:a16="http://schemas.microsoft.com/office/drawing/2014/main" val="20000"/>
                    </a:ext>
                  </a:extLst>
                </a:gridCol>
              </a:tblGrid>
              <a:tr h="6336704">
                <a:tc>
                  <a:txBody>
                    <a:bodyPr/>
                    <a:lstStyle/>
                    <a:p>
                      <a:r>
                        <a:rPr lang="en-GB" sz="2400" b="1" u="sng" dirty="0" smtClean="0">
                          <a:solidFill>
                            <a:srgbClr val="000000"/>
                          </a:solidFill>
                          <a:effectLst/>
                          <a:latin typeface="HfW cursive"/>
                        </a:rPr>
                        <a:t>This term in maths</a:t>
                      </a:r>
                      <a:endParaRPr lang="en-GB" sz="1600" dirty="0">
                        <a:effectLst/>
                      </a:endParaRPr>
                    </a:p>
                    <a:p>
                      <a:endParaRPr lang="en-GB" sz="2000" dirty="0">
                        <a:solidFill>
                          <a:srgbClr val="000000"/>
                        </a:solidFill>
                        <a:effectLst/>
                        <a:latin typeface="HfW cursive"/>
                      </a:endParaRPr>
                    </a:p>
                    <a:p>
                      <a:pPr marL="342900" indent="-342900">
                        <a:buFontTx/>
                        <a:buChar char="-"/>
                      </a:pPr>
                      <a:r>
                        <a:rPr lang="en-GB" sz="2000" dirty="0" smtClean="0">
                          <a:solidFill>
                            <a:srgbClr val="000000"/>
                          </a:solidFill>
                          <a:effectLst/>
                          <a:latin typeface="HfW cursive"/>
                        </a:rPr>
                        <a:t>Partitioning 2 digit numbers into tens and ones</a:t>
                      </a:r>
                    </a:p>
                    <a:p>
                      <a:pPr marL="342900" indent="-342900">
                        <a:buFontTx/>
                        <a:buChar char="-"/>
                      </a:pPr>
                      <a:r>
                        <a:rPr lang="en-GB" sz="2000" dirty="0" smtClean="0">
                          <a:solidFill>
                            <a:srgbClr val="000000"/>
                          </a:solidFill>
                          <a:effectLst/>
                          <a:latin typeface="HfW cursive"/>
                        </a:rPr>
                        <a:t>Representing numbers using different pictorials</a:t>
                      </a:r>
                    </a:p>
                    <a:p>
                      <a:pPr marL="342900" indent="-342900">
                        <a:buFontTx/>
                        <a:buChar char="-"/>
                      </a:pPr>
                      <a:r>
                        <a:rPr lang="en-GB" sz="2000" dirty="0" smtClean="0">
                          <a:effectLst/>
                          <a:latin typeface="HfW cursive" panose="00000500000000000000" pitchFamily="2" charset="0"/>
                        </a:rPr>
                        <a:t>Start introducing the four calculation methods. These methods might be different to</a:t>
                      </a:r>
                      <a:r>
                        <a:rPr lang="en-GB" sz="2000" baseline="0" dirty="0" smtClean="0">
                          <a:effectLst/>
                          <a:latin typeface="HfW cursive" panose="00000500000000000000" pitchFamily="2" charset="0"/>
                        </a:rPr>
                        <a:t> what you are familiar with, so we will share these at the November parents’ evenings.</a:t>
                      </a:r>
                    </a:p>
                    <a:p>
                      <a:pPr marL="342900" indent="-342900">
                        <a:buFontTx/>
                        <a:buChar char="-"/>
                      </a:pPr>
                      <a:r>
                        <a:rPr lang="en-GB" sz="2000" baseline="0" dirty="0" smtClean="0">
                          <a:effectLst/>
                          <a:latin typeface="HfW cursive" panose="00000500000000000000" pitchFamily="2" charset="0"/>
                        </a:rPr>
                        <a:t>Ordering numbers to 100 in increasing in decreasing sequences</a:t>
                      </a:r>
                    </a:p>
                    <a:p>
                      <a:pPr marL="342900" indent="-342900">
                        <a:buFontTx/>
                        <a:buChar char="-"/>
                      </a:pPr>
                      <a:r>
                        <a:rPr lang="en-GB" sz="2000" baseline="0" dirty="0" smtClean="0">
                          <a:effectLst/>
                          <a:latin typeface="HfW cursive" panose="00000500000000000000" pitchFamily="2" charset="0"/>
                        </a:rPr>
                        <a:t>Comparing numbers to 100 using greater than and less than symbols </a:t>
                      </a:r>
                      <a:r>
                        <a:rPr lang="en-GB" sz="1600" baseline="0" dirty="0" smtClean="0">
                          <a:effectLst/>
                          <a:latin typeface="+mn-lt"/>
                        </a:rPr>
                        <a:t>(  &lt;    &gt;   )</a:t>
                      </a:r>
                    </a:p>
                    <a:p>
                      <a:pPr marL="0" indent="0">
                        <a:buFontTx/>
                        <a:buNone/>
                      </a:pPr>
                      <a:endParaRPr lang="en-GB" sz="2000" baseline="0" dirty="0" smtClean="0">
                        <a:effectLst/>
                        <a:latin typeface="HfW cursive" panose="00000500000000000000" pitchFamily="2" charset="0"/>
                      </a:endParaRPr>
                    </a:p>
                    <a:p>
                      <a:pPr marL="0" indent="0">
                        <a:buFontTx/>
                        <a:buNone/>
                      </a:pPr>
                      <a:endParaRPr lang="en-GB" sz="2000" baseline="0" dirty="0" smtClean="0">
                        <a:effectLst/>
                        <a:latin typeface="HfW cursive" panose="00000500000000000000" pitchFamily="2" charset="0"/>
                      </a:endParaRPr>
                    </a:p>
                    <a:p>
                      <a:pPr marL="0" indent="0">
                        <a:buFontTx/>
                        <a:buNone/>
                      </a:pPr>
                      <a:r>
                        <a:rPr lang="en-GB" sz="2400" b="1" u="sng" baseline="0" dirty="0" smtClean="0">
                          <a:effectLst/>
                          <a:latin typeface="HfW cursive" panose="00000500000000000000" pitchFamily="2" charset="0"/>
                        </a:rPr>
                        <a:t>Deepening challenges</a:t>
                      </a:r>
                    </a:p>
                    <a:p>
                      <a:pPr marL="0" indent="0">
                        <a:buFontTx/>
                        <a:buNone/>
                      </a:pPr>
                      <a:r>
                        <a:rPr lang="en-GB" sz="2000" baseline="0" dirty="0" smtClean="0">
                          <a:effectLst/>
                          <a:latin typeface="HfW cursive" panose="00000500000000000000" pitchFamily="2" charset="0"/>
                        </a:rPr>
                        <a:t>Children will apply these skills into different contexts such as missing box problems, word problems, ‘find all the possibilities’, two step problems and ‘spot and correct the error’ problems.</a:t>
                      </a:r>
                    </a:p>
                  </a:txBody>
                  <a:tcPr marL="59034" marR="59034" marT="29517" marB="29517"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801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314541"/>
              </p:ext>
            </p:extLst>
          </p:nvPr>
        </p:nvGraphicFramePr>
        <p:xfrm>
          <a:off x="107504" y="188640"/>
          <a:ext cx="8229600" cy="6705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GB" sz="3800" u="sng" dirty="0">
                          <a:solidFill>
                            <a:srgbClr val="000000"/>
                          </a:solidFill>
                          <a:effectLst/>
                          <a:latin typeface="HfW cursive"/>
                        </a:rPr>
                        <a:t>How to help at home</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82278251"/>
              </p:ext>
            </p:extLst>
          </p:nvPr>
        </p:nvGraphicFramePr>
        <p:xfrm>
          <a:off x="107504" y="1124744"/>
          <a:ext cx="9036496" cy="5212080"/>
        </p:xfrm>
        <a:graphic>
          <a:graphicData uri="http://schemas.openxmlformats.org/drawingml/2006/table">
            <a:tbl>
              <a:tblPr/>
              <a:tblGrid>
                <a:gridCol w="9036496">
                  <a:extLst>
                    <a:ext uri="{9D8B030D-6E8A-4147-A177-3AD203B41FA5}">
                      <a16:colId xmlns:a16="http://schemas.microsoft.com/office/drawing/2014/main" val="20000"/>
                    </a:ext>
                  </a:extLst>
                </a:gridCol>
              </a:tblGrid>
              <a:tr h="3305552">
                <a:tc>
                  <a:txBody>
                    <a:bodyPr/>
                    <a:lstStyle/>
                    <a:p>
                      <a:r>
                        <a:rPr lang="en-GB" sz="2400" dirty="0">
                          <a:solidFill>
                            <a:srgbClr val="000000"/>
                          </a:solidFill>
                          <a:effectLst/>
                          <a:latin typeface="HfW cursive"/>
                        </a:rPr>
                        <a:t>Say the mathematical names for things. We use vocabulary such as 'calculations' and 'equations' in our maths learning. The children love to know what the 'proper' words are and what they mean. Many of our children can now use words such as these in their maths conversations. </a:t>
                      </a:r>
                      <a:endParaRPr lang="en-GB" sz="2400" dirty="0" smtClean="0">
                        <a:solidFill>
                          <a:srgbClr val="000000"/>
                        </a:solidFill>
                        <a:effectLst/>
                        <a:latin typeface="HfW cursive"/>
                      </a:endParaRPr>
                    </a:p>
                    <a:p>
                      <a:endParaRPr lang="en-GB" sz="2400" dirty="0" smtClean="0">
                        <a:solidFill>
                          <a:srgbClr val="000000"/>
                        </a:solidFill>
                        <a:effectLst/>
                        <a:latin typeface="HfW cursive"/>
                      </a:endParaRPr>
                    </a:p>
                    <a:p>
                      <a:r>
                        <a:rPr lang="en-GB" sz="2400" dirty="0" smtClean="0">
                          <a:solidFill>
                            <a:srgbClr val="000000"/>
                          </a:solidFill>
                          <a:effectLst/>
                          <a:latin typeface="HfW cursive"/>
                        </a:rPr>
                        <a:t>Practise ‘learn its’ at home. These will be on the homework menu every week and don’t need to be recorded. </a:t>
                      </a:r>
                    </a:p>
                    <a:p>
                      <a:r>
                        <a:rPr lang="en-GB" sz="2400" dirty="0" smtClean="0">
                          <a:solidFill>
                            <a:srgbClr val="000000"/>
                          </a:solidFill>
                          <a:effectLst/>
                          <a:latin typeface="HfW cursive"/>
                        </a:rPr>
                        <a:t>I.E</a:t>
                      </a:r>
                      <a:r>
                        <a:rPr lang="en-GB" sz="2400" baseline="0" dirty="0" smtClean="0">
                          <a:solidFill>
                            <a:srgbClr val="000000"/>
                          </a:solidFill>
                          <a:effectLst/>
                          <a:latin typeface="HfW cursive"/>
                        </a:rPr>
                        <a:t> multiplications walking to </a:t>
                      </a:r>
                      <a:r>
                        <a:rPr lang="en-GB" sz="2400" baseline="0" dirty="0" smtClean="0">
                          <a:solidFill>
                            <a:srgbClr val="000000"/>
                          </a:solidFill>
                          <a:effectLst/>
                          <a:latin typeface="HfW cursive"/>
                        </a:rPr>
                        <a:t>school</a:t>
                      </a:r>
                    </a:p>
                    <a:p>
                      <a:endParaRPr lang="en-GB" sz="2400" baseline="0" dirty="0" smtClean="0">
                        <a:solidFill>
                          <a:srgbClr val="000000"/>
                        </a:solidFill>
                        <a:effectLst/>
                        <a:latin typeface="HfW cursive"/>
                      </a:endParaRPr>
                    </a:p>
                    <a:p>
                      <a:endParaRPr lang="en-GB" sz="2400" baseline="0" dirty="0" smtClean="0">
                        <a:solidFill>
                          <a:srgbClr val="000000"/>
                        </a:solidFill>
                        <a:effectLst/>
                        <a:latin typeface="HfW cursive"/>
                      </a:endParaRPr>
                    </a:p>
                    <a:p>
                      <a:r>
                        <a:rPr lang="en-GB" sz="2400" baseline="0" dirty="0" smtClean="0">
                          <a:solidFill>
                            <a:srgbClr val="000000"/>
                          </a:solidFill>
                          <a:effectLst/>
                          <a:latin typeface="HfW cursive"/>
                        </a:rPr>
                        <a:t>Expose children to telling the time as much as possible!</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005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0230801"/>
              </p:ext>
            </p:extLst>
          </p:nvPr>
        </p:nvGraphicFramePr>
        <p:xfrm>
          <a:off x="611560" y="116632"/>
          <a:ext cx="8229600" cy="6705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ctr"/>
                      <a:r>
                        <a:rPr lang="en-GB" sz="3800" u="sng" dirty="0" smtClean="0">
                          <a:solidFill>
                            <a:srgbClr val="000000"/>
                          </a:solidFill>
                          <a:effectLst/>
                          <a:latin typeface="HfW cursive"/>
                        </a:rPr>
                        <a:t>Assessment in maths</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09788647"/>
              </p:ext>
            </p:extLst>
          </p:nvPr>
        </p:nvGraphicFramePr>
        <p:xfrm>
          <a:off x="457200" y="1268760"/>
          <a:ext cx="8229600" cy="4651821"/>
        </p:xfrm>
        <a:graphic>
          <a:graphicData uri="http://schemas.openxmlformats.org/drawingml/2006/table">
            <a:tbl>
              <a:tblPr/>
              <a:tblGrid>
                <a:gridCol w="8229600">
                  <a:extLst>
                    <a:ext uri="{9D8B030D-6E8A-4147-A177-3AD203B41FA5}">
                      <a16:colId xmlns:a16="http://schemas.microsoft.com/office/drawing/2014/main" val="20000"/>
                    </a:ext>
                  </a:extLst>
                </a:gridCol>
              </a:tblGrid>
              <a:tr h="4651821">
                <a:tc>
                  <a:txBody>
                    <a:bodyPr/>
                    <a:lstStyle/>
                    <a:p>
                      <a:r>
                        <a:rPr lang="en-GB" sz="2400" dirty="0">
                          <a:solidFill>
                            <a:srgbClr val="000000"/>
                          </a:solidFill>
                          <a:effectLst/>
                          <a:latin typeface="HfW cursive"/>
                        </a:rPr>
                        <a:t>- Very fluid assessment: we constantly assess children during lessons and we're scaffolding/extending children all of the time.</a:t>
                      </a:r>
                      <a:endParaRPr lang="en-GB" dirty="0">
                        <a:effectLst/>
                      </a:endParaRPr>
                    </a:p>
                    <a:p>
                      <a:r>
                        <a:rPr lang="en-GB" sz="2400" dirty="0">
                          <a:solidFill>
                            <a:srgbClr val="000000"/>
                          </a:solidFill>
                          <a:effectLst/>
                          <a:latin typeface="HfW cursive"/>
                        </a:rPr>
                        <a:t>- Children self-assess all of the time. They say when they find things easy/difficult and move through the different </a:t>
                      </a:r>
                      <a:r>
                        <a:rPr lang="en-GB" sz="2400" dirty="0" smtClean="0">
                          <a:solidFill>
                            <a:srgbClr val="000000"/>
                          </a:solidFill>
                          <a:effectLst/>
                          <a:latin typeface="HfW cursive"/>
                        </a:rPr>
                        <a:t>levels of scaffolding appropriately</a:t>
                      </a:r>
                      <a:r>
                        <a:rPr lang="en-GB" sz="2400" dirty="0">
                          <a:solidFill>
                            <a:srgbClr val="000000"/>
                          </a:solidFill>
                          <a:effectLst/>
                          <a:latin typeface="HfW cursive"/>
                        </a:rPr>
                        <a:t>.</a:t>
                      </a:r>
                      <a:endParaRPr lang="en-GB" dirty="0">
                        <a:effectLst/>
                      </a:endParaRPr>
                    </a:p>
                    <a:p>
                      <a:pPr marL="342900" indent="-342900">
                        <a:buFontTx/>
                        <a:buChar char="-"/>
                      </a:pPr>
                      <a:r>
                        <a:rPr lang="en-GB" sz="2400" dirty="0" smtClean="0">
                          <a:solidFill>
                            <a:srgbClr val="000000"/>
                          </a:solidFill>
                          <a:effectLst/>
                          <a:latin typeface="HfW cursive"/>
                        </a:rPr>
                        <a:t>End of unit assessments or skill practise: children have a go at different questions relating to skills covered so far.</a:t>
                      </a:r>
                    </a:p>
                    <a:p>
                      <a:pPr marL="342900" indent="-342900">
                        <a:buFontTx/>
                        <a:buChar char="-"/>
                      </a:pPr>
                      <a:r>
                        <a:rPr lang="en-GB" sz="2400" dirty="0" smtClean="0">
                          <a:solidFill>
                            <a:srgbClr val="000000"/>
                          </a:solidFill>
                          <a:effectLst/>
                          <a:latin typeface="HfW cursive"/>
                        </a:rPr>
                        <a:t>End</a:t>
                      </a:r>
                      <a:r>
                        <a:rPr lang="en-GB" sz="2400" baseline="0" dirty="0" smtClean="0">
                          <a:solidFill>
                            <a:srgbClr val="000000"/>
                          </a:solidFill>
                          <a:effectLst/>
                          <a:latin typeface="HfW cursive"/>
                        </a:rPr>
                        <a:t> of year assessment: teacher assessment</a:t>
                      </a:r>
                      <a:r>
                        <a:rPr lang="en-GB" sz="2400" dirty="0" smtClean="0">
                          <a:solidFill>
                            <a:srgbClr val="000000"/>
                          </a:solidFill>
                          <a:effectLst/>
                          <a:latin typeface="HfW cursive"/>
                        </a:rPr>
                        <a:t> </a:t>
                      </a:r>
                      <a:endParaRPr lang="en-GB" sz="1800" dirty="0">
                        <a:solidFill>
                          <a:schemeClr val="tx1"/>
                        </a:solidFill>
                        <a:effectLst/>
                        <a:latin typeface="+mn-lt"/>
                      </a:endParaRPr>
                    </a:p>
                    <a:p>
                      <a:pPr marL="0" indent="0">
                        <a:buFontTx/>
                        <a:buNone/>
                      </a:pPr>
                      <a:r>
                        <a:rPr lang="en-GB" sz="1800" dirty="0" smtClean="0">
                          <a:solidFill>
                            <a:schemeClr val="tx1"/>
                          </a:solidFill>
                          <a:effectLst/>
                          <a:latin typeface="HfW cursive" panose="00000500000000000000" pitchFamily="2" charset="0"/>
                        </a:rPr>
                        <a:t>1</a:t>
                      </a:r>
                      <a:r>
                        <a:rPr lang="en-GB" sz="1800" baseline="0" dirty="0" smtClean="0">
                          <a:solidFill>
                            <a:schemeClr val="tx1"/>
                          </a:solidFill>
                          <a:effectLst/>
                          <a:latin typeface="HfW cursive" panose="00000500000000000000" pitchFamily="2" charset="0"/>
                        </a:rPr>
                        <a:t> test on calculation and 1 test on reasoning.</a:t>
                      </a:r>
                      <a:endParaRPr lang="en-GB" sz="2400" dirty="0" smtClean="0">
                        <a:solidFill>
                          <a:srgbClr val="000000"/>
                        </a:solidFill>
                        <a:effectLst/>
                        <a:latin typeface="HfW cursive" panose="00000500000000000000" pitchFamily="2" charset="0"/>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801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1313457"/>
            <a:ext cx="3927678" cy="707886"/>
          </a:xfrm>
          <a:prstGeom prst="rect">
            <a:avLst/>
          </a:prstGeom>
          <a:noFill/>
        </p:spPr>
        <p:txBody>
          <a:bodyPr wrap="none" rtlCol="0">
            <a:spAutoFit/>
          </a:bodyPr>
          <a:lstStyle/>
          <a:p>
            <a:r>
              <a:rPr lang="en-GB" sz="4000" b="1" dirty="0" smtClean="0">
                <a:latin typeface="BlackCat Primary" pitchFamily="2" charset="0"/>
              </a:rPr>
              <a:t>Y2 Assessments</a:t>
            </a:r>
            <a:endParaRPr lang="en-GB" sz="4000" b="1" dirty="0">
              <a:latin typeface="BlackCat Primary" pitchFamily="2" charset="0"/>
            </a:endParaRPr>
          </a:p>
        </p:txBody>
      </p:sp>
      <p:sp>
        <p:nvSpPr>
          <p:cNvPr id="5" name="TextBox 4"/>
          <p:cNvSpPr txBox="1"/>
          <p:nvPr/>
        </p:nvSpPr>
        <p:spPr>
          <a:xfrm>
            <a:off x="362292" y="2442248"/>
            <a:ext cx="8373276"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latin typeface="BlackCat Primary" pitchFamily="2" charset="0"/>
              </a:rPr>
              <a:t>It is a government initiative that every child will complete an end of KS1 assessment in maths, </a:t>
            </a:r>
            <a:r>
              <a:rPr lang="en-GB" b="1" dirty="0" err="1" smtClean="0">
                <a:latin typeface="BlackCat Primary" pitchFamily="2" charset="0"/>
              </a:rPr>
              <a:t>SPaG</a:t>
            </a:r>
            <a:r>
              <a:rPr lang="en-GB" b="1" dirty="0">
                <a:latin typeface="BlackCat Primary" pitchFamily="2" charset="0"/>
              </a:rPr>
              <a:t> </a:t>
            </a:r>
            <a:r>
              <a:rPr lang="en-GB" b="1" dirty="0" smtClean="0">
                <a:latin typeface="BlackCat Primary" pitchFamily="2" charset="0"/>
              </a:rPr>
              <a:t>and reading.  Writing will be assessed be the child’s class teacher.</a:t>
            </a:r>
          </a:p>
          <a:p>
            <a:pPr marL="285750" indent="-285750">
              <a:buFont typeface="Arial" panose="020B0604020202020204" pitchFamily="34" charset="0"/>
              <a:buChar char="•"/>
            </a:pPr>
            <a:endParaRPr lang="en-GB" b="1" dirty="0">
              <a:latin typeface="BlackCat Primary" pitchFamily="2" charset="0"/>
            </a:endParaRPr>
          </a:p>
          <a:p>
            <a:pPr marL="285750" indent="-285750">
              <a:buFont typeface="Arial" panose="020B0604020202020204" pitchFamily="34" charset="0"/>
              <a:buChar char="•"/>
            </a:pPr>
            <a:r>
              <a:rPr lang="en-GB" b="1" dirty="0" smtClean="0">
                <a:latin typeface="BlackCat Primary" pitchFamily="2" charset="0"/>
              </a:rPr>
              <a:t>These assessments will take place in the summer term.</a:t>
            </a:r>
          </a:p>
          <a:p>
            <a:pPr marL="285750" indent="-285750">
              <a:buFont typeface="Arial" panose="020B0604020202020204" pitchFamily="34" charset="0"/>
              <a:buChar char="•"/>
            </a:pPr>
            <a:endParaRPr lang="en-GB" b="1" dirty="0">
              <a:latin typeface="BlackCat Primary" pitchFamily="2" charset="0"/>
            </a:endParaRPr>
          </a:p>
          <a:p>
            <a:pPr marL="285750" indent="-285750">
              <a:buFont typeface="Arial" panose="020B0604020202020204" pitchFamily="34" charset="0"/>
              <a:buChar char="•"/>
            </a:pPr>
            <a:r>
              <a:rPr lang="en-GB" b="1" dirty="0" smtClean="0">
                <a:latin typeface="BlackCat Primary" pitchFamily="2" charset="0"/>
              </a:rPr>
              <a:t>They will be administered and marked by the class teacher and will take place in the child’s classroom.  Some children may complete the assessments in small groups or individually.</a:t>
            </a:r>
          </a:p>
          <a:p>
            <a:pPr marL="285750" indent="-285750">
              <a:buFont typeface="Arial" panose="020B0604020202020204" pitchFamily="34" charset="0"/>
              <a:buChar char="•"/>
            </a:pPr>
            <a:endParaRPr lang="en-GB" b="1" dirty="0">
              <a:latin typeface="BlackCat Primary" pitchFamily="2" charset="0"/>
            </a:endParaRPr>
          </a:p>
          <a:p>
            <a:pPr marL="285750" indent="-285750">
              <a:buFont typeface="Arial" panose="020B0604020202020204" pitchFamily="34" charset="0"/>
              <a:buChar char="•"/>
            </a:pPr>
            <a:r>
              <a:rPr lang="en-GB" b="1" dirty="0" smtClean="0">
                <a:latin typeface="BlackCat Primary" pitchFamily="2" charset="0"/>
              </a:rPr>
              <a:t>Although these assessments will be marked by class teachers they will be moderated within the year team.</a:t>
            </a:r>
          </a:p>
          <a:p>
            <a:pPr marL="285750" indent="-285750">
              <a:buFont typeface="Arial" panose="020B0604020202020204" pitchFamily="34" charset="0"/>
              <a:buChar char="•"/>
            </a:pPr>
            <a:endParaRPr lang="en-GB" b="1" dirty="0">
              <a:latin typeface="BlackCat Primary" pitchFamily="2" charset="0"/>
            </a:endParaRPr>
          </a:p>
          <a:p>
            <a:pPr marL="285750" indent="-285750">
              <a:buFont typeface="Arial" panose="020B0604020202020204" pitchFamily="34" charset="0"/>
              <a:buChar char="•"/>
            </a:pPr>
            <a:r>
              <a:rPr lang="en-GB" b="1" dirty="0" smtClean="0">
                <a:latin typeface="BlackCat Primary" pitchFamily="2" charset="0"/>
              </a:rPr>
              <a:t>These tests are part of our end of year assessments and will have no more emphasis for the children than their usual work expectations. </a:t>
            </a:r>
          </a:p>
          <a:p>
            <a:pPr marL="285750" indent="-285750">
              <a:buFont typeface="Arial" panose="020B0604020202020204" pitchFamily="34" charset="0"/>
              <a:buChar char="•"/>
            </a:pPr>
            <a:endParaRPr lang="en-GB" b="1" dirty="0">
              <a:solidFill>
                <a:srgbClr val="0070C0"/>
              </a:solidFill>
              <a:latin typeface="BlackCat Primary" pitchFamily="2" charset="0"/>
            </a:endParaRPr>
          </a:p>
          <a:p>
            <a:pPr marL="285750" indent="-285750">
              <a:buFont typeface="Arial" panose="020B0604020202020204" pitchFamily="34" charset="0"/>
              <a:buChar char="•"/>
            </a:pPr>
            <a:endParaRPr lang="en-GB" b="1" dirty="0" smtClean="0">
              <a:solidFill>
                <a:srgbClr val="0070C0"/>
              </a:solidFill>
              <a:latin typeface="BlackCat Primary" pitchFamily="2" charset="0"/>
            </a:endParaRPr>
          </a:p>
          <a:p>
            <a:endParaRPr lang="en-GB" b="1" dirty="0">
              <a:solidFill>
                <a:srgbClr val="0070C0"/>
              </a:solidFill>
              <a:latin typeface="BlackCat Primary" pitchFamily="2" charset="0"/>
            </a:endParaRPr>
          </a:p>
        </p:txBody>
      </p:sp>
      <p:pic>
        <p:nvPicPr>
          <p:cNvPr id="6" name="Picture 4" descr="Image result for keep calm and try your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375" y="146531"/>
            <a:ext cx="19812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7" name="irc_mi" descr="http://cdn.xl.thumbs.canstockphoto.com/canstock32821198.jpg">
            <a:hlinkClick r:id="rId3"/>
          </p:cNvPr>
          <p:cNvPicPr/>
          <p:nvPr/>
        </p:nvPicPr>
        <p:blipFill rotWithShape="1">
          <a:blip r:embed="rId4">
            <a:extLst>
              <a:ext uri="{28A0092B-C50C-407E-A947-70E740481C1C}">
                <a14:useLocalDpi xmlns:a14="http://schemas.microsoft.com/office/drawing/2010/main" val="0"/>
              </a:ext>
            </a:extLst>
          </a:blip>
          <a:srcRect r="8522"/>
          <a:stretch/>
        </p:blipFill>
        <p:spPr bwMode="auto">
          <a:xfrm>
            <a:off x="2023121" y="257495"/>
            <a:ext cx="1047142" cy="811085"/>
          </a:xfrm>
          <a:prstGeom prst="rect">
            <a:avLst/>
          </a:prstGeom>
          <a:noFill/>
          <a:ln>
            <a:noFill/>
          </a:ln>
          <a:extLst>
            <a:ext uri="{53640926-AAD7-44D8-BBD7-CCE9431645EC}">
              <a14:shadowObscured xmlns:a14="http://schemas.microsoft.com/office/drawing/2010/main"/>
            </a:ext>
          </a:extLst>
        </p:spPr>
      </p:pic>
      <p:pic>
        <p:nvPicPr>
          <p:cNvPr id="9" name="irc_mi" descr="http://images.clipartpanda.com/woodpecker-clipart-biyEpdz7T.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88" y="257496"/>
            <a:ext cx="1076467" cy="811085"/>
          </a:xfrm>
          <a:prstGeom prst="rect">
            <a:avLst/>
          </a:prstGeom>
          <a:noFill/>
          <a:ln>
            <a:noFill/>
          </a:ln>
        </p:spPr>
      </p:pic>
      <p:pic>
        <p:nvPicPr>
          <p:cNvPr id="10" name="Picture 2" descr="Image result for eagl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527" y="257496"/>
            <a:ext cx="809554" cy="85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2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6632"/>
            <a:ext cx="7920880" cy="6586418"/>
          </a:xfrm>
          <a:prstGeom prst="rect">
            <a:avLst/>
          </a:prstGeom>
          <a:noFill/>
        </p:spPr>
        <p:txBody>
          <a:bodyPr wrap="square" rtlCol="0">
            <a:spAutoFit/>
          </a:bodyPr>
          <a:lstStyle/>
          <a:p>
            <a:r>
              <a:rPr lang="en-GB" sz="4000" dirty="0" smtClean="0"/>
              <a:t>Interim Standards </a:t>
            </a:r>
          </a:p>
          <a:p>
            <a:endParaRPr lang="en-GB" sz="4000" dirty="0" smtClean="0"/>
          </a:p>
          <a:p>
            <a:pPr marL="285750" indent="-285750">
              <a:buFont typeface="Arial" panose="020B0604020202020204" pitchFamily="34" charset="0"/>
              <a:buChar char="•"/>
            </a:pPr>
            <a:r>
              <a:rPr lang="en-GB" dirty="0" smtClean="0"/>
              <a:t>As well as the end of Key Stage 1 assessments, your child will be assessed against the interim standards – a set of expectations released by the government.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This allows us to teacher assess where each child is, which will be the final assessment of your child.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You will be given a copy of the interim standards at the autumn parents evening, however if you would like to look at them before there is a copy on our website.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Used for Reading, Writing (</a:t>
            </a:r>
            <a:r>
              <a:rPr lang="en-GB" dirty="0" err="1" smtClean="0"/>
              <a:t>SPaG</a:t>
            </a:r>
            <a:r>
              <a:rPr lang="en-GB" dirty="0" smtClean="0"/>
              <a:t>) and Maths.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Split each subject into: </a:t>
            </a:r>
          </a:p>
          <a:p>
            <a:pPr marL="742950" lvl="1" indent="-285750">
              <a:buFont typeface="Arial" panose="020B0604020202020204" pitchFamily="34" charset="0"/>
              <a:buChar char="•"/>
            </a:pPr>
            <a:r>
              <a:rPr lang="en-GB" dirty="0" smtClean="0"/>
              <a:t>Working towards the expected standard</a:t>
            </a:r>
          </a:p>
          <a:p>
            <a:pPr marL="742950" lvl="1" indent="-285750">
              <a:buFont typeface="Arial" panose="020B0604020202020204" pitchFamily="34" charset="0"/>
              <a:buChar char="•"/>
            </a:pPr>
            <a:r>
              <a:rPr lang="en-GB" b="1" dirty="0"/>
              <a:t>Working </a:t>
            </a:r>
            <a:r>
              <a:rPr lang="en-GB" b="1" dirty="0" smtClean="0"/>
              <a:t>at the </a:t>
            </a:r>
            <a:r>
              <a:rPr lang="en-GB" b="1" dirty="0"/>
              <a:t>expected </a:t>
            </a:r>
            <a:r>
              <a:rPr lang="en-GB" b="1" dirty="0" smtClean="0"/>
              <a:t>standard</a:t>
            </a:r>
          </a:p>
          <a:p>
            <a:pPr marL="742950" lvl="1" indent="-285750">
              <a:buFont typeface="Arial" panose="020B0604020202020204" pitchFamily="34" charset="0"/>
              <a:buChar char="•"/>
            </a:pPr>
            <a:r>
              <a:rPr lang="en-GB" dirty="0" smtClean="0"/>
              <a:t>Working at greater depth</a:t>
            </a:r>
            <a:endParaRPr lang="en-GB" dirty="0"/>
          </a:p>
          <a:p>
            <a:pPr marL="742950" lvl="1" indent="-285750">
              <a:buFont typeface="Arial" panose="020B0604020202020204" pitchFamily="34" charset="0"/>
              <a:buChar char="•"/>
            </a:pP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288" y="4581128"/>
            <a:ext cx="1875144" cy="192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17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8652" y="230799"/>
            <a:ext cx="3842719" cy="707886"/>
          </a:xfrm>
          <a:prstGeom prst="rect">
            <a:avLst/>
          </a:prstGeom>
          <a:noFill/>
        </p:spPr>
        <p:txBody>
          <a:bodyPr wrap="none" rtlCol="0">
            <a:spAutoFit/>
          </a:bodyPr>
          <a:lstStyle/>
          <a:p>
            <a:pPr algn="ctr"/>
            <a:r>
              <a:rPr lang="en-GB" sz="4000" b="1" dirty="0" smtClean="0">
                <a:latin typeface="BlackCat Primary" pitchFamily="2" charset="0"/>
              </a:rPr>
              <a:t>Communication</a:t>
            </a:r>
            <a:endParaRPr lang="en-GB" sz="4000" b="1" dirty="0">
              <a:latin typeface="BlackCat Primary" pitchFamily="2" charset="0"/>
            </a:endParaRPr>
          </a:p>
        </p:txBody>
      </p:sp>
      <p:sp>
        <p:nvSpPr>
          <p:cNvPr id="5" name="TextBox 4"/>
          <p:cNvSpPr txBox="1"/>
          <p:nvPr/>
        </p:nvSpPr>
        <p:spPr>
          <a:xfrm>
            <a:off x="539552" y="938685"/>
            <a:ext cx="8280920" cy="4924425"/>
          </a:xfrm>
          <a:prstGeom prst="rect">
            <a:avLst/>
          </a:prstGeom>
          <a:noFill/>
        </p:spPr>
        <p:txBody>
          <a:bodyPr wrap="square" rtlCol="0">
            <a:spAutoFit/>
          </a:bodyPr>
          <a:lstStyle/>
          <a:p>
            <a:r>
              <a:rPr lang="en-GB" sz="2400" b="1" dirty="0" smtClean="0">
                <a:latin typeface="BlackCat Primary" pitchFamily="2" charset="0"/>
              </a:rPr>
              <a:t>Talking with us:</a:t>
            </a:r>
            <a:r>
              <a:rPr lang="en-GB" sz="3200" b="1" dirty="0" smtClean="0">
                <a:latin typeface="BlackCat Primary" pitchFamily="2" charset="0"/>
              </a:rPr>
              <a:t>  </a:t>
            </a:r>
            <a:r>
              <a:rPr lang="en-GB" b="1" dirty="0" smtClean="0">
                <a:latin typeface="BlackCat Primary" pitchFamily="2" charset="0"/>
              </a:rPr>
              <a:t>If urgent, in the morning, </a:t>
            </a:r>
          </a:p>
          <a:p>
            <a:r>
              <a:rPr lang="en-GB" b="1" dirty="0" smtClean="0">
                <a:latin typeface="BlackCat Primary" pitchFamily="2" charset="0"/>
              </a:rPr>
              <a:t>                                            otherwise after school, by phone or at an arranged time</a:t>
            </a:r>
          </a:p>
          <a:p>
            <a:r>
              <a:rPr lang="en-GB" sz="2400" b="1" dirty="0" smtClean="0">
                <a:latin typeface="BlackCat Primary" pitchFamily="2" charset="0"/>
              </a:rPr>
              <a:t>Personal emails </a:t>
            </a:r>
          </a:p>
          <a:p>
            <a:r>
              <a:rPr lang="en-GB" sz="2400" b="1" dirty="0" smtClean="0">
                <a:latin typeface="BlackCat Primary" pitchFamily="2" charset="0"/>
              </a:rPr>
              <a:t>Friday e-letters</a:t>
            </a:r>
          </a:p>
          <a:p>
            <a:r>
              <a:rPr lang="en-GB" sz="2400" b="1" dirty="0" smtClean="0">
                <a:latin typeface="BlackCat Primary" pitchFamily="2" charset="0"/>
              </a:rPr>
              <a:t>Occasional paper letters</a:t>
            </a:r>
          </a:p>
          <a:p>
            <a:r>
              <a:rPr lang="en-GB" sz="2400" b="1" dirty="0" smtClean="0">
                <a:latin typeface="BlackCat Primary" pitchFamily="2" charset="0"/>
              </a:rPr>
              <a:t>Class notice boards</a:t>
            </a:r>
          </a:p>
          <a:p>
            <a:r>
              <a:rPr lang="en-GB" sz="2400" b="1" dirty="0" smtClean="0">
                <a:latin typeface="BlackCat Primary" pitchFamily="2" charset="0"/>
              </a:rPr>
              <a:t>Texts</a:t>
            </a:r>
          </a:p>
          <a:p>
            <a:r>
              <a:rPr lang="en-GB" sz="2400" b="1" dirty="0" smtClean="0">
                <a:latin typeface="BlackCat Primary" pitchFamily="2" charset="0"/>
              </a:rPr>
              <a:t>Ask Me board on window</a:t>
            </a:r>
          </a:p>
          <a:p>
            <a:r>
              <a:rPr lang="en-GB" sz="2400" b="1" dirty="0" smtClean="0">
                <a:latin typeface="BlackCat Primary" pitchFamily="2" charset="0"/>
              </a:rPr>
              <a:t>Class Blog</a:t>
            </a:r>
          </a:p>
          <a:p>
            <a:r>
              <a:rPr lang="en-GB" sz="2400" b="1" dirty="0" smtClean="0">
                <a:latin typeface="BlackCat Primary" pitchFamily="2" charset="0"/>
              </a:rPr>
              <a:t>Class assembly</a:t>
            </a:r>
          </a:p>
          <a:p>
            <a:r>
              <a:rPr lang="en-GB" sz="2400" b="1" dirty="0" smtClean="0">
                <a:latin typeface="BlackCat Primary" pitchFamily="2" charset="0"/>
              </a:rPr>
              <a:t>Curriculum Workshops</a:t>
            </a:r>
          </a:p>
          <a:p>
            <a:r>
              <a:rPr lang="en-GB" sz="2400" b="1" dirty="0" smtClean="0">
                <a:latin typeface="BlackCat Primary" pitchFamily="2" charset="0"/>
              </a:rPr>
              <a:t>Parent Consultations: Nov, March</a:t>
            </a:r>
          </a:p>
          <a:p>
            <a:r>
              <a:rPr lang="en-GB" sz="2400" b="1" dirty="0" smtClean="0">
                <a:latin typeface="BlackCat Primary" pitchFamily="2" charset="0"/>
              </a:rPr>
              <a:t>Report and results of KS1 Assessments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71245"/>
            <a:ext cx="1102715" cy="110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9992" y="1844824"/>
            <a:ext cx="4387552" cy="2800767"/>
          </a:xfrm>
          <a:prstGeom prst="rect">
            <a:avLst/>
          </a:prstGeom>
          <a:noFill/>
        </p:spPr>
        <p:txBody>
          <a:bodyPr wrap="square" rtlCol="0">
            <a:spAutoFit/>
          </a:bodyPr>
          <a:lstStyle/>
          <a:p>
            <a:endParaRPr lang="en-GB" dirty="0">
              <a:solidFill>
                <a:srgbClr val="FF0000"/>
              </a:solidFill>
            </a:endParaRPr>
          </a:p>
          <a:p>
            <a:r>
              <a:rPr lang="en-GB" dirty="0" smtClean="0">
                <a:solidFill>
                  <a:srgbClr val="FF0000"/>
                </a:solidFill>
                <a:hlinkClick r:id="rId3"/>
              </a:rPr>
              <a:t>charlesa@dobcroft-inf.sheffield.sch.uk</a:t>
            </a:r>
            <a:r>
              <a:rPr lang="en-GB" dirty="0" smtClean="0">
                <a:solidFill>
                  <a:srgbClr val="FF0000"/>
                </a:solidFill>
              </a:rPr>
              <a:t> - </a:t>
            </a:r>
            <a:r>
              <a:rPr lang="en-GB" dirty="0" smtClean="0"/>
              <a:t>Kingfishers</a:t>
            </a:r>
          </a:p>
          <a:p>
            <a:endParaRPr lang="en-GB" dirty="0" smtClean="0">
              <a:solidFill>
                <a:srgbClr val="FF0000"/>
              </a:solidFill>
            </a:endParaRPr>
          </a:p>
          <a:p>
            <a:r>
              <a:rPr lang="en-GB" dirty="0" smtClean="0">
                <a:solidFill>
                  <a:srgbClr val="FF0000"/>
                </a:solidFill>
                <a:hlinkClick r:id="rId4"/>
              </a:rPr>
              <a:t>holmesk@dobcroft-inf.sheffield.sch.uk</a:t>
            </a:r>
            <a:r>
              <a:rPr lang="en-GB" dirty="0" smtClean="0">
                <a:solidFill>
                  <a:srgbClr val="FF0000"/>
                </a:solidFill>
              </a:rPr>
              <a:t> – </a:t>
            </a:r>
            <a:r>
              <a:rPr lang="en-GB" dirty="0" smtClean="0"/>
              <a:t>Woodpeckers </a:t>
            </a:r>
          </a:p>
          <a:p>
            <a:endParaRPr lang="en-GB" dirty="0">
              <a:solidFill>
                <a:srgbClr val="FF0000"/>
              </a:solidFill>
            </a:endParaRPr>
          </a:p>
          <a:p>
            <a:r>
              <a:rPr lang="en-GB" dirty="0" smtClean="0">
                <a:solidFill>
                  <a:srgbClr val="FF0000"/>
                </a:solidFill>
                <a:hlinkClick r:id="rId5"/>
              </a:rPr>
              <a:t>hughesc@dobcroft-inf.sheffield.sch.uk-</a:t>
            </a:r>
            <a:r>
              <a:rPr lang="en-GB" dirty="0" smtClean="0">
                <a:solidFill>
                  <a:srgbClr val="FF0000"/>
                </a:solidFill>
              </a:rPr>
              <a:t> </a:t>
            </a:r>
            <a:r>
              <a:rPr lang="en-GB" dirty="0" smtClean="0"/>
              <a:t>Eagles </a:t>
            </a:r>
          </a:p>
          <a:p>
            <a:endParaRPr lang="en-GB" sz="1400" dirty="0">
              <a:solidFill>
                <a:srgbClr val="FF0000"/>
              </a:solidFill>
            </a:endParaRPr>
          </a:p>
        </p:txBody>
      </p:sp>
    </p:spTree>
    <p:extLst>
      <p:ext uri="{BB962C8B-B14F-4D97-AF65-F5344CB8AC3E}">
        <p14:creationId xmlns:p14="http://schemas.microsoft.com/office/powerpoint/2010/main" val="392733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612" y="1412776"/>
            <a:ext cx="8077310" cy="1754326"/>
          </a:xfrm>
          <a:prstGeom prst="rect">
            <a:avLst/>
          </a:prstGeom>
          <a:noFill/>
        </p:spPr>
        <p:txBody>
          <a:bodyPr wrap="square" rtlCol="0">
            <a:spAutoFit/>
          </a:bodyPr>
          <a:lstStyle/>
          <a:p>
            <a:pPr algn="ctr"/>
            <a:r>
              <a:rPr lang="en-GB" sz="3600" b="1" dirty="0" smtClean="0">
                <a:latin typeface="BlackCat Primary" pitchFamily="2" charset="0"/>
              </a:rPr>
              <a:t>Thank you for listening and we look forward to working with you in the coming year.</a:t>
            </a:r>
          </a:p>
        </p:txBody>
      </p:sp>
      <p:pic>
        <p:nvPicPr>
          <p:cNvPr id="5" name="irc_mi" descr="http://images.clipartpanda.com/woodpecker-clipart-biyEpdz7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464079"/>
            <a:ext cx="1800200" cy="1662811"/>
          </a:xfrm>
          <a:prstGeom prst="rect">
            <a:avLst/>
          </a:prstGeom>
          <a:noFill/>
          <a:ln>
            <a:noFill/>
          </a:ln>
        </p:spPr>
      </p:pic>
      <p:pic>
        <p:nvPicPr>
          <p:cNvPr id="6" name="irc_mi" descr="http://cdn.xl.thumbs.canstockphoto.com/canstock32821198.jpg">
            <a:hlinkClick r:id="rId4"/>
          </p:cNvPr>
          <p:cNvPicPr/>
          <p:nvPr/>
        </p:nvPicPr>
        <p:blipFill rotWithShape="1">
          <a:blip r:embed="rId5">
            <a:extLst>
              <a:ext uri="{28A0092B-C50C-407E-A947-70E740481C1C}">
                <a14:useLocalDpi xmlns:a14="http://schemas.microsoft.com/office/drawing/2010/main" val="0"/>
              </a:ext>
            </a:extLst>
          </a:blip>
          <a:srcRect r="8522"/>
          <a:stretch/>
        </p:blipFill>
        <p:spPr bwMode="auto">
          <a:xfrm>
            <a:off x="4067944" y="3435626"/>
            <a:ext cx="1800200" cy="1691264"/>
          </a:xfrm>
          <a:prstGeom prst="rect">
            <a:avLst/>
          </a:prstGeom>
          <a:noFill/>
          <a:ln>
            <a:noFill/>
          </a:ln>
          <a:extLst>
            <a:ext uri="{53640926-AAD7-44D8-BBD7-CCE9431645EC}">
              <a14:shadowObscured xmlns:a14="http://schemas.microsoft.com/office/drawing/2010/main"/>
            </a:ext>
          </a:extLst>
        </p:spPr>
      </p:pic>
      <p:pic>
        <p:nvPicPr>
          <p:cNvPr id="8"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435626"/>
            <a:ext cx="1584176" cy="167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6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altLang="en-US" dirty="0" smtClean="0"/>
              <a:t>                                         Purpose </a:t>
            </a:r>
          </a:p>
        </p:txBody>
      </p:sp>
      <p:sp>
        <p:nvSpPr>
          <p:cNvPr id="5" name="Content Placeholder 2"/>
          <p:cNvSpPr>
            <a:spLocks noGrp="1"/>
          </p:cNvSpPr>
          <p:nvPr>
            <p:ph idx="1"/>
          </p:nvPr>
        </p:nvSpPr>
        <p:spPr>
          <a:xfrm>
            <a:off x="457200" y="1600200"/>
            <a:ext cx="8229600" cy="4525963"/>
          </a:xfrm>
        </p:spPr>
        <p:txBody>
          <a:bodyPr>
            <a:normAutofit lnSpcReduction="10000"/>
          </a:bodyPr>
          <a:lstStyle/>
          <a:p>
            <a:pPr marL="0" indent="0">
              <a:buNone/>
            </a:pPr>
            <a:endParaRPr lang="en-GB" altLang="en-US" sz="2800" dirty="0" smtClean="0"/>
          </a:p>
          <a:p>
            <a:r>
              <a:rPr lang="en-GB" altLang="en-US" sz="2800" dirty="0" smtClean="0"/>
              <a:t>What learning in year 2 looks like (routines and timetable)</a:t>
            </a:r>
          </a:p>
          <a:p>
            <a:endParaRPr lang="en-GB" altLang="en-US" sz="2800" dirty="0" smtClean="0"/>
          </a:p>
          <a:p>
            <a:r>
              <a:rPr lang="en-GB" altLang="en-US" sz="2800" dirty="0" smtClean="0"/>
              <a:t>Curriculum </a:t>
            </a:r>
          </a:p>
          <a:p>
            <a:endParaRPr lang="en-GB" altLang="en-US" sz="2800" dirty="0" smtClean="0"/>
          </a:p>
          <a:p>
            <a:r>
              <a:rPr lang="en-GB" altLang="en-US" sz="2800" dirty="0" smtClean="0"/>
              <a:t>Assessments </a:t>
            </a:r>
          </a:p>
          <a:p>
            <a:endParaRPr lang="en-GB" altLang="en-US" sz="2800" dirty="0" smtClean="0"/>
          </a:p>
          <a:p>
            <a:r>
              <a:rPr lang="en-GB" altLang="en-US" dirty="0" smtClean="0"/>
              <a:t>How you can help your child at home</a:t>
            </a:r>
          </a:p>
          <a:p>
            <a:endParaRPr lang="en-GB" altLang="en-US" dirty="0" smtClean="0"/>
          </a:p>
        </p:txBody>
      </p:sp>
      <p:pic>
        <p:nvPicPr>
          <p:cNvPr id="7" name="irc_mi" descr="http://images.clipartpanda.com/woodpecker-clipart-biyEpdz7T.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62" y="311992"/>
            <a:ext cx="1247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cdn.xl.thumbs.canstockphoto.com/canstock3282119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8522"/>
          <a:stretch>
            <a:fillRect/>
          </a:stretch>
        </p:blipFill>
        <p:spPr bwMode="auto">
          <a:xfrm>
            <a:off x="2373556" y="327852"/>
            <a:ext cx="11445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832" y="311992"/>
            <a:ext cx="1008112" cy="10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9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6742" y="5877272"/>
            <a:ext cx="6912768" cy="646331"/>
          </a:xfrm>
          <a:prstGeom prst="rect">
            <a:avLst/>
          </a:prstGeom>
          <a:noFill/>
        </p:spPr>
        <p:txBody>
          <a:bodyPr wrap="square" rtlCol="0">
            <a:spAutoFit/>
          </a:bodyPr>
          <a:lstStyle/>
          <a:p>
            <a:pPr algn="ctr"/>
            <a:r>
              <a:rPr lang="en-GB" sz="3600" dirty="0" smtClean="0"/>
              <a:t>Example year 2 timetable</a:t>
            </a:r>
            <a:endParaRPr lang="en-GB"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5563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altLang="en-US" smtClean="0"/>
              <a:t>What we cover in year 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560840" cy="505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85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476672"/>
            <a:ext cx="2693366" cy="707886"/>
          </a:xfrm>
          <a:prstGeom prst="rect">
            <a:avLst/>
          </a:prstGeom>
          <a:noFill/>
        </p:spPr>
        <p:txBody>
          <a:bodyPr wrap="none" rtlCol="0">
            <a:spAutoFit/>
          </a:bodyPr>
          <a:lstStyle/>
          <a:p>
            <a:r>
              <a:rPr lang="en-GB" sz="4000" b="1" dirty="0" smtClean="0">
                <a:latin typeface="BlackCat Primary" pitchFamily="2" charset="0"/>
              </a:rPr>
              <a:t>Curriculum</a:t>
            </a:r>
            <a:endParaRPr lang="en-GB" sz="4000" b="1" dirty="0">
              <a:latin typeface="BlackCat Primary" pitchFamily="2" charset="0"/>
            </a:endParaRPr>
          </a:p>
        </p:txBody>
      </p:sp>
      <p:sp>
        <p:nvSpPr>
          <p:cNvPr id="5" name="TextBox 4"/>
          <p:cNvSpPr txBox="1"/>
          <p:nvPr/>
        </p:nvSpPr>
        <p:spPr>
          <a:xfrm>
            <a:off x="251520" y="1290877"/>
            <a:ext cx="3264088" cy="5293757"/>
          </a:xfrm>
          <a:prstGeom prst="rect">
            <a:avLst/>
          </a:prstGeom>
          <a:noFill/>
          <a:ln w="28575">
            <a:solidFill>
              <a:srgbClr val="0070C0"/>
            </a:solidFill>
          </a:ln>
        </p:spPr>
        <p:txBody>
          <a:bodyPr wrap="square" rtlCol="0">
            <a:spAutoFit/>
          </a:bodyPr>
          <a:lstStyle/>
          <a:p>
            <a:pPr algn="ctr"/>
            <a:r>
              <a:rPr lang="en-GB" sz="2400" b="1" dirty="0" smtClean="0">
                <a:latin typeface="BlackCat Primary" pitchFamily="2" charset="0"/>
              </a:rPr>
              <a:t>Whole School Themes</a:t>
            </a:r>
            <a:endParaRPr lang="en-GB" sz="2800" b="1" dirty="0" smtClean="0">
              <a:latin typeface="BlackCat Primary" pitchFamily="2" charset="0"/>
            </a:endParaRPr>
          </a:p>
          <a:p>
            <a:r>
              <a:rPr lang="en-GB" b="1" u="sng" dirty="0" smtClean="0">
                <a:latin typeface="BlackCat Primary" pitchFamily="2" charset="0"/>
              </a:rPr>
              <a:t>Space</a:t>
            </a:r>
          </a:p>
          <a:p>
            <a:r>
              <a:rPr lang="en-GB" sz="1600" b="1" dirty="0" smtClean="0">
                <a:latin typeface="BlackCat Primary" pitchFamily="2" charset="0"/>
              </a:rPr>
              <a:t>History focus: </a:t>
            </a:r>
          </a:p>
          <a:p>
            <a:r>
              <a:rPr lang="en-GB" sz="1600" b="1" dirty="0" smtClean="0">
                <a:latin typeface="BlackCat Primary" pitchFamily="2" charset="0"/>
              </a:rPr>
              <a:t>History of space </a:t>
            </a:r>
            <a:r>
              <a:rPr lang="en-GB" sz="1600" b="1" dirty="0" smtClean="0">
                <a:latin typeface="BlackCat Primary" pitchFamily="2" charset="0"/>
              </a:rPr>
              <a:t>travel, Helen Sharman</a:t>
            </a:r>
            <a:endParaRPr lang="en-GB" sz="1600" b="1" dirty="0" smtClean="0">
              <a:latin typeface="BlackCat Primary" pitchFamily="2" charset="0"/>
            </a:endParaRPr>
          </a:p>
          <a:p>
            <a:r>
              <a:rPr lang="en-GB" sz="1600" b="1" dirty="0" smtClean="0">
                <a:latin typeface="BlackCat Primary" pitchFamily="2" charset="0"/>
              </a:rPr>
              <a:t>Science Focus: </a:t>
            </a:r>
          </a:p>
          <a:p>
            <a:r>
              <a:rPr lang="en-GB" sz="1600" b="1" dirty="0" smtClean="0">
                <a:latin typeface="BlackCat Primary" pitchFamily="2" charset="0"/>
              </a:rPr>
              <a:t>Planets, how materials change</a:t>
            </a:r>
            <a:endParaRPr lang="en-GB" sz="1600" b="1" dirty="0" smtClean="0">
              <a:latin typeface="BlackCat Primary" pitchFamily="2" charset="0"/>
            </a:endParaRPr>
          </a:p>
          <a:p>
            <a:r>
              <a:rPr lang="en-GB" sz="1600" b="1" dirty="0" smtClean="0">
                <a:latin typeface="BlackCat Primary" pitchFamily="2" charset="0"/>
              </a:rPr>
              <a:t>Geography focus: </a:t>
            </a:r>
          </a:p>
          <a:p>
            <a:r>
              <a:rPr lang="en-GB" sz="1600" b="1" dirty="0" smtClean="0">
                <a:latin typeface="BlackCat Primary" pitchFamily="2" charset="0"/>
              </a:rPr>
              <a:t>around the </a:t>
            </a:r>
            <a:r>
              <a:rPr lang="en-GB" sz="1600" b="1" dirty="0" smtClean="0">
                <a:latin typeface="BlackCat Primary" pitchFamily="2" charset="0"/>
              </a:rPr>
              <a:t>world, aerial maps - landmarks and vocab</a:t>
            </a:r>
            <a:endParaRPr lang="en-GB" sz="1600" b="1" dirty="0" smtClean="0">
              <a:latin typeface="BlackCat Primary" pitchFamily="2" charset="0"/>
            </a:endParaRPr>
          </a:p>
          <a:p>
            <a:endParaRPr lang="en-GB" b="1" dirty="0" smtClean="0">
              <a:latin typeface="BlackCat Primary" pitchFamily="2" charset="0"/>
            </a:endParaRPr>
          </a:p>
          <a:p>
            <a:r>
              <a:rPr lang="en-GB" b="1" u="sng" dirty="0" smtClean="0">
                <a:latin typeface="BlackCat Primary" pitchFamily="2" charset="0"/>
              </a:rPr>
              <a:t>Heroes</a:t>
            </a:r>
          </a:p>
          <a:p>
            <a:r>
              <a:rPr lang="en-GB" sz="1600" b="1" dirty="0" smtClean="0">
                <a:latin typeface="BlackCat Primary" pitchFamily="2" charset="0"/>
              </a:rPr>
              <a:t>History Focus:</a:t>
            </a:r>
          </a:p>
          <a:p>
            <a:r>
              <a:rPr lang="en-GB" sz="1600" b="1" dirty="0" smtClean="0">
                <a:latin typeface="BlackCat Primary" pitchFamily="2" charset="0"/>
              </a:rPr>
              <a:t>Local heroes</a:t>
            </a:r>
          </a:p>
          <a:p>
            <a:r>
              <a:rPr lang="en-GB" sz="1600" b="1" dirty="0" smtClean="0">
                <a:latin typeface="BlackCat Primary" pitchFamily="2" charset="0"/>
              </a:rPr>
              <a:t>Art Focus:</a:t>
            </a:r>
          </a:p>
          <a:p>
            <a:r>
              <a:rPr lang="en-GB" sz="1600" b="1" dirty="0" smtClean="0">
                <a:latin typeface="BlackCat Primary" pitchFamily="2" charset="0"/>
              </a:rPr>
              <a:t>Andy Warhol, Pop art </a:t>
            </a:r>
          </a:p>
          <a:p>
            <a:endParaRPr lang="en-GB" b="1" u="sng" dirty="0" smtClean="0">
              <a:latin typeface="BlackCat Primary" pitchFamily="2" charset="0"/>
            </a:endParaRPr>
          </a:p>
          <a:p>
            <a:r>
              <a:rPr lang="en-GB" b="1" u="sng" dirty="0" smtClean="0">
                <a:latin typeface="BlackCat Primary" pitchFamily="2" charset="0"/>
              </a:rPr>
              <a:t>Food and growth</a:t>
            </a:r>
          </a:p>
          <a:p>
            <a:r>
              <a:rPr lang="en-GB" sz="1600" b="1" dirty="0" smtClean="0">
                <a:latin typeface="BlackCat Primary" pitchFamily="2" charset="0"/>
              </a:rPr>
              <a:t>Science focus:</a:t>
            </a:r>
          </a:p>
          <a:p>
            <a:r>
              <a:rPr lang="en-GB" sz="1600" b="1" dirty="0" smtClean="0">
                <a:latin typeface="BlackCat Primary" pitchFamily="2" charset="0"/>
              </a:rPr>
              <a:t>Animals, plants and living things </a:t>
            </a:r>
            <a:endParaRPr lang="en-GB" sz="1600" b="1" dirty="0">
              <a:solidFill>
                <a:srgbClr val="0070C0"/>
              </a:solidFill>
              <a:latin typeface="BlackCat Primary" pitchFamily="2" charset="0"/>
            </a:endParaRPr>
          </a:p>
        </p:txBody>
      </p:sp>
      <p:sp>
        <p:nvSpPr>
          <p:cNvPr id="6" name="TextBox 5"/>
          <p:cNvSpPr txBox="1"/>
          <p:nvPr/>
        </p:nvSpPr>
        <p:spPr>
          <a:xfrm>
            <a:off x="6732240" y="1340768"/>
            <a:ext cx="2304256" cy="5447645"/>
          </a:xfrm>
          <a:prstGeom prst="rect">
            <a:avLst/>
          </a:prstGeom>
          <a:noFill/>
          <a:ln w="28575">
            <a:solidFill>
              <a:srgbClr val="0070C0"/>
            </a:solidFill>
          </a:ln>
        </p:spPr>
        <p:txBody>
          <a:bodyPr wrap="square" rtlCol="0">
            <a:spAutoFit/>
          </a:bodyPr>
          <a:lstStyle/>
          <a:p>
            <a:pPr algn="ctr"/>
            <a:r>
              <a:rPr lang="en-GB" sz="2400" b="1" dirty="0" smtClean="0">
                <a:latin typeface="BlackCat Primary" pitchFamily="2" charset="0"/>
              </a:rPr>
              <a:t>How To Learn</a:t>
            </a:r>
          </a:p>
          <a:p>
            <a:endParaRPr lang="en-GB" b="1" dirty="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smtClean="0">
              <a:solidFill>
                <a:srgbClr val="0070C0"/>
              </a:solidFill>
              <a:latin typeface="BlackCat Primary" pitchFamily="2" charset="0"/>
            </a:endParaRPr>
          </a:p>
          <a:p>
            <a:endParaRPr lang="en-GB" b="1" dirty="0" smtClean="0">
              <a:solidFill>
                <a:srgbClr val="0070C0"/>
              </a:solidFill>
              <a:latin typeface="BlackCat Primary" pitchFamily="2" charset="0"/>
            </a:endParaRPr>
          </a:p>
          <a:p>
            <a:r>
              <a:rPr lang="en-GB" b="1" dirty="0" smtClean="0">
                <a:latin typeface="BlackCat Primary" pitchFamily="2" charset="0"/>
              </a:rPr>
              <a:t>Resourceful, Reciprocal, Risk-Taking, Resilient, Reflective</a:t>
            </a:r>
            <a:endParaRPr lang="en-GB" b="1" dirty="0">
              <a:latin typeface="BlackCat Primary" pitchFamily="2" charset="0"/>
            </a:endParaRPr>
          </a:p>
          <a:p>
            <a:endParaRPr lang="en-GB" b="1" dirty="0" smtClean="0">
              <a:solidFill>
                <a:srgbClr val="0070C0"/>
              </a:solidFill>
              <a:latin typeface="BlackCat Primary" pitchFamily="2" charset="0"/>
            </a:endParaRPr>
          </a:p>
        </p:txBody>
      </p:sp>
      <p:sp>
        <p:nvSpPr>
          <p:cNvPr id="7" name="TextBox 6"/>
          <p:cNvSpPr txBox="1"/>
          <p:nvPr/>
        </p:nvSpPr>
        <p:spPr>
          <a:xfrm>
            <a:off x="3755683" y="1212477"/>
            <a:ext cx="2808312" cy="5262979"/>
          </a:xfrm>
          <a:prstGeom prst="rect">
            <a:avLst/>
          </a:prstGeom>
          <a:noFill/>
          <a:ln w="28575">
            <a:solidFill>
              <a:srgbClr val="0070C0"/>
            </a:solidFill>
          </a:ln>
        </p:spPr>
        <p:txBody>
          <a:bodyPr wrap="square" rtlCol="0">
            <a:spAutoFit/>
          </a:bodyPr>
          <a:lstStyle/>
          <a:p>
            <a:pPr algn="ctr"/>
            <a:r>
              <a:rPr lang="en-GB" sz="2400" b="1" dirty="0" smtClean="0">
                <a:latin typeface="BlackCat Primary" pitchFamily="2" charset="0"/>
              </a:rPr>
              <a:t>Areas of learning</a:t>
            </a:r>
          </a:p>
          <a:p>
            <a:pPr algn="ctr"/>
            <a:endParaRPr lang="en-GB" sz="2400" b="1" dirty="0" smtClean="0">
              <a:latin typeface="BlackCat Primary" pitchFamily="2" charset="0"/>
            </a:endParaRPr>
          </a:p>
          <a:p>
            <a:r>
              <a:rPr lang="en-GB" b="1" dirty="0" smtClean="0">
                <a:latin typeface="BlackCat Primary" pitchFamily="2" charset="0"/>
              </a:rPr>
              <a:t>Maths</a:t>
            </a:r>
          </a:p>
          <a:p>
            <a:r>
              <a:rPr lang="en-GB" b="1" dirty="0" smtClean="0">
                <a:latin typeface="BlackCat Primary" pitchFamily="2" charset="0"/>
              </a:rPr>
              <a:t>English – writing, reading and </a:t>
            </a:r>
            <a:r>
              <a:rPr lang="en-GB" b="1" dirty="0" smtClean="0">
                <a:latin typeface="BlackCat Primary" pitchFamily="2" charset="0"/>
              </a:rPr>
              <a:t>phonics, spelling</a:t>
            </a:r>
            <a:endParaRPr lang="en-GB" b="1" dirty="0" smtClean="0">
              <a:latin typeface="BlackCat Primary" pitchFamily="2" charset="0"/>
            </a:endParaRPr>
          </a:p>
          <a:p>
            <a:r>
              <a:rPr lang="en-GB" b="1" dirty="0" smtClean="0">
                <a:latin typeface="BlackCat Primary" pitchFamily="2" charset="0"/>
              </a:rPr>
              <a:t>Science</a:t>
            </a:r>
          </a:p>
          <a:p>
            <a:r>
              <a:rPr lang="en-GB" b="1" dirty="0" smtClean="0">
                <a:latin typeface="BlackCat Primary" pitchFamily="2" charset="0"/>
              </a:rPr>
              <a:t>PE</a:t>
            </a:r>
          </a:p>
          <a:p>
            <a:r>
              <a:rPr lang="en-GB" b="1" dirty="0" smtClean="0">
                <a:latin typeface="BlackCat Primary" pitchFamily="2" charset="0"/>
              </a:rPr>
              <a:t>Art </a:t>
            </a:r>
          </a:p>
          <a:p>
            <a:r>
              <a:rPr lang="en-GB" b="1" dirty="0" smtClean="0">
                <a:latin typeface="BlackCat Primary" pitchFamily="2" charset="0"/>
              </a:rPr>
              <a:t>Music (violins)</a:t>
            </a:r>
          </a:p>
          <a:p>
            <a:r>
              <a:rPr lang="en-GB" b="1" dirty="0" smtClean="0">
                <a:latin typeface="BlackCat Primary" pitchFamily="2" charset="0"/>
              </a:rPr>
              <a:t>Design Technology</a:t>
            </a:r>
          </a:p>
          <a:p>
            <a:r>
              <a:rPr lang="en-GB" b="1" dirty="0" smtClean="0">
                <a:latin typeface="BlackCat Primary" pitchFamily="2" charset="0"/>
              </a:rPr>
              <a:t>Computing</a:t>
            </a:r>
          </a:p>
          <a:p>
            <a:r>
              <a:rPr lang="en-GB" b="1" dirty="0" smtClean="0">
                <a:latin typeface="BlackCat Primary" pitchFamily="2" charset="0"/>
              </a:rPr>
              <a:t>History</a:t>
            </a:r>
          </a:p>
          <a:p>
            <a:r>
              <a:rPr lang="en-GB" b="1" dirty="0">
                <a:latin typeface="BlackCat Primary" pitchFamily="2" charset="0"/>
              </a:rPr>
              <a:t>G</a:t>
            </a:r>
            <a:r>
              <a:rPr lang="en-GB" b="1" dirty="0" smtClean="0">
                <a:latin typeface="BlackCat Primary" pitchFamily="2" charset="0"/>
              </a:rPr>
              <a:t>eography</a:t>
            </a:r>
          </a:p>
          <a:p>
            <a:r>
              <a:rPr lang="en-GB" b="1" dirty="0" smtClean="0">
                <a:latin typeface="BlackCat Primary" pitchFamily="2" charset="0"/>
              </a:rPr>
              <a:t>P4C</a:t>
            </a:r>
          </a:p>
          <a:p>
            <a:r>
              <a:rPr lang="en-GB" b="1" dirty="0" smtClean="0">
                <a:latin typeface="BlackCat Primary" pitchFamily="2" charset="0"/>
              </a:rPr>
              <a:t>SEAL</a:t>
            </a:r>
          </a:p>
          <a:p>
            <a:r>
              <a:rPr lang="en-GB" b="1" dirty="0" smtClean="0">
                <a:latin typeface="BlackCat Primary" pitchFamily="2" charset="0"/>
              </a:rPr>
              <a:t>Massage</a:t>
            </a:r>
          </a:p>
          <a:p>
            <a:r>
              <a:rPr lang="en-GB" b="1" dirty="0" smtClean="0">
                <a:latin typeface="BlackCat Primary" pitchFamily="2" charset="0"/>
              </a:rPr>
              <a:t>RE</a:t>
            </a:r>
          </a:p>
          <a:p>
            <a:r>
              <a:rPr lang="en-GB" b="1" dirty="0" smtClean="0">
                <a:latin typeface="BlackCat Primary" pitchFamily="2" charset="0"/>
              </a:rPr>
              <a:t>Metacognition</a:t>
            </a:r>
            <a:endParaRPr lang="en-GB" b="1" dirty="0" smtClean="0">
              <a:latin typeface="BlackCat Primary" pitchFamily="2" charset="0"/>
            </a:endParaRPr>
          </a:p>
        </p:txBody>
      </p:sp>
      <p:pic>
        <p:nvPicPr>
          <p:cNvPr id="8" name="Picture 1033" descr="MCj013510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569" y="1721176"/>
            <a:ext cx="937600" cy="77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0" descr="Seal with 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1339" y="4172113"/>
            <a:ext cx="7493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29" descr="MMAG00440_0000%5b1%5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36677" y="3834431"/>
            <a:ext cx="820666" cy="11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5" descr="MCj04110650000%5b1%5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5529" y="3284261"/>
            <a:ext cx="2968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6" descr="MCj03315400000%5b1%5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2714" y="2867793"/>
            <a:ext cx="4286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stockphoto_2621203_funny_and_smiley_seal_from_circ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2591" y="1721176"/>
            <a:ext cx="671370" cy="769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7656" y="275852"/>
            <a:ext cx="936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7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716" y="217082"/>
            <a:ext cx="7776864" cy="769441"/>
          </a:xfrm>
          <a:prstGeom prst="rect">
            <a:avLst/>
          </a:prstGeom>
          <a:noFill/>
        </p:spPr>
        <p:txBody>
          <a:bodyPr wrap="square" rtlCol="0">
            <a:spAutoFit/>
          </a:bodyPr>
          <a:lstStyle/>
          <a:p>
            <a:pPr algn="ctr"/>
            <a:r>
              <a:rPr lang="en-GB" sz="4400" dirty="0" smtClean="0"/>
              <a:t>Mastery curriculum</a:t>
            </a:r>
            <a:endParaRPr lang="en-GB" sz="4400" dirty="0"/>
          </a:p>
        </p:txBody>
      </p:sp>
      <p:sp>
        <p:nvSpPr>
          <p:cNvPr id="5" name="Rectangle 4"/>
          <p:cNvSpPr/>
          <p:nvPr/>
        </p:nvSpPr>
        <p:spPr>
          <a:xfrm>
            <a:off x="395536" y="986523"/>
            <a:ext cx="8496944" cy="2308324"/>
          </a:xfrm>
          <a:prstGeom prst="rect">
            <a:avLst/>
          </a:prstGeom>
        </p:spPr>
        <p:txBody>
          <a:bodyPr wrap="square">
            <a:spAutoFit/>
          </a:bodyPr>
          <a:lstStyle/>
          <a:p>
            <a:pPr>
              <a:defRPr/>
            </a:pPr>
            <a:r>
              <a:rPr lang="en-GB" dirty="0"/>
              <a:t>Mastery </a:t>
            </a:r>
          </a:p>
          <a:p>
            <a:pPr>
              <a:defRPr/>
            </a:pPr>
            <a:r>
              <a:rPr lang="en-GB" dirty="0"/>
              <a:t>New curriculum = New thinking </a:t>
            </a:r>
          </a:p>
          <a:p>
            <a:pPr>
              <a:defRPr/>
            </a:pPr>
            <a:r>
              <a:rPr lang="en-GB" dirty="0"/>
              <a:t>Based around broadening a child’s understanding of a text and language and show a deep understanding through applying their learning. </a:t>
            </a:r>
          </a:p>
          <a:p>
            <a:pPr>
              <a:defRPr/>
            </a:pPr>
            <a:endParaRPr lang="en-GB" dirty="0"/>
          </a:p>
          <a:p>
            <a:pPr>
              <a:defRPr/>
            </a:pPr>
            <a:r>
              <a:rPr lang="en-GB" dirty="0"/>
              <a:t>What will this look like across the year?</a:t>
            </a:r>
          </a:p>
          <a:p>
            <a:pPr>
              <a:defRPr/>
            </a:pPr>
            <a:r>
              <a:rPr lang="en-GB" dirty="0"/>
              <a:t>Skills and knowledge will be built up throughout the year so children will be apply to apply their learning to a wide variety of contexts. </a:t>
            </a:r>
          </a:p>
        </p:txBody>
      </p:sp>
      <p:sp>
        <p:nvSpPr>
          <p:cNvPr id="6" name="TextBox 5"/>
          <p:cNvSpPr txBox="1"/>
          <p:nvPr/>
        </p:nvSpPr>
        <p:spPr>
          <a:xfrm>
            <a:off x="395536" y="3429000"/>
            <a:ext cx="4052308" cy="2862322"/>
          </a:xfrm>
          <a:prstGeom prst="rect">
            <a:avLst/>
          </a:prstGeom>
          <a:noFill/>
          <a:ln w="28575">
            <a:solidFill>
              <a:schemeClr val="tx1"/>
            </a:solidFill>
          </a:ln>
        </p:spPr>
        <p:txBody>
          <a:bodyPr wrap="square" rtlCol="0">
            <a:spAutoFit/>
          </a:bodyPr>
          <a:lstStyle/>
          <a:p>
            <a:pPr>
              <a:defRPr/>
            </a:pPr>
            <a:r>
              <a:rPr lang="en-GB" b="1" u="sng" dirty="0" smtClean="0"/>
              <a:t>Mastery English</a:t>
            </a:r>
          </a:p>
          <a:p>
            <a:pPr>
              <a:defRPr/>
            </a:pPr>
            <a:endParaRPr lang="en-GB" dirty="0" smtClean="0"/>
          </a:p>
          <a:p>
            <a:pPr>
              <a:defRPr/>
            </a:pPr>
            <a:r>
              <a:rPr lang="en-GB" dirty="0" smtClean="0"/>
              <a:t>Immersive </a:t>
            </a:r>
            <a:r>
              <a:rPr lang="en-GB" dirty="0"/>
              <a:t>teaching style focusing on one text at a time.</a:t>
            </a:r>
          </a:p>
          <a:p>
            <a:pPr>
              <a:defRPr/>
            </a:pPr>
            <a:endParaRPr lang="en-GB" dirty="0" smtClean="0"/>
          </a:p>
          <a:p>
            <a:pPr>
              <a:defRPr/>
            </a:pPr>
            <a:r>
              <a:rPr lang="en-GB" dirty="0" smtClean="0"/>
              <a:t>What </a:t>
            </a:r>
            <a:r>
              <a:rPr lang="en-GB" dirty="0"/>
              <a:t>does this look like in the classroom?</a:t>
            </a:r>
          </a:p>
          <a:p>
            <a:pPr>
              <a:defRPr/>
            </a:pPr>
            <a:r>
              <a:rPr lang="en-GB" dirty="0"/>
              <a:t>Text – Genre – SPAG feature – Reading Comprehension – Application</a:t>
            </a:r>
          </a:p>
          <a:p>
            <a:endParaRPr lang="en-GB" dirty="0"/>
          </a:p>
        </p:txBody>
      </p:sp>
      <p:sp>
        <p:nvSpPr>
          <p:cNvPr id="7" name="TextBox 6"/>
          <p:cNvSpPr txBox="1"/>
          <p:nvPr/>
        </p:nvSpPr>
        <p:spPr>
          <a:xfrm>
            <a:off x="4840172" y="3429000"/>
            <a:ext cx="4052308" cy="1754326"/>
          </a:xfrm>
          <a:prstGeom prst="rect">
            <a:avLst/>
          </a:prstGeom>
          <a:noFill/>
          <a:ln w="28575">
            <a:solidFill>
              <a:schemeClr val="tx1"/>
            </a:solidFill>
          </a:ln>
        </p:spPr>
        <p:txBody>
          <a:bodyPr wrap="square" rtlCol="0">
            <a:spAutoFit/>
          </a:bodyPr>
          <a:lstStyle/>
          <a:p>
            <a:pPr>
              <a:defRPr/>
            </a:pPr>
            <a:r>
              <a:rPr lang="en-GB" b="1" u="sng" dirty="0" smtClean="0"/>
              <a:t>Mathematics Mastery</a:t>
            </a:r>
            <a:endParaRPr lang="en-GB" dirty="0" smtClean="0"/>
          </a:p>
          <a:p>
            <a:pPr>
              <a:defRPr/>
            </a:pPr>
            <a:r>
              <a:rPr lang="en-GB" dirty="0" smtClean="0"/>
              <a:t>Extension of how the children have been learning in year 1. </a:t>
            </a:r>
          </a:p>
          <a:p>
            <a:pPr>
              <a:defRPr/>
            </a:pPr>
            <a:endParaRPr lang="en-GB" dirty="0"/>
          </a:p>
          <a:p>
            <a:pPr>
              <a:defRPr/>
            </a:pPr>
            <a:r>
              <a:rPr lang="en-GB" dirty="0"/>
              <a:t>Depth not </a:t>
            </a:r>
            <a:r>
              <a:rPr lang="en-GB" dirty="0" smtClean="0"/>
              <a:t>breadth.</a:t>
            </a:r>
            <a:endParaRPr lang="en-GB" dirty="0"/>
          </a:p>
          <a:p>
            <a:endParaRPr lang="en-GB" dirty="0"/>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96300"/>
            <a:ext cx="1512168" cy="113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40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What we cover in year 2</a:t>
            </a:r>
          </a:p>
        </p:txBody>
      </p:sp>
      <p:sp>
        <p:nvSpPr>
          <p:cNvPr id="5123" name="Content Placeholder 2"/>
          <p:cNvSpPr>
            <a:spLocks noGrp="1"/>
          </p:cNvSpPr>
          <p:nvPr>
            <p:ph idx="1"/>
          </p:nvPr>
        </p:nvSpPr>
        <p:spPr/>
        <p:txBody>
          <a:bodyPr/>
          <a:lstStyle/>
          <a:p>
            <a:endParaRPr lang="en-GB"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484313"/>
            <a:ext cx="9064625" cy="40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4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6288" y="3662363"/>
            <a:ext cx="1512887" cy="1512887"/>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539750" y="1203325"/>
            <a:ext cx="1511300" cy="1512888"/>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7235825" y="1993900"/>
            <a:ext cx="1512888" cy="151130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5292725" y="101600"/>
            <a:ext cx="1511300" cy="1511300"/>
          </a:xfrm>
          <a:prstGeom prst="ellipse">
            <a:avLst/>
          </a:prstGeom>
          <a:solidFill>
            <a:srgbClr val="5617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2532063" y="127000"/>
            <a:ext cx="1511300" cy="1512888"/>
          </a:xfrm>
          <a:prstGeom prst="ellipse">
            <a:avLst/>
          </a:prstGeom>
          <a:solidFill>
            <a:srgbClr val="0000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1" name="TextBox 6"/>
          <p:cNvSpPr txBox="1">
            <a:spLocks noChangeArrowheads="1"/>
          </p:cNvSpPr>
          <p:nvPr/>
        </p:nvSpPr>
        <p:spPr bwMode="auto">
          <a:xfrm>
            <a:off x="66675" y="2822575"/>
            <a:ext cx="2628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spelling</a:t>
            </a:r>
          </a:p>
        </p:txBody>
      </p:sp>
      <p:sp>
        <p:nvSpPr>
          <p:cNvPr id="6152" name="TextBox 12"/>
          <p:cNvSpPr txBox="1">
            <a:spLocks noChangeArrowheads="1"/>
          </p:cNvSpPr>
          <p:nvPr/>
        </p:nvSpPr>
        <p:spPr bwMode="auto">
          <a:xfrm>
            <a:off x="2317750" y="1649413"/>
            <a:ext cx="262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punctuation</a:t>
            </a:r>
          </a:p>
        </p:txBody>
      </p:sp>
      <p:sp>
        <p:nvSpPr>
          <p:cNvPr id="6153" name="TextBox 13"/>
          <p:cNvSpPr txBox="1">
            <a:spLocks noChangeArrowheads="1"/>
          </p:cNvSpPr>
          <p:nvPr/>
        </p:nvSpPr>
        <p:spPr bwMode="auto">
          <a:xfrm>
            <a:off x="6565900" y="3662363"/>
            <a:ext cx="262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handwriting</a:t>
            </a:r>
          </a:p>
        </p:txBody>
      </p:sp>
      <p:sp>
        <p:nvSpPr>
          <p:cNvPr id="6154" name="TextBox 14"/>
          <p:cNvSpPr txBox="1">
            <a:spLocks noChangeArrowheads="1"/>
          </p:cNvSpPr>
          <p:nvPr/>
        </p:nvSpPr>
        <p:spPr bwMode="auto">
          <a:xfrm>
            <a:off x="4859338" y="1671638"/>
            <a:ext cx="2628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grammar</a:t>
            </a:r>
          </a:p>
        </p:txBody>
      </p:sp>
      <p:sp>
        <p:nvSpPr>
          <p:cNvPr id="6155" name="TextBox 15"/>
          <p:cNvSpPr txBox="1">
            <a:spLocks noChangeArrowheads="1"/>
          </p:cNvSpPr>
          <p:nvPr/>
        </p:nvSpPr>
        <p:spPr bwMode="auto">
          <a:xfrm>
            <a:off x="173038" y="5318125"/>
            <a:ext cx="262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Mastery</a:t>
            </a:r>
          </a:p>
        </p:txBody>
      </p:sp>
      <p:sp>
        <p:nvSpPr>
          <p:cNvPr id="13" name="Oval 12"/>
          <p:cNvSpPr/>
          <p:nvPr/>
        </p:nvSpPr>
        <p:spPr>
          <a:xfrm>
            <a:off x="7019925" y="4451350"/>
            <a:ext cx="1512888" cy="151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7" name="TextBox 13"/>
          <p:cNvSpPr txBox="1">
            <a:spLocks noChangeArrowheads="1"/>
          </p:cNvSpPr>
          <p:nvPr/>
        </p:nvSpPr>
        <p:spPr bwMode="auto">
          <a:xfrm>
            <a:off x="6340475" y="5964238"/>
            <a:ext cx="262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a:t>Reading</a:t>
            </a:r>
          </a:p>
        </p:txBody>
      </p:sp>
      <p:pic>
        <p:nvPicPr>
          <p:cNvPr id="6159" name="irc_mi" descr="http://images.clipartpanda.com/woodpecker-clipart-biyEpdz7T.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953" y="5410200"/>
            <a:ext cx="1247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irc_mi" descr="http://cdn.xl.thumbs.canstockphoto.com/canstock3282119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8522"/>
          <a:stretch>
            <a:fillRect/>
          </a:stretch>
        </p:blipFill>
        <p:spPr bwMode="auto">
          <a:xfrm>
            <a:off x="3703639" y="2781451"/>
            <a:ext cx="11445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 result for eagl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263" y="4011858"/>
            <a:ext cx="1008112" cy="10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32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1280</Words>
  <Application>Microsoft Office PowerPoint</Application>
  <PresentationFormat>On-screen Show (4:3)</PresentationFormat>
  <Paragraphs>244</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BlackCat Primary</vt:lpstr>
      <vt:lpstr>Calibri</vt:lpstr>
      <vt:lpstr>HfW cursive</vt:lpstr>
      <vt:lpstr>SassoonPrimaryInfant</vt:lpstr>
      <vt:lpstr>Office Theme</vt:lpstr>
      <vt:lpstr>Year 2 Curriculum Meeting</vt:lpstr>
      <vt:lpstr>PowerPoint Presentation</vt:lpstr>
      <vt:lpstr>                                         Purpose </vt:lpstr>
      <vt:lpstr>PowerPoint Presentation</vt:lpstr>
      <vt:lpstr>What we cover in year 2</vt:lpstr>
      <vt:lpstr>PowerPoint Presentation</vt:lpstr>
      <vt:lpstr>PowerPoint Presentation</vt:lpstr>
      <vt:lpstr>What we cover in year 2</vt:lpstr>
      <vt:lpstr>PowerPoint Presentation</vt:lpstr>
      <vt:lpstr>Spelling </vt:lpstr>
      <vt:lpstr>PowerPoint Presentation</vt:lpstr>
      <vt:lpstr>Grammar</vt:lpstr>
      <vt:lpstr>Handwriting</vt:lpstr>
      <vt:lpstr>          WAGOLL  - expectations</vt:lpstr>
      <vt:lpstr>Reading </vt:lpstr>
      <vt:lpstr>Reading Expectations </vt:lpstr>
      <vt:lpstr>WAGOLL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Year 2</dc:title>
  <dc:creator>Sheffield Schools</dc:creator>
  <cp:lastModifiedBy>Windows User</cp:lastModifiedBy>
  <cp:revision>30</cp:revision>
  <dcterms:created xsi:type="dcterms:W3CDTF">2017-06-22T14:52:44Z</dcterms:created>
  <dcterms:modified xsi:type="dcterms:W3CDTF">2018-09-12T14:01:56Z</dcterms:modified>
</cp:coreProperties>
</file>