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74" r:id="rId3"/>
    <p:sldId id="257" r:id="rId4"/>
    <p:sldId id="273" r:id="rId5"/>
    <p:sldId id="271" r:id="rId6"/>
    <p:sldId id="275" r:id="rId7"/>
    <p:sldId id="266" r:id="rId8"/>
    <p:sldId id="272" r:id="rId9"/>
    <p:sldId id="268" r:id="rId10"/>
    <p:sldId id="269" r:id="rId11"/>
    <p:sldId id="270" r:id="rId12"/>
    <p:sldId id="260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94C96-14C3-4610-8FA0-827D5C428C3A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F7B90-501B-493B-AF44-4AFC425033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300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F7B90-501B-493B-AF44-4AFC425033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255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F7B90-501B-493B-AF44-4AFC425033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38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26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22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2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73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0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81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6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41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41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5D231-0725-474F-B8F0-87327C4177DC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1BDB-0A67-42BD-ABD0-8F1F55C83C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8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hyperlink" Target="http://www.google.co.uk/imgres?imgurl=http://images.clipartpanda.com/squirrel-clip-art-9T4ryKETE.jpeg&amp;imgrefurl=http://www.clipartpanda.com/categories/squirrel-clip-art-outline&amp;h=876&amp;w=1213&amp;tbnid=YIWEBq3CzXiFOM:&amp;zoom=1&amp;q=squirrel+art&amp;docid=LIL8vPdF2Sz_VM&amp;hl=en&amp;ei=OxxfVYnRIeOp7AaO4YDwCg&amp;tbm=isch&amp;ved=0CC0QMygKMA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google.co.uk/imgres?imgurl=http://images.clipartpanda.com/bunny-20clip-20art-bunny10.png&amp;imgrefurl=http://www.clipartpanda.com/categories/rabbit-clipart&amp;h=1041&amp;w=800&amp;tbnid=IIeMEMagnBz3KM:&amp;zoom=1&amp;q=rabbit+clipart&amp;docid=I3sE5J38QcH6oM&amp;hl=en&amp;ei=rehRVeeWEuuV7AbPz4GQCQ&amp;tbm=isch&amp;ved=0CCAQMygAMAA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0.png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gif"/><Relationship Id="rId9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http://t3.gstatic.com/images?q=tbn:ANd9GcRjE-0zzBGI8ZjrjCHPIN3GFXwlnYYoXjskFMZpbdFXhPaVCrB4Bw" TargetMode="External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16832"/>
            <a:ext cx="9144000" cy="388701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6000" b="1" dirty="0" smtClean="0">
                <a:solidFill>
                  <a:srgbClr val="0070C0"/>
                </a:solidFill>
                <a:latin typeface="BlackCat Primary" pitchFamily="2" charset="0"/>
              </a:rPr>
              <a:t/>
            </a:r>
            <a:br>
              <a:rPr lang="en-GB" sz="6000" b="1" dirty="0" smtClean="0">
                <a:solidFill>
                  <a:srgbClr val="0070C0"/>
                </a:solidFill>
                <a:latin typeface="BlackCat Primary" pitchFamily="2" charset="0"/>
              </a:rPr>
            </a:br>
            <a:r>
              <a:rPr lang="en-GB" sz="6000" b="1" dirty="0" smtClean="0">
                <a:solidFill>
                  <a:srgbClr val="0070C0"/>
                </a:solidFill>
                <a:latin typeface="BlackCat Primary" pitchFamily="2" charset="0"/>
              </a:rPr>
              <a:t>W</a:t>
            </a:r>
            <a:r>
              <a:rPr lang="en-GB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elcome to Year 1</a:t>
            </a:r>
            <a:br>
              <a:rPr lang="en-GB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  2017-2018</a:t>
            </a:r>
            <a:br>
              <a:rPr lang="en-GB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b="1" dirty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b="1" dirty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		Beth Cooke and Nicola Perkins – Rabbits</a:t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  <a:t>	</a:t>
            </a: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  <a:t>	</a:t>
            </a: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	Vicky Harrison and Colette Waters-Squirrels</a:t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2700" b="1" dirty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Celina Tinker - Foxes</a:t>
            </a:r>
            <a:r>
              <a:rPr lang="en-GB" sz="31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/>
            </a:r>
            <a:br>
              <a:rPr lang="en-GB" sz="3100" b="1" dirty="0" smtClean="0">
                <a:solidFill>
                  <a:srgbClr val="0070C0"/>
                </a:solidFill>
                <a:latin typeface="BlackCat Primary" panose="00000400000000000000" pitchFamily="2" charset="0"/>
              </a:rPr>
            </a:br>
            <a: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  <a:t>                </a:t>
            </a:r>
            <a: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31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  <a:t>                  </a:t>
            </a:r>
            <a:r>
              <a:rPr lang="en-GB" sz="2700" b="1" dirty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2700" b="1" dirty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en-GB" sz="2700" b="1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4904" y="51981928"/>
            <a:ext cx="3393229" cy="2298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12360" y="62373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Celina </a:t>
            </a:r>
            <a:endParaRPr lang="en-GB" dirty="0"/>
          </a:p>
        </p:txBody>
      </p:sp>
      <p:pic>
        <p:nvPicPr>
          <p:cNvPr id="9" name="Picture 8" descr="C:\Users\godwinh\AppData\Local\Microsoft\Windows\Temporary Internet Files\Content.IE5\CTHV5Y6N\fox[1]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27" y="4835884"/>
            <a:ext cx="964285" cy="10369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Image result for rabbit clipart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71" y="2204864"/>
            <a:ext cx="886198" cy="1152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Image result for squirrel art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22" y="3573016"/>
            <a:ext cx="1139061" cy="9357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341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908720"/>
            <a:ext cx="41040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Helping In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988840"/>
            <a:ext cx="744466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Arrange with your </a:t>
            </a:r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teacher if you would like to do this.</a:t>
            </a:r>
            <a:endParaRPr lang="en-GB" sz="2400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DBS check – see the office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Induction and Confidentiality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Working with individuals / groups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Running weekly library session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Supporting us on visits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Preparing resources</a:t>
            </a:r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5580112" y="3717032"/>
            <a:ext cx="2826978" cy="2304256"/>
          </a:xfrm>
          <a:prstGeom prst="wedgeEllipseCallout">
            <a:avLst>
              <a:gd name="adj1" fmla="val -65430"/>
              <a:gd name="adj2" fmla="val -2889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chemeClr val="accent2"/>
                </a:solidFill>
                <a:latin typeface="Comic Sans MS" pitchFamily="66" charset="0"/>
              </a:rPr>
              <a:t>HELP US!</a:t>
            </a:r>
            <a:endParaRPr lang="en-GB" sz="32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3840" y="6399960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Colette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573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91879" y="11977"/>
            <a:ext cx="21691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Routines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987" y="644538"/>
            <a:ext cx="87129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  <a:latin typeface="BlackCat Primary" pitchFamily="2" charset="0"/>
              </a:rPr>
              <a:t>Entry 8:45 -9:00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Teachers will not be responsible before 8:50, please do not enter the classroom until 8:45 as the teacher may be preparing for the day or in morning meetings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Encourage children to enter independently. In Y2 parents are asked not to come into the classroom in the morning, so starting now helps to prepare your child (and you!)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Book bags, water bottle , change reading </a:t>
            </a:r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book. Childre</a:t>
            </a:r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n are responsible for doing this themselves each morning.</a:t>
            </a:r>
            <a:endParaRPr lang="en-GB" sz="2000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Morning board learning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Register: 9:00</a:t>
            </a:r>
            <a:r>
              <a:rPr lang="en-GB" sz="2000" b="1" dirty="0" smtClean="0">
                <a:latin typeface="BlackCat Primary" pitchFamily="2" charset="0"/>
              </a:rPr>
              <a:t> </a:t>
            </a:r>
          </a:p>
          <a:p>
            <a:endParaRPr lang="en-GB" sz="2400" b="1" dirty="0">
              <a:latin typeface="BlackCat Primary" pitchFamily="2" charset="0"/>
            </a:endParaRPr>
          </a:p>
          <a:p>
            <a:r>
              <a:rPr lang="en-GB" sz="2800" b="1" dirty="0" smtClean="0">
                <a:solidFill>
                  <a:srgbClr val="0070C0"/>
                </a:solidFill>
                <a:latin typeface="BlackCat Primary" pitchFamily="2" charset="0"/>
              </a:rPr>
              <a:t>Home Time 3:30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Clubs and DASH: we have lists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Any different arrangement: adult must write on the going home board near the classroom entrance. Please update daily.</a:t>
            </a: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Sheffield Council Policy: child uncollected after 3:40pm will be taken to a safe waiting place outside Mrs </a:t>
            </a:r>
            <a:r>
              <a:rPr lang="en-GB" sz="2000" b="1" dirty="0">
                <a:solidFill>
                  <a:srgbClr val="0070C0"/>
                </a:solidFill>
                <a:latin typeface="BlackCat Primary" pitchFamily="2" charset="0"/>
              </a:rPr>
              <a:t>R</a:t>
            </a:r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owland’s office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93840" y="6399960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8190" y="263978"/>
            <a:ext cx="37369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Bits and Pieces!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8194" name="Picture 2" descr="http://marinhealthypalooza.org/wp-content/uploads/2011/07/VeggiesforMarinHealthyPalooz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60" y="1124744"/>
            <a:ext cx="1908500" cy="794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96608" y="821538"/>
            <a:ext cx="60486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Healthy School Practise: </a:t>
            </a:r>
          </a:p>
          <a:p>
            <a:r>
              <a:rPr lang="en-GB" b="1" dirty="0">
                <a:solidFill>
                  <a:srgbClr val="0070C0"/>
                </a:solidFill>
                <a:latin typeface="BlackCat Primary" pitchFamily="2" charset="0"/>
              </a:rPr>
              <a:t>A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void chocolate, nuts and sweets in lunchboxes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Provide a water bottle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Provide shorts, T-shirt  and pumps for PE. The new uniform for PE states that children should have a jade P.E </a:t>
            </a:r>
            <a:r>
              <a:rPr lang="en-GB" b="1" dirty="0" err="1" smtClean="0">
                <a:solidFill>
                  <a:srgbClr val="0070C0"/>
                </a:solidFill>
                <a:latin typeface="BlackCat Primary" pitchFamily="2" charset="0"/>
              </a:rPr>
              <a:t>tshirt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.</a:t>
            </a:r>
          </a:p>
        </p:txBody>
      </p:sp>
      <p:pic>
        <p:nvPicPr>
          <p:cNvPr id="8196" name="Picture 4" descr="http://www.clker.com/cliparts/3/4/L/C/o/P/7th-birthday-cake-m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231" y="2612714"/>
            <a:ext cx="939232" cy="93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85671" y="2625723"/>
            <a:ext cx="60486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Birthdays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We celebrate birthdays in class by giving a card and singing and ask you not to send in birthday treats.  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We do not give out birthday invitations at school.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8198" name="Picture 6" descr="http://thumbs.dreamstime.com/thumblarge_189/1190742527HCd33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401" y="4108019"/>
            <a:ext cx="1176959" cy="105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575264" y="4167455"/>
            <a:ext cx="64612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Toys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Keep toys at home as they can get broken or lost.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Show and Tell items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must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relate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to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learning/topic.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Foxes: Monday	Rabbits: Wednesday	Squirrels: Friday </a:t>
            </a:r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8200" name="Picture 8" descr="http://www.paps.net/cms/lib4/NJ01001771/Centricity/Domain/17/bps_clipart_school_uniform_handy_to_hav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666" y="5588181"/>
            <a:ext cx="801324" cy="76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90439" y="5461543"/>
            <a:ext cx="6048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Uniform and belongings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Clearly label with your child’s name.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Please ensure your child has a coat for cold weather!</a:t>
            </a:r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28384" y="647720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6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476672"/>
            <a:ext cx="45544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Dates for the diary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9377" y="1984843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The dates for the year (as much as possible!) have been emailed out from the office – paper copies are </a:t>
            </a:r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available from the office.</a:t>
            </a:r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6" name="Picture 2" descr="http://www.houseofcrests.com/bow_hc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523536"/>
            <a:ext cx="3150109" cy="315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24328" y="6333954"/>
            <a:ext cx="129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Colette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23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30198" y="350467"/>
            <a:ext cx="24641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Our Vision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93841" y="620595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Colette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07504" y="1052736"/>
            <a:ext cx="1080120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Our Vision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630" y="2618911"/>
            <a:ext cx="1069940" cy="25382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Our Values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7461" y="1052736"/>
            <a:ext cx="7739035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GB" sz="3200" b="1" i="1" dirty="0">
                <a:solidFill>
                  <a:schemeClr val="tx1"/>
                </a:solidFill>
              </a:rPr>
              <a:t>For you to be fulfilled, happy and confident learners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02286" y="2618911"/>
            <a:ext cx="7739034" cy="25382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GB" sz="3600" b="1" dirty="0">
              <a:solidFill>
                <a:schemeClr val="tx1"/>
              </a:solidFill>
            </a:endParaRPr>
          </a:p>
          <a:p>
            <a:pPr algn="ctr"/>
            <a:endParaRPr lang="en-GB" sz="3600" b="1" dirty="0">
              <a:solidFill>
                <a:schemeClr val="tx1"/>
              </a:solidFill>
            </a:endParaRPr>
          </a:p>
          <a:p>
            <a:pPr algn="ctr"/>
            <a:endParaRPr lang="en-GB" sz="3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03648" y="2718222"/>
            <a:ext cx="1080120" cy="233965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Enjoy learning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757" y="3810000"/>
            <a:ext cx="89471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573437" y="2703159"/>
            <a:ext cx="1168648" cy="2340261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Try our best</a:t>
            </a: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112" y="3810002"/>
            <a:ext cx="917298" cy="761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882473" y="2709525"/>
            <a:ext cx="1086212" cy="234026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Make good choices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510" y="3810000"/>
            <a:ext cx="1010138" cy="756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5076056" y="2703160"/>
            <a:ext cx="1403516" cy="234026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Respect each other &amp; our surroundings</a:t>
            </a:r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127" y="3810000"/>
            <a:ext cx="1095375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6588225" y="2718223"/>
            <a:ext cx="1097425" cy="234026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Work together</a:t>
            </a:r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251" y="3810000"/>
            <a:ext cx="919371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812361" y="2708921"/>
            <a:ext cx="1115655" cy="234026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t" anchorCtr="0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Celebrate our successes</a:t>
            </a:r>
          </a:p>
        </p:txBody>
      </p:sp>
      <p:pic>
        <p:nvPicPr>
          <p:cNvPr id="24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279" y="3804655"/>
            <a:ext cx="935816" cy="77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81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832" y="476672"/>
            <a:ext cx="2693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Curriculum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772816"/>
            <a:ext cx="3168352" cy="360098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Whole School Themes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Around the world 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Animals </a:t>
            </a: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Changes through time </a:t>
            </a:r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9091" y="1772816"/>
            <a:ext cx="2304256" cy="461664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How To Learn</a:t>
            </a: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5896" y="1772816"/>
            <a:ext cx="2592288" cy="433965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Areas of learning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Numeracy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Literacy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Science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PE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Art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Design Technology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Computing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History</a:t>
            </a:r>
          </a:p>
          <a:p>
            <a:r>
              <a:rPr lang="en-GB" b="1" dirty="0">
                <a:solidFill>
                  <a:srgbClr val="0070C0"/>
                </a:solidFill>
                <a:latin typeface="BlackCat Primary" pitchFamily="2" charset="0"/>
              </a:rPr>
              <a:t>G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eography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P4C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SEAL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Massage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RE</a:t>
            </a:r>
          </a:p>
          <a:p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8" name="Picture 1033" descr="MCj013510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75" y="2348880"/>
            <a:ext cx="937600" cy="778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30" descr="Seal with Fis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9177" y="4918226"/>
            <a:ext cx="7493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29" descr="MMAG00440_0000%5b1%5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891" y="4525795"/>
            <a:ext cx="820666" cy="116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34" descr="MCHH01283_0000%5b1%5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236" y="3519829"/>
            <a:ext cx="6238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35" descr="MCj04110650000%5b1%5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614" y="3253556"/>
            <a:ext cx="296863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36" descr="MCj03315400000%5b1%5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1655" y="3494836"/>
            <a:ext cx="428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istockphoto_2621203_funny_and_smiley_seal_from_circu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257" y="2348880"/>
            <a:ext cx="671370" cy="769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56" y="275852"/>
            <a:ext cx="93662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353010" y="6390620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37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Read Write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Inc.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  <a:latin typeface="BlackCat Primary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2692896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All Year 1 pupils will be having Read Write </a:t>
            </a:r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Inc. </a:t>
            </a:r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phonics and reading sessions 4x a week. There will be a comment from your child’s RWI teacher at the end of each week in their Reading Diary</a:t>
            </a:r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.</a:t>
            </a:r>
          </a:p>
          <a:p>
            <a:pPr marL="0" indent="0">
              <a:buNone/>
            </a:pPr>
            <a:endParaRPr lang="en-GB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lackCat Primary" panose="00000400000000000000" pitchFamily="2" charset="0"/>
            </a:endParaRPr>
          </a:p>
          <a:p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Diaries need to be in school on Thursday mornings.</a:t>
            </a:r>
            <a:endParaRPr lang="en-GB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lackCat Primary" panose="00000400000000000000" pitchFamily="2" charset="0"/>
            </a:endParaRPr>
          </a:p>
          <a:p>
            <a:pPr marL="0" indent="0">
              <a:buNone/>
            </a:pPr>
            <a:endParaRPr lang="en-GB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lackCat Primary" panose="00000400000000000000" pitchFamily="2" charset="0"/>
            </a:endParaRPr>
          </a:p>
          <a:p>
            <a:r>
              <a:rPr lang="en-GB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lackCat Primary" panose="00000400000000000000" pitchFamily="2" charset="0"/>
              </a:rPr>
              <a:t>More information will be given at the Curriculum meeting on Thursday 21st September.</a:t>
            </a:r>
            <a:endParaRPr lang="en-GB" sz="2400" b="1" dirty="0">
              <a:solidFill>
                <a:schemeClr val="tx2">
                  <a:lumMod val="60000"/>
                  <a:lumOff val="40000"/>
                </a:schemeClr>
              </a:solidFill>
              <a:latin typeface="BlackCat Primary" panose="000004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28384" y="6390620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01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799288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Reading</a:t>
            </a:r>
          </a:p>
          <a:p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4x weekly shared reading in school through Read Write </a:t>
            </a:r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Inc.</a:t>
            </a:r>
            <a:endParaRPr lang="en-GB" sz="2000" b="1" dirty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000" b="1" dirty="0" smtClean="0">
                <a:solidFill>
                  <a:srgbClr val="0070C0"/>
                </a:solidFill>
                <a:latin typeface="BlackCat Primary" pitchFamily="2" charset="0"/>
              </a:rPr>
              <a:t>Additional individual reading once a fortnight from class adult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We recommend daily home supported reading – please record in diary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If no comment in the diary for a fortnight, office will text a reminder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Decoding AND interpreting texts (comprehension)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Weekly Library session (with your help!)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Reading colours now – end of FS</a:t>
            </a:r>
          </a:p>
          <a:p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Reading colours will change throughout the year based on assessment (but may not be changed every half term)</a:t>
            </a:r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63631" y="6316477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  <p:pic>
        <p:nvPicPr>
          <p:cNvPr id="2050" name="Picture 2" descr="Image result for child rea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536490"/>
            <a:ext cx="4392488" cy="214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95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Maths Mastery</a:t>
            </a:r>
            <a:endParaRPr lang="en-GB" dirty="0">
              <a:solidFill>
                <a:srgbClr val="0070C0"/>
              </a:solidFill>
              <a:latin typeface="BlackCat Primary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We are teaching maths using the Mathematics Mastery approach this year.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BlackCat Primary" panose="000004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All Year 1 children will also take part in ‘Maths Moments’ throughout the week. Ask your child if they can remember some of the songs and rhymes they have already learnt. 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BlackCat Primary" panose="00000400000000000000" pitchFamily="2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More information will be given at the curriculum meeting on Thursday  21</a:t>
            </a:r>
            <a:r>
              <a:rPr lang="en-GB" baseline="30000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st</a:t>
            </a:r>
            <a:r>
              <a:rPr lang="en-GB" dirty="0" smtClean="0">
                <a:solidFill>
                  <a:srgbClr val="0070C0"/>
                </a:solidFill>
                <a:latin typeface="BlackCat Primary" panose="00000400000000000000" pitchFamily="2" charset="0"/>
              </a:rPr>
              <a:t> September</a:t>
            </a:r>
            <a:endParaRPr lang="en-GB" dirty="0">
              <a:solidFill>
                <a:srgbClr val="0070C0"/>
              </a:solidFill>
              <a:latin typeface="BlackCat Primary" panose="000004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63631" y="6316477"/>
            <a:ext cx="579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Beth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785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404664"/>
            <a:ext cx="5040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PPA</a:t>
            </a: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Preparation, Planning, Assessment</a:t>
            </a:r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601" y="1476024"/>
            <a:ext cx="755687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Y1 Team Thursday afternoons 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Classes taught pre-planned curriculum by </a:t>
            </a:r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our</a:t>
            </a:r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 HLTAs</a:t>
            </a:r>
            <a:endParaRPr lang="en-GB" sz="2400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(Louise Rhodes, Gayle Simpson, Charlotte Rowlands)</a:t>
            </a:r>
          </a:p>
          <a:p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Eco and Citizenship (including P4C)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Forest School – will need sensible footwear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Music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Computing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Food </a:t>
            </a:r>
            <a:r>
              <a:rPr lang="en-GB" sz="2400" b="1" dirty="0">
                <a:solidFill>
                  <a:srgbClr val="0070C0"/>
                </a:solidFill>
                <a:latin typeface="BlackCat Primary" pitchFamily="2" charset="0"/>
              </a:rPr>
              <a:t>T</a:t>
            </a:r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echnology</a:t>
            </a:r>
            <a:endParaRPr lang="en-GB" sz="24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3079" name="Picture 7" descr="http://static.freepik.com/free-photo/realistic-violin-clip-art_41489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20586"/>
            <a:ext cx="1518887" cy="1521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http://www.repairmanchester.co.uk/photos/laptop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686004"/>
            <a:ext cx="1688353" cy="155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2" descr="http://t3.gstatic.com/images?q=tbn:ANd9GcRjE-0zzBGI8ZjrjCHPIN3GFXwlnYYoXjskFMZpbdFXhPaVCrB4Bw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876" y="5021363"/>
            <a:ext cx="14097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http://www.clker.com/cliparts/t/a/C/n/w/j/people-holding-hands-around-the-world-m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42" y="4861996"/>
            <a:ext cx="1379071" cy="1379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24328" y="6322597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Beth/Nicola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78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404664"/>
            <a:ext cx="5040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Working together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287" y="1112550"/>
            <a:ext cx="839643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Termly Curriculum News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Parent meeting about the curriculum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Reading, Bug Club – this will be updated if necessary with your child’s reading book colour. Speak to the office if you need a reminder of your login details.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Educational visits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Parents coming in to share expertise</a:t>
            </a:r>
          </a:p>
          <a:p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Parents working with us in class and library.  </a:t>
            </a:r>
            <a:endParaRPr lang="en-GB" b="1" dirty="0" smtClean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Homework: this will be given out this week. Homework is due in once per half term. </a:t>
            </a:r>
            <a:endParaRPr lang="en-GB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16902"/>
            <a:ext cx="2123728" cy="18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0241"/>
            <a:ext cx="508927" cy="542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93840" y="6399960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Colette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41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7824" y="548680"/>
            <a:ext cx="38427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70C0"/>
                </a:solidFill>
                <a:latin typeface="BlackCat Primary" pitchFamily="2" charset="0"/>
              </a:rPr>
              <a:t>Communication</a:t>
            </a:r>
            <a:endParaRPr lang="en-GB" sz="4000" b="1" dirty="0">
              <a:solidFill>
                <a:srgbClr val="0070C0"/>
              </a:solidFill>
              <a:latin typeface="BlackCat Primary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1" y="1303213"/>
            <a:ext cx="886004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Talking with us:</a:t>
            </a:r>
            <a:r>
              <a:rPr lang="en-GB" sz="3200" b="1" dirty="0" smtClean="0">
                <a:solidFill>
                  <a:srgbClr val="0070C0"/>
                </a:solidFill>
                <a:latin typeface="BlackCat Primary" pitchFamily="2" charset="0"/>
              </a:rPr>
              <a:t> 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If urgent, in the morning</a:t>
            </a:r>
            <a:r>
              <a:rPr lang="en-GB" b="1" dirty="0">
                <a:solidFill>
                  <a:srgbClr val="0070C0"/>
                </a:solidFill>
                <a:latin typeface="BlackCat Primary" pitchFamily="2" charset="0"/>
              </a:rPr>
              <a:t> </a:t>
            </a:r>
            <a:r>
              <a:rPr lang="en-GB" b="1" dirty="0" smtClean="0">
                <a:solidFill>
                  <a:srgbClr val="0070C0"/>
                </a:solidFill>
                <a:latin typeface="BlackCat Primary" pitchFamily="2" charset="0"/>
              </a:rPr>
              <a:t>but please respect that we have children to welcome. Otherwise after school, by phone, email or at an arranged time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Work emails, checked once a week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Friday e-letters from office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Occasional paper letters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Class notice boards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Texts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Ask Me board on window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Class Blog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Class assembly – Spring term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BlackCat Primary" pitchFamily="2" charset="0"/>
              </a:rPr>
              <a:t>Parent Consultations: Nov, March (sign up online)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159" y="4714875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93840" y="6399960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Beth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60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837</Words>
  <Application>Microsoft Office PowerPoint</Application>
  <PresentationFormat>On-screen Show (4:3)</PresentationFormat>
  <Paragraphs>162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Welcome to Year 1   2017-2018     Beth Cooke and Nicola Perkins – Rabbits       Vicky Harrison and Colette Waters-Squirrels    Celina Tinker - Foxes                                          </vt:lpstr>
      <vt:lpstr>PowerPoint Presentation</vt:lpstr>
      <vt:lpstr>PowerPoint Presentation</vt:lpstr>
      <vt:lpstr>Read Write Inc.</vt:lpstr>
      <vt:lpstr>PowerPoint Presentation</vt:lpstr>
      <vt:lpstr>Maths Mastery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Sheffield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Sheffield Schools</dc:creator>
  <cp:lastModifiedBy>Sheffield Schools</cp:lastModifiedBy>
  <cp:revision>87</cp:revision>
  <dcterms:created xsi:type="dcterms:W3CDTF">2013-09-07T10:38:13Z</dcterms:created>
  <dcterms:modified xsi:type="dcterms:W3CDTF">2017-09-14T09:24:18Z</dcterms:modified>
</cp:coreProperties>
</file>