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85" r:id="rId3"/>
    <p:sldId id="260" r:id="rId4"/>
    <p:sldId id="286" r:id="rId5"/>
    <p:sldId id="275" r:id="rId6"/>
    <p:sldId id="289" r:id="rId7"/>
    <p:sldId id="291" r:id="rId8"/>
    <p:sldId id="292" r:id="rId9"/>
    <p:sldId id="282" r:id="rId10"/>
    <p:sldId id="283" r:id="rId11"/>
    <p:sldId id="294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9E7A"/>
    <a:srgbClr val="2BB512"/>
    <a:srgbClr val="C90000"/>
    <a:srgbClr val="528F7E"/>
    <a:srgbClr val="2D2D2D"/>
    <a:srgbClr val="17C1B6"/>
    <a:srgbClr val="21FAEB"/>
    <a:srgbClr val="3EFF1C"/>
    <a:srgbClr val="ED65FF"/>
    <a:srgbClr val="69C8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3178" autoAdjust="0"/>
  </p:normalViewPr>
  <p:slideViewPr>
    <p:cSldViewPr snapToGrid="0" snapToObjects="1">
      <p:cViewPr varScale="1">
        <p:scale>
          <a:sx n="45" d="100"/>
          <a:sy n="45" d="100"/>
        </p:scale>
        <p:origin x="-12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5EE1B5-06EA-F24D-84B8-CB3CF6217F12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0BCAD-78F6-F04E-84FC-898FF3B01A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665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US" dirty="0" smtClean="0">
                <a:latin typeface="Calibri" charset="0"/>
              </a:rPr>
              <a:t>Welcome to a brief taster of our whole school synthetic phonics literacy </a:t>
            </a:r>
            <a:r>
              <a:rPr lang="en-US" dirty="0" err="1" smtClean="0">
                <a:latin typeface="Calibri" charset="0"/>
              </a:rPr>
              <a:t>programme</a:t>
            </a:r>
            <a:r>
              <a:rPr lang="en-US" dirty="0" smtClean="0">
                <a:latin typeface="Calibri" charset="0"/>
              </a:rPr>
              <a:t> – Read Write </a:t>
            </a:r>
            <a:r>
              <a:rPr lang="en-US" dirty="0" err="1" smtClean="0">
                <a:latin typeface="Calibri" charset="0"/>
              </a:rPr>
              <a:t>Inc</a:t>
            </a:r>
            <a:r>
              <a:rPr lang="en-US" dirty="0" smtClean="0">
                <a:latin typeface="Calibri" charset="0"/>
              </a:rPr>
              <a:t>!</a:t>
            </a:r>
          </a:p>
          <a:p>
            <a:pPr>
              <a:spcBef>
                <a:spcPct val="0"/>
              </a:spcBef>
            </a:pPr>
            <a:r>
              <a:rPr lang="en-US" i="1" dirty="0" smtClean="0">
                <a:latin typeface="Calibri" charset="0"/>
              </a:rPr>
              <a:t>Please insert own notes for introduction/welcome.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60085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dirty="0" smtClean="0"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10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 smtClean="0">
                <a:latin typeface="Calibri" charset="0"/>
              </a:rPr>
              <a:t>Packs will be labelled with child’s name so we know who has got one and who needs to be given one by class teacher.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310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Go through these sounds quickly with parents  using My Turn/Your Turn. 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Stress you must not use letter names at this stage – just pure sounds. 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Emphasise getting rid of ‘ugh’ to help blending. Parents usually love this bit! Make it fun! Set 1 then long vowels in Set 2.</a:t>
            </a:r>
          </a:p>
          <a:p>
            <a:pPr>
              <a:spcBef>
                <a:spcPct val="0"/>
              </a:spcBef>
            </a:pPr>
            <a:endParaRPr lang="en-GB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Explain that when the children are taught the sounds they use the cards and a multi-sensory approach – hold up the cards.</a:t>
            </a:r>
          </a:p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Describe how we use the pictures, rhymes and actions to help us to remember and</a:t>
            </a:r>
            <a:r>
              <a:rPr lang="en-GB" baseline="0" dirty="0" smtClean="0">
                <a:latin typeface="Calibri" charset="0"/>
              </a:rPr>
              <a:t> recognise the grapheme on sight and therefore are more likely to blend when reading.</a:t>
            </a:r>
          </a:p>
          <a:p>
            <a:pPr>
              <a:spcBef>
                <a:spcPct val="0"/>
              </a:spcBef>
            </a:pPr>
            <a:endParaRPr lang="en-GB" baseline="0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GB" baseline="0" dirty="0" smtClean="0">
                <a:latin typeface="Calibri" charset="0"/>
              </a:rPr>
              <a:t>We call the digraphs “special friends”</a:t>
            </a:r>
            <a:endParaRPr lang="en-GB" dirty="0" smtClean="0">
              <a:latin typeface="Calibri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310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Explain that</a:t>
            </a:r>
            <a:r>
              <a:rPr lang="en-US" baseline="0" dirty="0" smtClean="0"/>
              <a:t> the English language is complex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971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 smtClean="0">
                <a:latin typeface="Calibri" charset="0"/>
              </a:rPr>
              <a:t>Explain again the sound boxes and say this chart show the many different graphemes for the same sounds! No other language has as many to learn! Pink graphemes are Set 3 – explain they only learn these once they know all of Set 1 &amp; 2 effortlessly – systematic and structured!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344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>
                <a:latin typeface="Calibri" charset="0"/>
              </a:rPr>
              <a:t>Give a couple of examples e.g.  Where is your </a:t>
            </a:r>
            <a:r>
              <a:rPr lang="en-GB" dirty="0" err="1">
                <a:latin typeface="Calibri" charset="0"/>
              </a:rPr>
              <a:t>c_oa_t</a:t>
            </a:r>
            <a:r>
              <a:rPr lang="en-GB" dirty="0">
                <a:latin typeface="Calibri" charset="0"/>
              </a:rPr>
              <a:t>?   Time for </a:t>
            </a:r>
            <a:r>
              <a:rPr lang="en-GB" dirty="0" err="1">
                <a:latin typeface="Calibri" charset="0"/>
              </a:rPr>
              <a:t>b_e_d</a:t>
            </a:r>
            <a:r>
              <a:rPr lang="en-GB" dirty="0">
                <a:latin typeface="Calibri" charset="0"/>
              </a:rPr>
              <a:t>! Make sure your child can tell you what the word is.</a:t>
            </a:r>
          </a:p>
          <a:p>
            <a:pPr>
              <a:spcBef>
                <a:spcPct val="0"/>
              </a:spcBef>
            </a:pPr>
            <a:r>
              <a:rPr lang="en-GB" dirty="0">
                <a:latin typeface="Calibri" charset="0"/>
              </a:rPr>
              <a:t>Use only </a:t>
            </a:r>
            <a:r>
              <a:rPr lang="en-GB" b="1" dirty="0">
                <a:latin typeface="Calibri" charset="0"/>
              </a:rPr>
              <a:t>single</a:t>
            </a:r>
            <a:r>
              <a:rPr lang="en-GB" dirty="0">
                <a:latin typeface="Calibri" charset="0"/>
              </a:rPr>
              <a:t> </a:t>
            </a:r>
            <a:r>
              <a:rPr lang="en-GB" b="1" dirty="0">
                <a:latin typeface="Calibri" charset="0"/>
              </a:rPr>
              <a:t>syllable</a:t>
            </a:r>
            <a:r>
              <a:rPr lang="en-GB" dirty="0">
                <a:latin typeface="Calibri" charset="0"/>
              </a:rPr>
              <a:t> words (no Fred Talking multi-syllabic words) and only the last word in a sentence or it gets very silly! E.g.   </a:t>
            </a:r>
            <a:r>
              <a:rPr lang="en-GB" dirty="0" err="1">
                <a:latin typeface="Calibri" charset="0"/>
              </a:rPr>
              <a:t>P_u_t</a:t>
            </a:r>
            <a:r>
              <a:rPr lang="en-GB" dirty="0">
                <a:latin typeface="Calibri" charset="0"/>
              </a:rPr>
              <a:t>   </a:t>
            </a:r>
            <a:r>
              <a:rPr lang="en-GB" dirty="0" err="1">
                <a:latin typeface="Calibri" charset="0"/>
              </a:rPr>
              <a:t>o_n</a:t>
            </a:r>
            <a:r>
              <a:rPr lang="en-GB" dirty="0">
                <a:latin typeface="Calibri" charset="0"/>
              </a:rPr>
              <a:t>   </a:t>
            </a:r>
            <a:r>
              <a:rPr lang="en-GB" dirty="0" err="1">
                <a:latin typeface="Calibri" charset="0"/>
              </a:rPr>
              <a:t>y_our</a:t>
            </a:r>
            <a:r>
              <a:rPr lang="en-GB" dirty="0">
                <a:latin typeface="Calibri" charset="0"/>
              </a:rPr>
              <a:t>  </a:t>
            </a:r>
            <a:r>
              <a:rPr lang="en-GB" dirty="0" err="1">
                <a:latin typeface="Calibri" charset="0"/>
              </a:rPr>
              <a:t>b_l_ue</a:t>
            </a:r>
            <a:r>
              <a:rPr lang="en-GB" dirty="0">
                <a:latin typeface="Calibri" charset="0"/>
              </a:rPr>
              <a:t>   </a:t>
            </a:r>
            <a:r>
              <a:rPr lang="en-GB" dirty="0" err="1">
                <a:latin typeface="Calibri" charset="0"/>
              </a:rPr>
              <a:t>c_oa_t</a:t>
            </a:r>
            <a:r>
              <a:rPr lang="en-GB" dirty="0">
                <a:latin typeface="Calibri" charset="0"/>
              </a:rPr>
              <a:t>   (you’ll never get out!). </a:t>
            </a:r>
            <a:endParaRPr lang="en-GB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endParaRPr lang="en-GB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Explain</a:t>
            </a:r>
            <a:r>
              <a:rPr lang="en-GB" baseline="0" dirty="0" smtClean="0">
                <a:latin typeface="Calibri" charset="0"/>
              </a:rPr>
              <a:t> that we use </a:t>
            </a:r>
            <a:r>
              <a:rPr lang="en-GB" baseline="0" dirty="0" err="1" smtClean="0">
                <a:latin typeface="Calibri" charset="0"/>
              </a:rPr>
              <a:t>fred</a:t>
            </a:r>
            <a:r>
              <a:rPr lang="en-GB" baseline="0" dirty="0" smtClean="0">
                <a:latin typeface="Calibri" charset="0"/>
              </a:rPr>
              <a:t> talk/</a:t>
            </a:r>
            <a:r>
              <a:rPr lang="en-GB" baseline="0" dirty="0" err="1" smtClean="0">
                <a:latin typeface="Calibri" charset="0"/>
              </a:rPr>
              <a:t>fred</a:t>
            </a:r>
            <a:r>
              <a:rPr lang="en-GB" baseline="0" dirty="0" smtClean="0">
                <a:latin typeface="Calibri" charset="0"/>
              </a:rPr>
              <a:t> fingers to help us decode unfamiliar words by looking for the special friends first, then </a:t>
            </a:r>
            <a:r>
              <a:rPr lang="en-GB" baseline="0" dirty="0" err="1" smtClean="0">
                <a:latin typeface="Calibri" charset="0"/>
              </a:rPr>
              <a:t>fred</a:t>
            </a:r>
            <a:r>
              <a:rPr lang="en-GB" baseline="0" dirty="0" smtClean="0">
                <a:latin typeface="Calibri" charset="0"/>
              </a:rPr>
              <a:t> talk to sound out, then finish by saying the word.</a:t>
            </a:r>
            <a:endParaRPr lang="en-GB" dirty="0">
              <a:latin typeface="Calibri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DCB563-864E-1B4F-BA67-EA9C2DFB97A5}" type="slidenum">
              <a:rPr lang="en-US">
                <a:latin typeface="Calibri" charset="0"/>
              </a:rPr>
              <a:pPr/>
              <a:t>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They need to</a:t>
            </a:r>
            <a:r>
              <a:rPr lang="en-GB" baseline="0" dirty="0" smtClean="0">
                <a:latin typeface="Calibri" charset="0"/>
              </a:rPr>
              <a:t> be reading at 60 wpm (one a second) to have the desired comprehension levels.  Model how we do </a:t>
            </a:r>
            <a:r>
              <a:rPr lang="en-GB" baseline="0" dirty="0" err="1" smtClean="0">
                <a:latin typeface="Calibri" charset="0"/>
              </a:rPr>
              <a:t>fred</a:t>
            </a:r>
            <a:r>
              <a:rPr lang="en-GB" baseline="0" dirty="0" smtClean="0">
                <a:latin typeface="Calibri" charset="0"/>
              </a:rPr>
              <a:t> in your head at school with both real and fake words.</a:t>
            </a:r>
            <a:endParaRPr lang="en-GB" dirty="0">
              <a:latin typeface="Calibri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DCB563-864E-1B4F-BA67-EA9C2DFB97A5}" type="slidenum">
              <a:rPr lang="en-US">
                <a:latin typeface="Calibri" charset="0"/>
              </a:rPr>
              <a:pPr/>
              <a:t>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Explain to parents that they</a:t>
            </a:r>
            <a:r>
              <a:rPr lang="en-GB" baseline="0" dirty="0" smtClean="0">
                <a:latin typeface="Calibri" charset="0"/>
              </a:rPr>
              <a:t> have been invited as we have identified their child as needing some additional support to pass the test.</a:t>
            </a:r>
            <a:endParaRPr lang="en-GB" dirty="0">
              <a:latin typeface="Calibri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DCB563-864E-1B4F-BA67-EA9C2DFB97A5}" type="slidenum">
              <a:rPr lang="en-US">
                <a:latin typeface="Calibri" charset="0"/>
              </a:rPr>
              <a:pPr/>
              <a:t>7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GB" dirty="0" smtClean="0">
                <a:latin typeface="Calibri" charset="0"/>
              </a:rPr>
              <a:t>Explain that</a:t>
            </a:r>
            <a:r>
              <a:rPr lang="en-GB" baseline="0" dirty="0" smtClean="0">
                <a:latin typeface="Calibri" charset="0"/>
              </a:rPr>
              <a:t> there are 40 words in the test and children must get about 32 </a:t>
            </a:r>
            <a:r>
              <a:rPr lang="en-GB" baseline="0" dirty="0" err="1" smtClean="0">
                <a:latin typeface="Calibri" charset="0"/>
              </a:rPr>
              <a:t>ish</a:t>
            </a:r>
            <a:r>
              <a:rPr lang="en-GB" baseline="0" dirty="0" smtClean="0">
                <a:latin typeface="Calibri" charset="0"/>
              </a:rPr>
              <a:t> (depending on what the government sets as the pass mark).  There are a mixture of real and fake words and the test is conducted by the class teacher in a low key way.  </a:t>
            </a:r>
          </a:p>
          <a:p>
            <a:pPr>
              <a:spcBef>
                <a:spcPct val="0"/>
              </a:spcBef>
            </a:pPr>
            <a:endParaRPr lang="en-GB" baseline="0" dirty="0" smtClean="0">
              <a:latin typeface="Calibri" charset="0"/>
            </a:endParaRPr>
          </a:p>
          <a:p>
            <a:pPr>
              <a:spcBef>
                <a:spcPct val="0"/>
              </a:spcBef>
            </a:pPr>
            <a:r>
              <a:rPr lang="en-GB" baseline="0" dirty="0" err="1" smtClean="0">
                <a:latin typeface="Calibri" charset="0"/>
              </a:rPr>
              <a:t>Ch</a:t>
            </a:r>
            <a:r>
              <a:rPr lang="en-GB" baseline="0" dirty="0" smtClean="0">
                <a:latin typeface="Calibri" charset="0"/>
              </a:rPr>
              <a:t> can use their </a:t>
            </a:r>
            <a:r>
              <a:rPr lang="en-GB" baseline="0" dirty="0" err="1" smtClean="0">
                <a:latin typeface="Calibri" charset="0"/>
              </a:rPr>
              <a:t>fred</a:t>
            </a:r>
            <a:r>
              <a:rPr lang="en-GB" baseline="0" dirty="0" smtClean="0">
                <a:latin typeface="Calibri" charset="0"/>
              </a:rPr>
              <a:t> fingers/</a:t>
            </a:r>
            <a:r>
              <a:rPr lang="en-GB" baseline="0" dirty="0" err="1" smtClean="0">
                <a:latin typeface="Calibri" charset="0"/>
              </a:rPr>
              <a:t>fred</a:t>
            </a:r>
            <a:r>
              <a:rPr lang="en-GB" baseline="0" dirty="0" smtClean="0">
                <a:latin typeface="Calibri" charset="0"/>
              </a:rPr>
              <a:t> talk to decode but must say the word as their final answer.</a:t>
            </a:r>
            <a:endParaRPr lang="en-GB" dirty="0">
              <a:latin typeface="Calibri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6CDCB563-864E-1B4F-BA67-EA9C2DFB97A5}" type="slidenum">
              <a:rPr lang="en-US">
                <a:latin typeface="Calibri" charset="0"/>
              </a:rPr>
              <a:pPr/>
              <a:t>8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Explain that we will</a:t>
            </a:r>
            <a:r>
              <a:rPr lang="en-GB" baseline="0" dirty="0" smtClean="0"/>
              <a:t> be sending home a sheet including lots of fun games and links to useful websites to play with your children.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0BCAD-78F6-F04E-84FC-898FF3B01A7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998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0050" y="1797050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645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ictur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083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Pictur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9501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93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F233E0-0A61-9B4B-B800-6D197DE1249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C43C5-BFCF-2A43-B6B0-2DE31F17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670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F233E0-0A61-9B4B-B800-6D197DE1249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C43C5-BFCF-2A43-B6B0-2DE31F17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6617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EF233E0-0A61-9B4B-B800-6D197DE12499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AEC43C5-BFCF-2A43-B6B0-2DE31F174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073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9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3902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2" r:id="rId4"/>
    <p:sldLayoutId id="2147483654" r:id="rId5"/>
    <p:sldLayoutId id="2147483655" r:id="rId6"/>
    <p:sldLayoutId id="2147483656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>
              <a:lumMod val="65000"/>
              <a:lumOff val="35000"/>
            </a:schemeClr>
          </a:solidFill>
          <a:latin typeface="Arial"/>
          <a:ea typeface="+mj-ea"/>
          <a:cs typeface="Arial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 typeface="Arial"/>
        <a:buNone/>
        <a:defRPr sz="3200" kern="12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Phonics Screening Test Meeting 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70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You can read stories with your child. Relentlessly.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Calibri" charset="0"/>
              </a:rPr>
              <a:t>Read favourite stories </a:t>
            </a:r>
            <a:r>
              <a:rPr lang="en-GB" sz="2800" b="1" dirty="0" smtClean="0">
                <a:latin typeface="Calibri" charset="0"/>
              </a:rPr>
              <a:t>over and over</a:t>
            </a:r>
            <a:r>
              <a:rPr lang="en-GB" sz="2800" dirty="0" smtClean="0">
                <a:latin typeface="Calibri" charset="0"/>
              </a:rPr>
              <a:t> again, encouraging them to use Fred talk/Fred in your head/flash card fast.</a:t>
            </a:r>
          </a:p>
          <a:p>
            <a:endParaRPr lang="en-GB" sz="2800" dirty="0">
              <a:latin typeface="Calibri" charset="0"/>
            </a:endParaRPr>
          </a:p>
          <a:p>
            <a:r>
              <a:rPr lang="en-GB" sz="2800" dirty="0" smtClean="0">
                <a:latin typeface="Calibri" charset="0"/>
              </a:rPr>
              <a:t>Read some stories at </a:t>
            </a:r>
            <a:r>
              <a:rPr lang="en-GB" sz="2800" b="1" dirty="0">
                <a:latin typeface="Calibri" charset="0"/>
              </a:rPr>
              <a:t>a higher level than </a:t>
            </a:r>
            <a:r>
              <a:rPr lang="en-GB" sz="2800" b="1" dirty="0" smtClean="0">
                <a:latin typeface="Calibri" charset="0"/>
              </a:rPr>
              <a:t>they </a:t>
            </a:r>
            <a:r>
              <a:rPr lang="en-GB" sz="2800" b="1" dirty="0">
                <a:latin typeface="Calibri" charset="0"/>
              </a:rPr>
              <a:t>can read </a:t>
            </a:r>
            <a:r>
              <a:rPr lang="en-GB" sz="2800" b="1" dirty="0" smtClean="0">
                <a:latin typeface="Calibri" charset="0"/>
              </a:rPr>
              <a:t>themselves.</a:t>
            </a:r>
          </a:p>
          <a:p>
            <a:endParaRPr lang="en-GB" sz="2800" b="1" dirty="0" smtClean="0">
              <a:latin typeface="Calibri" charset="0"/>
            </a:endParaRPr>
          </a:p>
          <a:p>
            <a:r>
              <a:rPr lang="en-US" i="1" dirty="0" smtClean="0"/>
              <a:t>Have a look at our games to try at home and useful website links.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115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28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406303"/>
              </p:ext>
            </p:extLst>
          </p:nvPr>
        </p:nvGraphicFramePr>
        <p:xfrm>
          <a:off x="457200" y="1809756"/>
          <a:ext cx="8229600" cy="368808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endParaRPr lang="en-GB" sz="2000" dirty="0">
                        <a:effectLst/>
                        <a:latin typeface="Arial"/>
                      </a:endParaRPr>
                    </a:p>
                    <a:p>
                      <a:r>
                        <a:rPr lang="en-GB" sz="3600" dirty="0" smtClean="0">
                          <a:solidFill>
                            <a:srgbClr val="000000"/>
                          </a:solidFill>
                          <a:effectLst/>
                          <a:latin typeface="SassoonPrimaryInfant"/>
                        </a:rPr>
                        <a:t>Thank you for coming</a:t>
                      </a:r>
                      <a:r>
                        <a:rPr lang="en-GB" sz="3600" baseline="0" dirty="0" smtClean="0">
                          <a:solidFill>
                            <a:srgbClr val="000000"/>
                          </a:solidFill>
                          <a:effectLst/>
                          <a:latin typeface="SassoonPrimaryInfant"/>
                        </a:rPr>
                        <a:t> to our Phonic meeting – it is important to note the children are very used to doing their phonic sounds checks and should not be feeling worried or stressed about the Phonic Screening.</a:t>
                      </a:r>
                      <a:endParaRPr lang="en-GB" sz="1400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097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8907" y="1147462"/>
            <a:ext cx="8945093" cy="550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161" y="336590"/>
            <a:ext cx="5952873" cy="5965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0295" y="411682"/>
            <a:ext cx="327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Letter and grapheme recognition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80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English language is a complex code…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It would be easy if we only had to learn Set 1 and Set 2 sounds.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2014994"/>
              </p:ext>
            </p:extLst>
          </p:nvPr>
        </p:nvGraphicFramePr>
        <p:xfrm>
          <a:off x="1036900" y="3084318"/>
          <a:ext cx="6948062" cy="24133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74031"/>
                <a:gridCol w="3474031"/>
              </a:tblGrid>
              <a:tr h="4930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ay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1D9E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igh</a:t>
                      </a:r>
                      <a:endParaRPr lang="en-US" sz="2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1D9E7A"/>
                    </a:solidFill>
                  </a:tcPr>
                </a:tc>
              </a:tr>
              <a:tr h="49306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play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eight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cake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straight </a:t>
                      </a:r>
                    </a:p>
                  </a:txBody>
                  <a:tcPr>
                    <a:solidFill>
                      <a:srgbClr val="1D9E7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right</a:t>
                      </a:r>
                    </a:p>
                    <a:p>
                      <a:pPr algn="ctr"/>
                      <a:r>
                        <a:rPr lang="en-US" sz="2400" dirty="0" err="1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spie</a:t>
                      </a:r>
                      <a:endParaRPr lang="en-US" sz="2400" dirty="0" smtClean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kite</a:t>
                      </a:r>
                    </a:p>
                    <a:p>
                      <a:pPr algn="ctr"/>
                      <a:r>
                        <a:rPr lang="en-US" sz="24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fly</a:t>
                      </a:r>
                    </a:p>
                    <a:p>
                      <a:pPr algn="ctr"/>
                      <a:endParaRPr lang="en-US" sz="2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>
                    <a:solidFill>
                      <a:srgbClr val="1D9E7A"/>
                    </a:solidFill>
                  </a:tcPr>
                </a:tc>
              </a:tr>
            </a:tbl>
          </a:graphicData>
        </a:graphic>
      </p:graphicFrame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571500" y="6027737"/>
            <a:ext cx="2643188" cy="523875"/>
          </a:xfrm>
          <a:prstGeom prst="rect">
            <a:avLst/>
          </a:prstGeom>
          <a:solidFill>
            <a:srgbClr val="1D9E7A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GB" sz="2800" dirty="0"/>
              <a:t>Set </a:t>
            </a:r>
            <a:r>
              <a:rPr lang="en-GB" sz="2800" dirty="0" smtClean="0"/>
              <a:t>3 </a:t>
            </a:r>
            <a:r>
              <a:rPr lang="en-GB" sz="2800" dirty="0"/>
              <a:t>sounds</a:t>
            </a:r>
          </a:p>
        </p:txBody>
      </p:sp>
    </p:spTree>
    <p:extLst>
      <p:ext uri="{BB962C8B-B14F-4D97-AF65-F5344CB8AC3E}">
        <p14:creationId xmlns:p14="http://schemas.microsoft.com/office/powerpoint/2010/main" val="2798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8907" y="1147462"/>
            <a:ext cx="8945093" cy="5507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725" y="0"/>
            <a:ext cx="4619634" cy="63278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017052" y="56467"/>
            <a:ext cx="327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Letter and grapheme recognition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288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438732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charset="0"/>
              </a:rPr>
              <a:t>You can have </a:t>
            </a:r>
            <a:r>
              <a:rPr lang="en-GB" sz="2800" dirty="0">
                <a:latin typeface="Arial" charset="0"/>
              </a:rPr>
              <a:t>fun with Fred </a:t>
            </a:r>
            <a:r>
              <a:rPr lang="en-GB" sz="2800" dirty="0" smtClean="0">
                <a:latin typeface="Arial" charset="0"/>
              </a:rPr>
              <a:t>Talk.</a:t>
            </a:r>
            <a:r>
              <a:rPr lang="en-GB" sz="2800" dirty="0">
                <a:latin typeface="Arial" charset="0"/>
              </a:rPr>
              <a:t/>
            </a:r>
            <a:br>
              <a:rPr lang="en-GB" sz="2800" dirty="0">
                <a:latin typeface="Arial" charset="0"/>
              </a:rPr>
            </a:br>
            <a:endParaRPr lang="en-GB" sz="2800" dirty="0">
              <a:latin typeface="Arial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229600" cy="489585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r>
              <a:rPr lang="en-GB" sz="2800" i="1" dirty="0">
                <a:latin typeface="Arial" charset="0"/>
              </a:rPr>
              <a:t>“What a tidy r-</a:t>
            </a:r>
            <a:r>
              <a:rPr lang="en-GB" sz="2800" i="1" dirty="0" err="1">
                <a:latin typeface="Arial" charset="0"/>
              </a:rPr>
              <a:t>oo</a:t>
            </a:r>
            <a:r>
              <a:rPr lang="en-GB" sz="2800" i="1" dirty="0">
                <a:latin typeface="Arial" charset="0"/>
              </a:rPr>
              <a:t>-m!”</a:t>
            </a:r>
          </a:p>
          <a:p>
            <a:pPr>
              <a:buFont typeface="Wingdings" charset="0"/>
              <a:buNone/>
            </a:pPr>
            <a:r>
              <a:rPr lang="en-GB" sz="2800" i="1" dirty="0">
                <a:latin typeface="Arial" charset="0"/>
              </a:rPr>
              <a:t>“Where’s your c-</a:t>
            </a:r>
            <a:r>
              <a:rPr lang="en-GB" sz="2800" i="1" dirty="0" err="1">
                <a:latin typeface="Arial" charset="0"/>
              </a:rPr>
              <a:t>oa</a:t>
            </a:r>
            <a:r>
              <a:rPr lang="en-GB" sz="2800" i="1" dirty="0">
                <a:latin typeface="Arial" charset="0"/>
              </a:rPr>
              <a:t>-t?”   	</a:t>
            </a:r>
          </a:p>
          <a:p>
            <a:pPr>
              <a:buFont typeface="Wingdings" charset="0"/>
              <a:buNone/>
            </a:pPr>
            <a:r>
              <a:rPr lang="en-GB" sz="2800" i="1" dirty="0">
                <a:latin typeface="Arial" charset="0"/>
              </a:rPr>
              <a:t>“Time for b-e-d!”</a:t>
            </a:r>
          </a:p>
          <a:p>
            <a:pPr>
              <a:buFont typeface="Wingdings" charset="0"/>
              <a:buNone/>
            </a:pPr>
            <a:endParaRPr lang="en-GB" sz="2400" i="1" dirty="0" smtClean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400" i="1" dirty="0">
              <a:latin typeface="Arial" charset="0"/>
            </a:endParaRPr>
          </a:p>
          <a:p>
            <a:pPr lvl="1">
              <a:buFont typeface="Wingdings" charset="0"/>
              <a:buNone/>
            </a:pPr>
            <a:r>
              <a:rPr lang="en-GB" sz="1800" i="1" dirty="0">
                <a:latin typeface="Arial" charset="0"/>
              </a:rPr>
              <a:t>	</a:t>
            </a:r>
            <a:endParaRPr lang="en-GB" sz="2400" i="1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</p:txBody>
      </p:sp>
      <p:pic>
        <p:nvPicPr>
          <p:cNvPr id="3" name="Picture 2" descr="Screen Shot 2014-08-12 at 12.22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395" y="3326298"/>
            <a:ext cx="37846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7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438732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charset="0"/>
              </a:rPr>
              <a:t>Move on to Fred in your head</a:t>
            </a:r>
            <a:endParaRPr lang="en-GB" sz="2800" dirty="0">
              <a:latin typeface="Arial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229600" cy="489585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r>
              <a:rPr lang="en-GB" sz="2400" i="1" dirty="0" smtClean="0">
                <a:latin typeface="Arial" charset="0"/>
              </a:rPr>
              <a:t>As your child becomes more confident, they can start to Fred in their head to improve fluency and hence comprehension. </a:t>
            </a:r>
          </a:p>
          <a:p>
            <a:pPr>
              <a:buFont typeface="Wingdings" charset="0"/>
              <a:buNone/>
            </a:pPr>
            <a:endParaRPr lang="en-GB" sz="2400" i="1" dirty="0">
              <a:latin typeface="Arial" charset="0"/>
            </a:endParaRPr>
          </a:p>
          <a:p>
            <a:pPr lvl="1">
              <a:buFont typeface="Wingdings" charset="0"/>
              <a:buNone/>
            </a:pPr>
            <a:r>
              <a:rPr lang="en-GB" sz="1800" i="1" dirty="0">
                <a:latin typeface="Arial" charset="0"/>
              </a:rPr>
              <a:t>	</a:t>
            </a:r>
            <a:endParaRPr lang="en-GB" sz="2400" i="1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</p:txBody>
      </p:sp>
      <p:pic>
        <p:nvPicPr>
          <p:cNvPr id="3" name="Picture 2" descr="Screen Shot 2014-08-12 at 12.22.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395" y="3326298"/>
            <a:ext cx="3784600" cy="176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5783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438732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charset="0"/>
              </a:rPr>
              <a:t>Phonics Screening Test</a:t>
            </a:r>
            <a:endParaRPr lang="en-GB" sz="2800" dirty="0">
              <a:latin typeface="Arial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229600" cy="489585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400" i="1" dirty="0">
              <a:latin typeface="Arial" charset="0"/>
            </a:endParaRPr>
          </a:p>
          <a:p>
            <a:pPr lvl="1">
              <a:buFont typeface="Wingdings" charset="0"/>
              <a:buNone/>
            </a:pPr>
            <a:r>
              <a:rPr lang="en-GB" sz="1800" i="1" dirty="0">
                <a:latin typeface="Arial" charset="0"/>
              </a:rPr>
              <a:t>	</a:t>
            </a:r>
            <a:endParaRPr lang="en-GB" sz="2400" i="1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5368283"/>
              </p:ext>
            </p:extLst>
          </p:nvPr>
        </p:nvGraphicFramePr>
        <p:xfrm>
          <a:off x="616226" y="1821021"/>
          <a:ext cx="8229600" cy="2529840"/>
        </p:xfrm>
        <a:graphic>
          <a:graphicData uri="http://schemas.openxmlformats.org/drawingml/2006/table">
            <a:tbl>
              <a:tblPr/>
              <a:tblGrid>
                <a:gridCol w="8229600"/>
              </a:tblGrid>
              <a:tr h="0">
                <a:tc>
                  <a:txBody>
                    <a:bodyPr/>
                    <a:lstStyle/>
                    <a:p>
                      <a:r>
                        <a:rPr lang="en-GB" sz="3200" dirty="0">
                          <a:effectLst/>
                          <a:latin typeface="SassoonPrimaryInfant"/>
                        </a:rPr>
                        <a:t>In June all Year One children will be expected to undertake a phonics check.</a:t>
                      </a:r>
                      <a:endParaRPr lang="en-GB" dirty="0">
                        <a:effectLst/>
                      </a:endParaRPr>
                    </a:p>
                    <a:p>
                      <a:r>
                        <a:rPr lang="en-GB" sz="3200" dirty="0">
                          <a:effectLst/>
                          <a:latin typeface="SassoonPrimaryInfant"/>
                        </a:rPr>
                        <a:t>The aim is to check that a child is making progress </a:t>
                      </a:r>
                      <a:r>
                        <a:rPr lang="en-GB" sz="3200" dirty="0" smtClean="0">
                          <a:effectLst/>
                          <a:latin typeface="SassoonPrimaryInfant"/>
                        </a:rPr>
                        <a:t>and working at the age related expectation in </a:t>
                      </a:r>
                      <a:r>
                        <a:rPr lang="en-GB" sz="3200" dirty="0">
                          <a:effectLst/>
                          <a:latin typeface="SassoonPrimaryInfant"/>
                        </a:rPr>
                        <a:t>phonics.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8824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>
          <a:xfrm>
            <a:off x="457200" y="438732"/>
            <a:ext cx="8229600" cy="1143000"/>
          </a:xfrm>
        </p:spPr>
        <p:txBody>
          <a:bodyPr>
            <a:normAutofit/>
          </a:bodyPr>
          <a:lstStyle/>
          <a:p>
            <a:r>
              <a:rPr lang="en-GB" sz="2800" dirty="0" smtClean="0">
                <a:latin typeface="Arial" charset="0"/>
              </a:rPr>
              <a:t>Phonics Screening Test</a:t>
            </a:r>
            <a:endParaRPr lang="en-GB" sz="2800" dirty="0">
              <a:latin typeface="Arial" charset="0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323850" y="1484313"/>
            <a:ext cx="8229600" cy="4895850"/>
          </a:xfrm>
        </p:spPr>
        <p:txBody>
          <a:bodyPr/>
          <a:lstStyle/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400" i="1" dirty="0">
              <a:latin typeface="Arial" charset="0"/>
            </a:endParaRPr>
          </a:p>
          <a:p>
            <a:pPr lvl="1">
              <a:buFont typeface="Wingdings" charset="0"/>
              <a:buNone/>
            </a:pPr>
            <a:r>
              <a:rPr lang="en-GB" sz="1800" i="1" dirty="0">
                <a:latin typeface="Arial" charset="0"/>
              </a:rPr>
              <a:t>	</a:t>
            </a:r>
            <a:endParaRPr lang="en-GB" sz="2400" i="1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  <a:p>
            <a:pPr>
              <a:buFont typeface="Wingdings" charset="0"/>
              <a:buNone/>
            </a:pPr>
            <a:endParaRPr lang="en-GB" sz="2800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70" y="1762707"/>
            <a:ext cx="16954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1620" y="1581732"/>
            <a:ext cx="981075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956" y="3019839"/>
            <a:ext cx="1647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757" y="3009900"/>
            <a:ext cx="9144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813" y="3762375"/>
            <a:ext cx="5905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394" y="3886200"/>
            <a:ext cx="164782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4603" y="2451652"/>
            <a:ext cx="17430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22" y="2368204"/>
            <a:ext cx="89535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5171" y="4679674"/>
            <a:ext cx="2524125" cy="79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119" y="1721294"/>
            <a:ext cx="194310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368" y="5187053"/>
            <a:ext cx="1285875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5243" y="5348977"/>
            <a:ext cx="92392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96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help your child at home…</a:t>
            </a:r>
            <a:endParaRPr lang="en-US" dirty="0"/>
          </a:p>
        </p:txBody>
      </p:sp>
      <p:pic>
        <p:nvPicPr>
          <p:cNvPr id="5" name="Picture 4" descr="Screen Shot 2014-08-12 at 12.32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8762" y="1717189"/>
            <a:ext cx="5073245" cy="4682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57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MT_Phonics_2.27.6.1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RMT_Phonics_2.27.6.14.pptx</Template>
  <TotalTime>10198</TotalTime>
  <Words>744</Words>
  <Application>Microsoft Office PowerPoint</Application>
  <PresentationFormat>On-screen Show (4:3)</PresentationFormat>
  <Paragraphs>90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RMT_Phonics_2.27.6.14</vt:lpstr>
      <vt:lpstr>Phonics Screening Test Meeting </vt:lpstr>
      <vt:lpstr>PowerPoint Presentation</vt:lpstr>
      <vt:lpstr>The English language is a complex code…</vt:lpstr>
      <vt:lpstr>PowerPoint Presentation</vt:lpstr>
      <vt:lpstr>You can have fun with Fred Talk. </vt:lpstr>
      <vt:lpstr>Move on to Fred in your head</vt:lpstr>
      <vt:lpstr>Phonics Screening Test</vt:lpstr>
      <vt:lpstr>Phonics Screening Test</vt:lpstr>
      <vt:lpstr>How to help your child at home…</vt:lpstr>
      <vt:lpstr>You can read stories with your child. Relentlessly.</vt:lpstr>
      <vt:lpstr>PowerPoint Presentation</vt:lpstr>
    </vt:vector>
  </TitlesOfParts>
  <Company>Ruth Miskin Literacy Limited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Natalie Boon</dc:creator>
  <cp:lastModifiedBy>Sheffield Schools</cp:lastModifiedBy>
  <cp:revision>57</cp:revision>
  <dcterms:created xsi:type="dcterms:W3CDTF">2014-06-27T11:45:27Z</dcterms:created>
  <dcterms:modified xsi:type="dcterms:W3CDTF">2017-04-24T14:57:08Z</dcterms:modified>
</cp:coreProperties>
</file>