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5208AB-520D-4641-A83E-DE92CEA7E668}"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190136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208AB-520D-4641-A83E-DE92CEA7E668}"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176838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208AB-520D-4641-A83E-DE92CEA7E668}"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138345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208AB-520D-4641-A83E-DE92CEA7E668}"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384652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208AB-520D-4641-A83E-DE92CEA7E668}"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28578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5208AB-520D-4641-A83E-DE92CEA7E668}"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407896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5208AB-520D-4641-A83E-DE92CEA7E668}" type="datetimeFigureOut">
              <a:rPr lang="en-GB" smtClean="0"/>
              <a:t>28/09/2016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409061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5208AB-520D-4641-A83E-DE92CEA7E668}" type="datetimeFigureOut">
              <a:rPr lang="en-GB" smtClean="0"/>
              <a:t>28/09/2016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411497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208AB-520D-4641-A83E-DE92CEA7E668}" type="datetimeFigureOut">
              <a:rPr lang="en-GB" smtClean="0"/>
              <a:t>28/09/2016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385096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208AB-520D-4641-A83E-DE92CEA7E668}"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30822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208AB-520D-4641-A83E-DE92CEA7E668}"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633F4-74B0-4A2F-8ADA-2969D0100F8A}" type="slidenum">
              <a:rPr lang="en-GB" smtClean="0"/>
              <a:t>‹#›</a:t>
            </a:fld>
            <a:endParaRPr lang="en-GB"/>
          </a:p>
        </p:txBody>
      </p:sp>
    </p:spTree>
    <p:extLst>
      <p:ext uri="{BB962C8B-B14F-4D97-AF65-F5344CB8AC3E}">
        <p14:creationId xmlns:p14="http://schemas.microsoft.com/office/powerpoint/2010/main" val="429321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208AB-520D-4641-A83E-DE92CEA7E668}" type="datetimeFigureOut">
              <a:rPr lang="en-GB" smtClean="0"/>
              <a:t>28/09/2016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633F4-74B0-4A2F-8ADA-2969D0100F8A}" type="slidenum">
              <a:rPr lang="en-GB" smtClean="0"/>
              <a:t>‹#›</a:t>
            </a:fld>
            <a:endParaRPr lang="en-GB"/>
          </a:p>
        </p:txBody>
      </p:sp>
    </p:spTree>
    <p:extLst>
      <p:ext uri="{BB962C8B-B14F-4D97-AF65-F5344CB8AC3E}">
        <p14:creationId xmlns:p14="http://schemas.microsoft.com/office/powerpoint/2010/main" val="196437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google.co.uk/imgres?imgurl=http://images.clipartpanda.com/bunny-20clip-20art-bunny10.png&amp;imgrefurl=http://www.clipartpanda.com/categories/rabbit-clipart&amp;h=1041&amp;w=800&amp;tbnid=IIeMEMagnBz3KM:&amp;zoom=1&amp;q=rabbit+clipart&amp;docid=I3sE5J38QcH6oM&amp;hl=en&amp;ei=rehRVeeWEuuV7AbPz4GQCQ&amp;tbm=isch&amp;ved=0CCAQMygAMAA" TargetMode="External"/><Relationship Id="rId7" Type="http://schemas.openxmlformats.org/officeDocument/2006/relationships/hyperlink" Target="http://www.google.co.uk/imgres?imgurl=http://www.clipartlord.com/wp-content/uploads/2014/11/hedgehog3.png&amp;imgrefurl=http://www.clipartlord.com/free-cartoon-hedgehog-clip-art-2/&amp;h=603&amp;w=800&amp;tbnid=S6hdUtttE1vfzM:&amp;zoom=1&amp;q=hedgehog+clipart&amp;docid=ydQZp1hBW6nSmM&amp;hl=en&amp;ei=iRBSVaiRB4r_7Aaok4DwDA&amp;tbm=isch&amp;ved=0CCUQMygFMAU"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google.co.uk/imgres?imgurl=http://images.clipartpanda.com/squirrel-clip-art-9T4ryKETE.jpeg&amp;imgrefurl=http://www.clipartpanda.com/categories/squirrel-clip-art-outline&amp;h=876&amp;w=1213&amp;tbnid=YIWEBq3CzXiFOM:&amp;zoom=1&amp;q=squirrel+art&amp;docid=LIL8vPdF2Sz_VM&amp;hl=en&amp;ei=OxxfVYnRIeOp7AaO4YDwCg&amp;tbm=isch&amp;ved=0CC0QMygKMAo"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29585698"/>
              </p:ext>
            </p:extLst>
          </p:nvPr>
        </p:nvGraphicFramePr>
        <p:xfrm>
          <a:off x="539552" y="260648"/>
          <a:ext cx="8229600" cy="975360"/>
        </p:xfrm>
        <a:graphic>
          <a:graphicData uri="http://schemas.openxmlformats.org/drawingml/2006/table">
            <a:tbl>
              <a:tblPr/>
              <a:tblGrid>
                <a:gridCol w="8229600"/>
              </a:tblGrid>
              <a:tr h="0">
                <a:tc>
                  <a:txBody>
                    <a:bodyPr/>
                    <a:lstStyle/>
                    <a:p>
                      <a:pPr algn="ctr"/>
                      <a:r>
                        <a:rPr lang="en-GB" sz="5800" u="sng" dirty="0">
                          <a:solidFill>
                            <a:srgbClr val="0000FF"/>
                          </a:solidFill>
                          <a:effectLst/>
                          <a:latin typeface="HfW cursive"/>
                        </a:rPr>
                        <a:t>Maths in Year One</a:t>
                      </a:r>
                      <a:endParaRPr lang="en-GB" dirty="0">
                        <a:effectLst/>
                      </a:endParaRPr>
                    </a:p>
                  </a:txBody>
                  <a:tcPr anchor="ctr">
                    <a:lnL>
                      <a:noFill/>
                    </a:lnL>
                    <a:lnR>
                      <a:noFill/>
                    </a:lnR>
                    <a:lnT>
                      <a:noFill/>
                    </a:lnT>
                    <a:lnB>
                      <a:noFill/>
                    </a:lnB>
                  </a:tcPr>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4959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600" y="1601139"/>
            <a:ext cx="3472784" cy="19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408951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4120342"/>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350" y="412034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2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5660822"/>
              </p:ext>
            </p:extLst>
          </p:nvPr>
        </p:nvGraphicFramePr>
        <p:xfrm>
          <a:off x="611560" y="116632"/>
          <a:ext cx="8229600" cy="670560"/>
        </p:xfrm>
        <a:graphic>
          <a:graphicData uri="http://schemas.openxmlformats.org/drawingml/2006/table">
            <a:tbl>
              <a:tblPr/>
              <a:tblGrid>
                <a:gridCol w="8229600"/>
              </a:tblGrid>
              <a:tr h="0">
                <a:tc>
                  <a:txBody>
                    <a:bodyPr/>
                    <a:lstStyle/>
                    <a:p>
                      <a:pPr algn="ctr"/>
                      <a:r>
                        <a:rPr lang="en-GB" sz="3800" u="sng" dirty="0">
                          <a:solidFill>
                            <a:srgbClr val="000000"/>
                          </a:solidFill>
                          <a:effectLst/>
                          <a:latin typeface="HfW cursive"/>
                        </a:rPr>
                        <a:t>Assessment</a:t>
                      </a:r>
                      <a:endParaRPr lang="en-GB" dirty="0">
                        <a:effectLst/>
                      </a:endParaRPr>
                    </a:p>
                  </a:txBody>
                  <a:tcPr anchor="ctr">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40832182"/>
              </p:ext>
            </p:extLst>
          </p:nvPr>
        </p:nvGraphicFramePr>
        <p:xfrm>
          <a:off x="457200" y="1268760"/>
          <a:ext cx="8229600" cy="4651821"/>
        </p:xfrm>
        <a:graphic>
          <a:graphicData uri="http://schemas.openxmlformats.org/drawingml/2006/table">
            <a:tbl>
              <a:tblPr/>
              <a:tblGrid>
                <a:gridCol w="8229600"/>
              </a:tblGrid>
              <a:tr h="4651821">
                <a:tc>
                  <a:txBody>
                    <a:bodyPr/>
                    <a:lstStyle/>
                    <a:p>
                      <a:r>
                        <a:rPr lang="en-GB" sz="2400" dirty="0">
                          <a:solidFill>
                            <a:srgbClr val="000000"/>
                          </a:solidFill>
                          <a:effectLst/>
                          <a:latin typeface="HfW cursive"/>
                        </a:rPr>
                        <a:t>- Very fluid assessment: we constantly assess children during lessons and we're scaffolding/extending children all of the time.</a:t>
                      </a:r>
                      <a:endParaRPr lang="en-GB" dirty="0">
                        <a:effectLst/>
                      </a:endParaRPr>
                    </a:p>
                    <a:p>
                      <a:r>
                        <a:rPr lang="en-GB" sz="2400" dirty="0">
                          <a:solidFill>
                            <a:srgbClr val="000000"/>
                          </a:solidFill>
                          <a:effectLst/>
                          <a:latin typeface="HfW cursive"/>
                        </a:rPr>
                        <a:t>- Children self-assess all of the time. They say when they find things easy/difficult and move through the different tasks appropriately.</a:t>
                      </a:r>
                      <a:endParaRPr lang="en-GB" dirty="0">
                        <a:effectLst/>
                      </a:endParaRPr>
                    </a:p>
                    <a:p>
                      <a:r>
                        <a:rPr lang="en-GB" sz="2400" dirty="0">
                          <a:solidFill>
                            <a:srgbClr val="000000"/>
                          </a:solidFill>
                          <a:effectLst/>
                          <a:latin typeface="HfW cursive"/>
                        </a:rPr>
                        <a:t>- End of unit assessments: children have a go at different questions relating to skills covered</a:t>
                      </a:r>
                      <a:r>
                        <a:rPr lang="en-GB" sz="2400" dirty="0" smtClean="0">
                          <a:solidFill>
                            <a:srgbClr val="000000"/>
                          </a:solidFill>
                          <a:effectLst/>
                          <a:latin typeface="HfW cursive"/>
                        </a:rPr>
                        <a:t>. Children </a:t>
                      </a:r>
                      <a:r>
                        <a:rPr lang="en-GB" sz="2400" dirty="0">
                          <a:solidFill>
                            <a:srgbClr val="000000"/>
                          </a:solidFill>
                          <a:effectLst/>
                          <a:latin typeface="HfW cursive"/>
                        </a:rPr>
                        <a:t>are grouped to support learning through same day interventions. This 'gap filling' gives children the best chance to 'keep up, not catch up'.</a:t>
                      </a:r>
                      <a:endParaRPr lang="en-GB"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88398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8170280"/>
              </p:ext>
            </p:extLst>
          </p:nvPr>
        </p:nvGraphicFramePr>
        <p:xfrm>
          <a:off x="395536" y="116632"/>
          <a:ext cx="8229600" cy="579120"/>
        </p:xfrm>
        <a:graphic>
          <a:graphicData uri="http://schemas.openxmlformats.org/drawingml/2006/table">
            <a:tbl>
              <a:tblPr/>
              <a:tblGrid>
                <a:gridCol w="8229600"/>
              </a:tblGrid>
              <a:tr h="0">
                <a:tc>
                  <a:txBody>
                    <a:bodyPr/>
                    <a:lstStyle/>
                    <a:p>
                      <a:pPr algn="ctr"/>
                      <a:r>
                        <a:rPr lang="en-GB" sz="1800" dirty="0">
                          <a:solidFill>
                            <a:srgbClr val="0000FF"/>
                          </a:solidFill>
                          <a:effectLst/>
                          <a:latin typeface="HfW cursive"/>
                        </a:rPr>
                        <a:t>Hollywood Hates Math</a:t>
                      </a:r>
                      <a:endParaRPr lang="en-GB" dirty="0">
                        <a:effectLst/>
                      </a:endParaRPr>
                    </a:p>
                    <a:p>
                      <a:pPr algn="ctr"/>
                      <a:r>
                        <a:rPr lang="en-GB" sz="1400" dirty="0">
                          <a:solidFill>
                            <a:srgbClr val="0000FF"/>
                          </a:solidFill>
                          <a:effectLst/>
                          <a:latin typeface="HfW cursive"/>
                        </a:rPr>
                        <a:t>https://www.youtube.com/watch?v=3uYBoWH3nFk</a:t>
                      </a:r>
                      <a:endParaRPr lang="en-GB" dirty="0">
                        <a:effectLst/>
                      </a:endParaRPr>
                    </a:p>
                  </a:txBody>
                  <a:tcPr anchor="ctr">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65988135"/>
              </p:ext>
            </p:extLst>
          </p:nvPr>
        </p:nvGraphicFramePr>
        <p:xfrm>
          <a:off x="395536" y="980728"/>
          <a:ext cx="8229600" cy="1188720"/>
        </p:xfrm>
        <a:graphic>
          <a:graphicData uri="http://schemas.openxmlformats.org/drawingml/2006/table">
            <a:tbl>
              <a:tblPr/>
              <a:tblGrid>
                <a:gridCol w="8229600"/>
              </a:tblGrid>
              <a:tr h="0">
                <a:tc>
                  <a:txBody>
                    <a:bodyPr/>
                    <a:lstStyle/>
                    <a:p>
                      <a:r>
                        <a:rPr lang="en-GB" sz="1800" dirty="0">
                          <a:solidFill>
                            <a:srgbClr val="000000"/>
                          </a:solidFill>
                          <a:effectLst/>
                          <a:latin typeface="HfW cursive"/>
                        </a:rPr>
                        <a:t>It has become acceptable in society to be 'bad at maths'. Children are</a:t>
                      </a:r>
                      <a:endParaRPr lang="en-GB" dirty="0">
                        <a:effectLst/>
                      </a:endParaRPr>
                    </a:p>
                    <a:p>
                      <a:r>
                        <a:rPr lang="en-GB" sz="1800" dirty="0">
                          <a:solidFill>
                            <a:srgbClr val="000000"/>
                          </a:solidFill>
                          <a:effectLst/>
                          <a:latin typeface="HfW cursive"/>
                        </a:rPr>
                        <a:t>exposed to these messages constantly, and we need to actively find ways </a:t>
                      </a:r>
                      <a:endParaRPr lang="en-GB" dirty="0">
                        <a:effectLst/>
                      </a:endParaRPr>
                    </a:p>
                    <a:p>
                      <a:r>
                        <a:rPr lang="en-GB" sz="1800" dirty="0">
                          <a:solidFill>
                            <a:srgbClr val="000000"/>
                          </a:solidFill>
                          <a:effectLst/>
                          <a:latin typeface="HfW cursive"/>
                        </a:rPr>
                        <a:t>to encourage a positive, growth </a:t>
                      </a:r>
                      <a:r>
                        <a:rPr lang="en-GB" sz="1800" dirty="0" err="1">
                          <a:solidFill>
                            <a:srgbClr val="000000"/>
                          </a:solidFill>
                          <a:effectLst/>
                          <a:latin typeface="HfW cursive"/>
                        </a:rPr>
                        <a:t>mindset</a:t>
                      </a:r>
                      <a:r>
                        <a:rPr lang="en-GB" sz="1800" dirty="0">
                          <a:solidFill>
                            <a:srgbClr val="000000"/>
                          </a:solidFill>
                          <a:effectLst/>
                          <a:latin typeface="HfW cursive"/>
                        </a:rPr>
                        <a:t> to maths.</a:t>
                      </a:r>
                      <a:endParaRPr lang="en-GB" dirty="0">
                        <a:effectLst/>
                      </a:endParaRPr>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76395427"/>
              </p:ext>
            </p:extLst>
          </p:nvPr>
        </p:nvGraphicFramePr>
        <p:xfrm>
          <a:off x="457200" y="3070055"/>
          <a:ext cx="3250704" cy="3383280"/>
        </p:xfrm>
        <a:graphic>
          <a:graphicData uri="http://schemas.openxmlformats.org/drawingml/2006/table">
            <a:tbl>
              <a:tblPr/>
              <a:tblGrid>
                <a:gridCol w="3250704"/>
              </a:tblGrid>
              <a:tr h="3184515">
                <a:tc>
                  <a:txBody>
                    <a:bodyPr/>
                    <a:lstStyle/>
                    <a:p>
                      <a:r>
                        <a:rPr lang="en-GB" sz="1800" dirty="0">
                          <a:solidFill>
                            <a:srgbClr val="000000"/>
                          </a:solidFill>
                          <a:effectLst/>
                          <a:latin typeface="HfW cursive"/>
                        </a:rPr>
                        <a:t>“In a growth </a:t>
                      </a:r>
                      <a:r>
                        <a:rPr lang="en-GB" sz="1800" dirty="0" err="1">
                          <a:solidFill>
                            <a:srgbClr val="000000"/>
                          </a:solidFill>
                          <a:effectLst/>
                          <a:latin typeface="HfW cursive"/>
                        </a:rPr>
                        <a:t>mindset</a:t>
                      </a:r>
                      <a:r>
                        <a:rPr lang="en-GB" sz="1800" dirty="0">
                          <a:solidFill>
                            <a:srgbClr val="000000"/>
                          </a:solidFill>
                          <a:effectLst/>
                          <a:latin typeface="HfW cursive"/>
                        </a:rPr>
                        <a:t>, people believe that their most basic abilities can be developed through dedication and hard work—brains and talent are just the starting point. This view creates a love of learning and a resilience that is essential for great accomplishment”. Carol </a:t>
                      </a:r>
                      <a:r>
                        <a:rPr lang="en-GB" sz="1800" dirty="0" err="1">
                          <a:solidFill>
                            <a:srgbClr val="000000"/>
                          </a:solidFill>
                          <a:effectLst/>
                          <a:latin typeface="HfW cursive"/>
                        </a:rPr>
                        <a:t>Dweck</a:t>
                      </a:r>
                      <a:endParaRPr lang="en-GB" dirty="0">
                        <a:effectLst/>
                      </a:endParaRPr>
                    </a:p>
                  </a:txBody>
                  <a:tcPr anchor="ctr">
                    <a:lnL>
                      <a:noFill/>
                    </a:lnL>
                    <a:lnR>
                      <a:noFill/>
                    </a:lnR>
                    <a:lnT>
                      <a:noFill/>
                    </a:lnT>
                    <a:lnB>
                      <a:noFill/>
                    </a:lnB>
                  </a:tcPr>
                </a:tc>
              </a:tr>
            </a:tbl>
          </a:graphicData>
        </a:graphic>
      </p:graphicFrame>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708920"/>
            <a:ext cx="489681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62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1298356"/>
              </p:ext>
            </p:extLst>
          </p:nvPr>
        </p:nvGraphicFramePr>
        <p:xfrm>
          <a:off x="107504" y="188640"/>
          <a:ext cx="8229600" cy="670560"/>
        </p:xfrm>
        <a:graphic>
          <a:graphicData uri="http://schemas.openxmlformats.org/drawingml/2006/table">
            <a:tbl>
              <a:tblPr/>
              <a:tblGrid>
                <a:gridCol w="8229600"/>
              </a:tblGrid>
              <a:tr h="0">
                <a:tc>
                  <a:txBody>
                    <a:bodyPr/>
                    <a:lstStyle/>
                    <a:p>
                      <a:r>
                        <a:rPr lang="en-GB" sz="3800" u="sng" dirty="0">
                          <a:solidFill>
                            <a:srgbClr val="000000"/>
                          </a:solidFill>
                          <a:effectLst/>
                          <a:latin typeface="HfW cursive"/>
                        </a:rPr>
                        <a:t>How to help at home</a:t>
                      </a:r>
                      <a:endParaRPr lang="en-GB" dirty="0">
                        <a:effectLst/>
                      </a:endParaRPr>
                    </a:p>
                  </a:txBody>
                  <a:tcPr anchor="ctr">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60487152"/>
              </p:ext>
            </p:extLst>
          </p:nvPr>
        </p:nvGraphicFramePr>
        <p:xfrm>
          <a:off x="251520" y="1196752"/>
          <a:ext cx="8229600" cy="2286000"/>
        </p:xfrm>
        <a:graphic>
          <a:graphicData uri="http://schemas.openxmlformats.org/drawingml/2006/table">
            <a:tbl>
              <a:tblPr/>
              <a:tblGrid>
                <a:gridCol w="8229600"/>
              </a:tblGrid>
              <a:tr h="0">
                <a:tc>
                  <a:txBody>
                    <a:bodyPr/>
                    <a:lstStyle/>
                    <a:p>
                      <a:r>
                        <a:rPr lang="en-GB" sz="2400" dirty="0">
                          <a:solidFill>
                            <a:srgbClr val="000000"/>
                          </a:solidFill>
                          <a:effectLst/>
                          <a:latin typeface="HfW cursive"/>
                        </a:rPr>
                        <a:t>Say the mathematical names for things. We use vocabulary such as 'calculations' and 'equations' in our maths learning. The children love to know what the 'proper' words are and what they mean. Many of our children can now use words such as these in their maths conversations. </a:t>
                      </a:r>
                      <a:endParaRPr lang="en-GB" dirty="0">
                        <a:effectLst/>
                      </a:endParaRPr>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46518594"/>
              </p:ext>
            </p:extLst>
          </p:nvPr>
        </p:nvGraphicFramePr>
        <p:xfrm>
          <a:off x="323528" y="4077072"/>
          <a:ext cx="8229600" cy="1920240"/>
        </p:xfrm>
        <a:graphic>
          <a:graphicData uri="http://schemas.openxmlformats.org/drawingml/2006/table">
            <a:tbl>
              <a:tblPr/>
              <a:tblGrid>
                <a:gridCol w="8229600"/>
              </a:tblGrid>
              <a:tr h="0">
                <a:tc>
                  <a:txBody>
                    <a:bodyPr/>
                    <a:lstStyle/>
                    <a:p>
                      <a:r>
                        <a:rPr lang="en-GB" sz="2400" dirty="0">
                          <a:solidFill>
                            <a:srgbClr val="000000"/>
                          </a:solidFill>
                          <a:effectLst/>
                          <a:latin typeface="HfW cursive"/>
                        </a:rPr>
                        <a:t>We have put together a few ideas of how to help your children with maths at home</a:t>
                      </a:r>
                      <a:r>
                        <a:rPr lang="en-GB" sz="2400" dirty="0" smtClean="0">
                          <a:solidFill>
                            <a:srgbClr val="000000"/>
                          </a:solidFill>
                          <a:effectLst/>
                          <a:latin typeface="HfW cursive"/>
                        </a:rPr>
                        <a:t>. We </a:t>
                      </a:r>
                      <a:r>
                        <a:rPr lang="en-GB" sz="2400" dirty="0">
                          <a:solidFill>
                            <a:srgbClr val="000000"/>
                          </a:solidFill>
                          <a:effectLst/>
                          <a:latin typeface="HfW cursive"/>
                        </a:rPr>
                        <a:t>are always looking for new ways to engage children, so if you have an idea which isn't listed please let us know so that we can add it on and try it out too!</a:t>
                      </a:r>
                      <a:endParaRPr lang="en-GB"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24908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11188" y="549275"/>
            <a:ext cx="79930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2800" dirty="0"/>
              <a:t>Thank you for coming tonight, we hope that the meeting has been useful.</a:t>
            </a:r>
          </a:p>
          <a:p>
            <a:pPr eaLnBrk="1" hangingPunct="1">
              <a:spcBef>
                <a:spcPct val="0"/>
              </a:spcBef>
              <a:buFontTx/>
              <a:buNone/>
            </a:pPr>
            <a:endParaRPr lang="en-GB" altLang="en-US" sz="2800" dirty="0"/>
          </a:p>
          <a:p>
            <a:pPr eaLnBrk="1" hangingPunct="1">
              <a:spcBef>
                <a:spcPct val="0"/>
              </a:spcBef>
              <a:buFontTx/>
              <a:buNone/>
            </a:pPr>
            <a:r>
              <a:rPr lang="en-GB" altLang="en-US" sz="2800" dirty="0"/>
              <a:t>We have laid out some of the resources on the tables that we use to </a:t>
            </a:r>
            <a:r>
              <a:rPr lang="en-GB" altLang="en-US" sz="2800" dirty="0" smtClean="0"/>
              <a:t>support maths.</a:t>
            </a:r>
            <a:endParaRPr lang="en-GB" altLang="en-US" sz="2800" dirty="0"/>
          </a:p>
          <a:p>
            <a:pPr eaLnBrk="1" hangingPunct="1">
              <a:spcBef>
                <a:spcPct val="0"/>
              </a:spcBef>
              <a:buFontTx/>
              <a:buNone/>
            </a:pPr>
            <a:endParaRPr lang="en-GB" altLang="en-US" sz="2800" dirty="0"/>
          </a:p>
          <a:p>
            <a:pPr eaLnBrk="1" hangingPunct="1">
              <a:spcBef>
                <a:spcPct val="0"/>
              </a:spcBef>
              <a:buFontTx/>
              <a:buNone/>
            </a:pPr>
            <a:r>
              <a:rPr lang="en-GB" altLang="en-US" sz="2800" dirty="0"/>
              <a:t>Thank you for your continued support,</a:t>
            </a:r>
          </a:p>
          <a:p>
            <a:pPr eaLnBrk="1" hangingPunct="1">
              <a:spcBef>
                <a:spcPct val="0"/>
              </a:spcBef>
              <a:buFontTx/>
              <a:buNone/>
            </a:pPr>
            <a:endParaRPr lang="en-GB" altLang="en-US" sz="2800" dirty="0"/>
          </a:p>
          <a:p>
            <a:pPr eaLnBrk="1" hangingPunct="1">
              <a:spcBef>
                <a:spcPct val="0"/>
              </a:spcBef>
              <a:buFontTx/>
              <a:buNone/>
            </a:pPr>
            <a:r>
              <a:rPr lang="en-GB" altLang="en-US" sz="2800" dirty="0"/>
              <a:t>The Year One Team</a:t>
            </a:r>
          </a:p>
        </p:txBody>
      </p:sp>
      <p:pic>
        <p:nvPicPr>
          <p:cNvPr id="4" name="Picture 3" descr="C:\Users\godwinh\AppData\Local\Microsoft\Windows\Temporary Internet Files\Content.IE5\CTHV5Y6N\fo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638" y="5380038"/>
            <a:ext cx="9636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rabbit clip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5367338"/>
            <a:ext cx="8858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 result for squirrel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7675" y="5481638"/>
            <a:ext cx="113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hedgehog clipar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5468938"/>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27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39750" y="474663"/>
            <a:ext cx="78486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800" b="1" dirty="0">
                <a:latin typeface="BlackCat Primary" pitchFamily="2" charset="0"/>
              </a:rPr>
              <a:t>Welcome to Year 1</a:t>
            </a:r>
            <a:r>
              <a:rPr lang="en-GB" altLang="en-US" sz="4400" b="1" dirty="0">
                <a:latin typeface="Comic Sans MS" pitchFamily="66" charset="0"/>
              </a:rPr>
              <a:t/>
            </a:r>
            <a:br>
              <a:rPr lang="en-GB" altLang="en-US" sz="4400" b="1" dirty="0">
                <a:latin typeface="Comic Sans MS" pitchFamily="66" charset="0"/>
              </a:rPr>
            </a:br>
            <a:r>
              <a:rPr lang="en-GB" altLang="en-US" sz="4400" b="1" dirty="0">
                <a:latin typeface="Comic Sans MS" pitchFamily="66" charset="0"/>
              </a:rPr>
              <a:t>     </a:t>
            </a:r>
            <a:r>
              <a:rPr lang="en-GB" altLang="en-US" sz="1800" b="1" dirty="0">
                <a:latin typeface="BlackCat Primary" pitchFamily="2" charset="0"/>
              </a:rPr>
              <a:t>Claire Hughes and Laura McFarlane – Hedgehogs </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Beth Dray – Rabbits</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a:t>
            </a:r>
          </a:p>
          <a:p>
            <a:pPr algn="ctr" eaLnBrk="1" hangingPunct="1">
              <a:spcBef>
                <a:spcPct val="0"/>
              </a:spcBef>
              <a:buFontTx/>
              <a:buNone/>
            </a:pP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Lois Fairclough and Colette Waters-Squirrels</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r>
              <a:rPr lang="en-GB" altLang="en-US" sz="1800" b="1" dirty="0">
                <a:latin typeface="BlackCat Primary" pitchFamily="2" charset="0"/>
              </a:rPr>
              <a:t/>
            </a:r>
            <a:br>
              <a:rPr lang="en-GB" altLang="en-US" sz="1800" b="1" dirty="0">
                <a:latin typeface="BlackCat Primary" pitchFamily="2" charset="0"/>
              </a:rPr>
            </a:br>
            <a:endParaRPr lang="en-GB" altLang="en-US" sz="1800" b="1" dirty="0">
              <a:latin typeface="BlackCat Primary" pitchFamily="2" charset="0"/>
            </a:endParaRPr>
          </a:p>
          <a:p>
            <a:pPr algn="ctr" eaLnBrk="1" hangingPunct="1">
              <a:spcBef>
                <a:spcPct val="0"/>
              </a:spcBef>
              <a:buFontTx/>
              <a:buNone/>
            </a:pPr>
            <a:endParaRPr lang="en-GB" altLang="en-US" sz="1800" b="1" dirty="0">
              <a:latin typeface="BlackCat Primary" pitchFamily="2" charset="0"/>
            </a:endParaRPr>
          </a:p>
          <a:p>
            <a:pPr algn="ctr" eaLnBrk="1" hangingPunct="1">
              <a:spcBef>
                <a:spcPct val="0"/>
              </a:spcBef>
              <a:buFontTx/>
              <a:buNone/>
            </a:pPr>
            <a:endParaRPr lang="en-GB" altLang="en-US" sz="1800" b="1" dirty="0">
              <a:latin typeface="BlackCat Primary" pitchFamily="2" charset="0"/>
            </a:endParaRPr>
          </a:p>
          <a:p>
            <a:pPr algn="ctr" eaLnBrk="1" hangingPunct="1">
              <a:spcBef>
                <a:spcPct val="0"/>
              </a:spcBef>
              <a:buFontTx/>
              <a:buNone/>
            </a:pPr>
            <a:r>
              <a:rPr lang="en-GB" altLang="en-US" sz="1800" b="1" dirty="0">
                <a:latin typeface="BlackCat Primary" pitchFamily="2" charset="0"/>
              </a:rPr>
              <a:t>	Celina Tinker - Foxes</a:t>
            </a:r>
            <a:r>
              <a:rPr lang="en-GB" altLang="en-US" sz="2000" b="1" dirty="0">
                <a:solidFill>
                  <a:srgbClr val="0070C0"/>
                </a:solidFill>
                <a:latin typeface="BlackCat Primary" pitchFamily="2" charset="0"/>
              </a:rPr>
              <a:t/>
            </a:r>
            <a:br>
              <a:rPr lang="en-GB" altLang="en-US" sz="2000" b="1" dirty="0">
                <a:solidFill>
                  <a:srgbClr val="0070C0"/>
                </a:solidFill>
                <a:latin typeface="BlackCat Primary" pitchFamily="2" charset="0"/>
              </a:rPr>
            </a:br>
            <a:endParaRPr lang="en-GB" altLang="en-US"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585" y="1062891"/>
            <a:ext cx="1224136" cy="92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856" y="2022241"/>
            <a:ext cx="1008112" cy="129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105" y="3429000"/>
            <a:ext cx="1206110" cy="98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9013" y="4787448"/>
            <a:ext cx="1229153" cy="132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5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mtClean="0"/>
              <a:t>                   Our Vision</a:t>
            </a:r>
            <a:endParaRPr lang="en-GB" altLang="en-US" dirty="0"/>
          </a:p>
        </p:txBody>
      </p:sp>
      <p:sp>
        <p:nvSpPr>
          <p:cNvPr id="3" name="Rectangle 2"/>
          <p:cNvSpPr/>
          <p:nvPr/>
        </p:nvSpPr>
        <p:spPr>
          <a:xfrm>
            <a:off x="112713" y="1557338"/>
            <a:ext cx="1193800"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2400" b="1" dirty="0">
                <a:solidFill>
                  <a:schemeClr val="tx1"/>
                </a:solidFill>
              </a:rPr>
              <a:t>Our Vision</a:t>
            </a:r>
          </a:p>
        </p:txBody>
      </p:sp>
      <p:sp>
        <p:nvSpPr>
          <p:cNvPr id="4" name="Rectangle 3"/>
          <p:cNvSpPr/>
          <p:nvPr/>
        </p:nvSpPr>
        <p:spPr>
          <a:xfrm>
            <a:off x="128588" y="3122613"/>
            <a:ext cx="1069975"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b="1" dirty="0">
                <a:solidFill>
                  <a:schemeClr val="tx1"/>
                </a:solidFill>
              </a:rPr>
              <a:t>Our Values</a:t>
            </a:r>
          </a:p>
        </p:txBody>
      </p:sp>
      <p:sp>
        <p:nvSpPr>
          <p:cNvPr id="5" name="Rectangle 4"/>
          <p:cNvSpPr/>
          <p:nvPr/>
        </p:nvSpPr>
        <p:spPr>
          <a:xfrm>
            <a:off x="1365250" y="1557338"/>
            <a:ext cx="7739063"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3200" b="1" i="1" dirty="0">
                <a:solidFill>
                  <a:schemeClr val="tx1"/>
                </a:solidFill>
              </a:rPr>
              <a:t>For you to be fulfilled, happy and confident learners</a:t>
            </a:r>
          </a:p>
        </p:txBody>
      </p:sp>
      <p:sp>
        <p:nvSpPr>
          <p:cNvPr id="6" name="Rectangle 5"/>
          <p:cNvSpPr/>
          <p:nvPr/>
        </p:nvSpPr>
        <p:spPr>
          <a:xfrm>
            <a:off x="1306513" y="3122613"/>
            <a:ext cx="7837487"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GB" sz="3600" b="1" dirty="0">
              <a:solidFill>
                <a:schemeClr val="tx1"/>
              </a:solidFill>
            </a:endParaRPr>
          </a:p>
          <a:p>
            <a:pPr algn="ctr">
              <a:defRPr/>
            </a:pPr>
            <a:endParaRPr lang="en-GB" sz="3600" b="1" dirty="0">
              <a:solidFill>
                <a:schemeClr val="tx1"/>
              </a:solidFill>
            </a:endParaRPr>
          </a:p>
          <a:p>
            <a:pPr algn="ctr">
              <a:defRPr/>
            </a:pPr>
            <a:endParaRPr lang="en-GB" sz="3600" b="1" dirty="0">
              <a:solidFill>
                <a:schemeClr val="tx1"/>
              </a:solidFill>
            </a:endParaRPr>
          </a:p>
        </p:txBody>
      </p:sp>
      <p:sp>
        <p:nvSpPr>
          <p:cNvPr id="7" name="Rectangle 6"/>
          <p:cNvSpPr/>
          <p:nvPr/>
        </p:nvSpPr>
        <p:spPr>
          <a:xfrm>
            <a:off x="1408113" y="3222625"/>
            <a:ext cx="1081087" cy="2339975"/>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29" tIns="45715" rIns="91429" bIns="45715"/>
          <a:lstStyle/>
          <a:p>
            <a:pPr algn="ctr">
              <a:defRPr/>
            </a:pPr>
            <a:r>
              <a:rPr lang="en-GB" sz="1600" b="1" dirty="0">
                <a:solidFill>
                  <a:schemeClr val="bg1"/>
                </a:solidFill>
              </a:rPr>
              <a:t>Enjoy learning</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314825"/>
            <a:ext cx="8953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578100" y="3206750"/>
            <a:ext cx="1168400" cy="2339975"/>
          </a:xfrm>
          <a:prstGeom prst="rect">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a:lstStyle/>
          <a:p>
            <a:pPr algn="ctr">
              <a:defRPr/>
            </a:pPr>
            <a:r>
              <a:rPr lang="en-GB" sz="1600" b="1" dirty="0">
                <a:solidFill>
                  <a:schemeClr val="tx1"/>
                </a:solidFill>
              </a:rPr>
              <a:t>Try our best</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4314825"/>
            <a:ext cx="917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887788" y="3213100"/>
            <a:ext cx="1085850" cy="2339975"/>
          </a:xfrm>
          <a:prstGeom prst="rect">
            <a:avLst/>
          </a:prstGeom>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lIns="91429" tIns="45715" rIns="91429" bIns="45715"/>
          <a:lstStyle/>
          <a:p>
            <a:pPr algn="ctr">
              <a:defRPr/>
            </a:pPr>
            <a:r>
              <a:rPr lang="en-GB" sz="1600" b="1" dirty="0">
                <a:solidFill>
                  <a:schemeClr val="bg1"/>
                </a:solidFill>
              </a:rPr>
              <a:t>Make good choices</a:t>
            </a: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4314825"/>
            <a:ext cx="1009650"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081588" y="3206750"/>
            <a:ext cx="1403350" cy="2339975"/>
          </a:xfrm>
          <a:prstGeom prst="rect">
            <a:avLst/>
          </a:prstGeom>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29" tIns="45715" rIns="91429" bIns="45715"/>
          <a:lstStyle/>
          <a:p>
            <a:pPr algn="ctr">
              <a:defRPr/>
            </a:pPr>
            <a:r>
              <a:rPr lang="en-GB" sz="1600" b="1" dirty="0">
                <a:solidFill>
                  <a:schemeClr val="tx1"/>
                </a:solidFill>
              </a:rPr>
              <a:t>Respect each other &amp; our surroundings</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4314825"/>
            <a:ext cx="1095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592888" y="3222625"/>
            <a:ext cx="1096962" cy="2339975"/>
          </a:xfrm>
          <a:prstGeom prst="rect">
            <a:avLst/>
          </a:prstGeom>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lstStyle/>
          <a:p>
            <a:pPr algn="ctr">
              <a:defRPr/>
            </a:pPr>
            <a:r>
              <a:rPr lang="en-GB" sz="1600" b="1" dirty="0">
                <a:solidFill>
                  <a:schemeClr val="bg1"/>
                </a:solidFill>
              </a:rPr>
              <a:t>Work together</a:t>
            </a:r>
          </a:p>
        </p:txBody>
      </p:sp>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4314825"/>
            <a:ext cx="9191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7799388" y="3213100"/>
            <a:ext cx="1241425" cy="2339975"/>
          </a:xfrm>
          <a:prstGeom prst="rect">
            <a:avLst/>
          </a:prstGeom>
          <a:solidFill>
            <a:srgbClr val="0000C8"/>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algn="ctr">
              <a:defRPr/>
            </a:pPr>
            <a:r>
              <a:rPr lang="en-GB" sz="1600" b="1" dirty="0">
                <a:solidFill>
                  <a:schemeClr val="tx1"/>
                </a:solidFill>
              </a:rPr>
              <a:t>Celebrate our successes</a:t>
            </a:r>
          </a:p>
        </p:txBody>
      </p:sp>
      <p:pic>
        <p:nvPicPr>
          <p:cNvPr id="1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338" y="4308475"/>
            <a:ext cx="935037" cy="77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73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978155"/>
              </p:ext>
            </p:extLst>
          </p:nvPr>
        </p:nvGraphicFramePr>
        <p:xfrm>
          <a:off x="611560" y="332656"/>
          <a:ext cx="7992888" cy="6192688"/>
        </p:xfrm>
        <a:graphic>
          <a:graphicData uri="http://schemas.openxmlformats.org/drawingml/2006/table">
            <a:tbl>
              <a:tblPr/>
              <a:tblGrid>
                <a:gridCol w="7992888"/>
              </a:tblGrid>
              <a:tr h="6192688">
                <a:tc>
                  <a:txBody>
                    <a:bodyPr/>
                    <a:lstStyle/>
                    <a:p>
                      <a:r>
                        <a:rPr lang="en-GB" sz="2400" b="1" u="sng" dirty="0">
                          <a:solidFill>
                            <a:srgbClr val="000000"/>
                          </a:solidFill>
                          <a:effectLst/>
                          <a:latin typeface="HfW cursive"/>
                        </a:rPr>
                        <a:t>By the end of Year 1...</a:t>
                      </a:r>
                      <a:endParaRPr lang="en-GB" sz="1600" dirty="0">
                        <a:effectLst/>
                      </a:endParaRPr>
                    </a:p>
                    <a:p>
                      <a:r>
                        <a:rPr lang="en-GB" sz="2400" dirty="0">
                          <a:solidFill>
                            <a:srgbClr val="000000"/>
                          </a:solidFill>
                          <a:effectLst/>
                          <a:latin typeface="HfW cursive"/>
                        </a:rPr>
                        <a:t/>
                      </a:r>
                      <a:br>
                        <a:rPr lang="en-GB" sz="2400" dirty="0">
                          <a:solidFill>
                            <a:srgbClr val="000000"/>
                          </a:solidFill>
                          <a:effectLst/>
                          <a:latin typeface="HfW cursive"/>
                        </a:rPr>
                      </a:br>
                      <a:endParaRPr lang="en-GB" sz="2400" dirty="0">
                        <a:solidFill>
                          <a:srgbClr val="000000"/>
                        </a:solidFill>
                        <a:effectLst/>
                        <a:latin typeface="HfW cursive"/>
                      </a:endParaRPr>
                    </a:p>
                    <a:p>
                      <a:r>
                        <a:rPr lang="en-GB" sz="2400" dirty="0">
                          <a:solidFill>
                            <a:srgbClr val="000000"/>
                          </a:solidFill>
                          <a:effectLst/>
                          <a:latin typeface="HfW cursive"/>
                        </a:rPr>
                        <a:t>- Count to and across 10.</a:t>
                      </a:r>
                      <a:endParaRPr lang="en-GB" sz="1600" dirty="0">
                        <a:effectLst/>
                      </a:endParaRPr>
                    </a:p>
                    <a:p>
                      <a:r>
                        <a:rPr lang="en-GB" sz="2400" dirty="0">
                          <a:solidFill>
                            <a:srgbClr val="000000"/>
                          </a:solidFill>
                          <a:effectLst/>
                          <a:latin typeface="HfW cursive"/>
                        </a:rPr>
                        <a:t>- Count in 1s, 2s, 5s and 10s.</a:t>
                      </a:r>
                      <a:endParaRPr lang="en-GB" sz="1600" dirty="0">
                        <a:effectLst/>
                      </a:endParaRPr>
                    </a:p>
                    <a:p>
                      <a:r>
                        <a:rPr lang="en-GB" sz="2400" dirty="0">
                          <a:solidFill>
                            <a:srgbClr val="000000"/>
                          </a:solidFill>
                          <a:effectLst/>
                          <a:latin typeface="HfW cursive"/>
                        </a:rPr>
                        <a:t>- Know 1 more and 1 less than a given number.</a:t>
                      </a:r>
                      <a:endParaRPr lang="en-GB" sz="1600" dirty="0">
                        <a:effectLst/>
                      </a:endParaRPr>
                    </a:p>
                    <a:p>
                      <a:r>
                        <a:rPr lang="en-GB" sz="2400" dirty="0">
                          <a:solidFill>
                            <a:srgbClr val="000000"/>
                          </a:solidFill>
                          <a:effectLst/>
                          <a:latin typeface="HfW cursive"/>
                        </a:rPr>
                        <a:t>- Add and subtract with numbers to 20.</a:t>
                      </a:r>
                      <a:endParaRPr lang="en-GB" sz="1600" dirty="0">
                        <a:effectLst/>
                      </a:endParaRPr>
                    </a:p>
                    <a:p>
                      <a:r>
                        <a:rPr lang="en-GB" sz="2400" dirty="0">
                          <a:solidFill>
                            <a:srgbClr val="000000"/>
                          </a:solidFill>
                          <a:effectLst/>
                          <a:latin typeface="HfW cursive"/>
                        </a:rPr>
                        <a:t>- Use + - and =</a:t>
                      </a:r>
                      <a:endParaRPr lang="en-GB" sz="1600" dirty="0">
                        <a:effectLst/>
                      </a:endParaRPr>
                    </a:p>
                    <a:p>
                      <a:r>
                        <a:rPr lang="en-GB" sz="2400" dirty="0">
                          <a:solidFill>
                            <a:srgbClr val="000000"/>
                          </a:solidFill>
                          <a:effectLst/>
                          <a:latin typeface="HfW cursive"/>
                        </a:rPr>
                        <a:t>- Use the language of comparisons (more/fewer).</a:t>
                      </a:r>
                      <a:endParaRPr lang="en-GB" sz="1600" dirty="0">
                        <a:effectLst/>
                      </a:endParaRPr>
                    </a:p>
                    <a:p>
                      <a:r>
                        <a:rPr lang="en-GB" sz="2400" dirty="0">
                          <a:solidFill>
                            <a:srgbClr val="000000"/>
                          </a:solidFill>
                          <a:effectLst/>
                          <a:latin typeface="HfW cursive"/>
                        </a:rPr>
                        <a:t>- Measure weight, length and capacity.</a:t>
                      </a:r>
                      <a:endParaRPr lang="en-GB" sz="1600" dirty="0">
                        <a:effectLst/>
                      </a:endParaRPr>
                    </a:p>
                    <a:p>
                      <a:r>
                        <a:rPr lang="en-GB" sz="2400" dirty="0">
                          <a:solidFill>
                            <a:srgbClr val="000000"/>
                          </a:solidFill>
                          <a:effectLst/>
                          <a:latin typeface="HfW cursive"/>
                        </a:rPr>
                        <a:t>- Recognise and describe simple 2D and 3D shapes.</a:t>
                      </a:r>
                      <a:endParaRPr lang="en-GB" sz="1600" dirty="0">
                        <a:effectLst/>
                      </a:endParaRPr>
                    </a:p>
                    <a:p>
                      <a:r>
                        <a:rPr lang="en-GB" sz="2400" dirty="0">
                          <a:solidFill>
                            <a:srgbClr val="000000"/>
                          </a:solidFill>
                          <a:effectLst/>
                          <a:latin typeface="HfW cursive"/>
                        </a:rPr>
                        <a:t>- Tell the time (half past, o'clock).</a:t>
                      </a:r>
                      <a:endParaRPr lang="en-GB" sz="1600" dirty="0">
                        <a:effectLst/>
                      </a:endParaRPr>
                    </a:p>
                    <a:p>
                      <a:r>
                        <a:rPr lang="en-GB" sz="2400" dirty="0">
                          <a:solidFill>
                            <a:srgbClr val="000000"/>
                          </a:solidFill>
                          <a:effectLst/>
                          <a:latin typeface="HfW cursive"/>
                        </a:rPr>
                        <a:t>- Recognise half, quarter and whole.</a:t>
                      </a:r>
                      <a:endParaRPr lang="en-GB" sz="1600" dirty="0">
                        <a:effectLst/>
                      </a:endParaRPr>
                    </a:p>
                  </a:txBody>
                  <a:tcPr marL="59034" marR="59034" marT="29517" marB="29517" anchor="ctr">
                    <a:lnL>
                      <a:noFill/>
                    </a:lnL>
                    <a:lnR>
                      <a:noFill/>
                    </a:lnR>
                    <a:lnT>
                      <a:noFill/>
                    </a:lnT>
                    <a:lnB>
                      <a:noFill/>
                    </a:lnB>
                  </a:tcPr>
                </a:tc>
              </a:tr>
            </a:tbl>
          </a:graphicData>
        </a:graphic>
      </p:graphicFrame>
    </p:spTree>
    <p:extLst>
      <p:ext uri="{BB962C8B-B14F-4D97-AF65-F5344CB8AC3E}">
        <p14:creationId xmlns:p14="http://schemas.microsoft.com/office/powerpoint/2010/main" val="18425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891" y="836712"/>
            <a:ext cx="6513513"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875649790"/>
              </p:ext>
            </p:extLst>
          </p:nvPr>
        </p:nvGraphicFramePr>
        <p:xfrm>
          <a:off x="539552" y="5085184"/>
          <a:ext cx="8229600" cy="518160"/>
        </p:xfrm>
        <a:graphic>
          <a:graphicData uri="http://schemas.openxmlformats.org/drawingml/2006/table">
            <a:tbl>
              <a:tblPr/>
              <a:tblGrid>
                <a:gridCol w="8229600"/>
              </a:tblGrid>
              <a:tr h="0">
                <a:tc>
                  <a:txBody>
                    <a:bodyPr/>
                    <a:lstStyle/>
                    <a:p>
                      <a:r>
                        <a:rPr lang="en-GB" sz="2800" dirty="0">
                          <a:solidFill>
                            <a:srgbClr val="000000"/>
                          </a:solidFill>
                          <a:effectLst/>
                          <a:latin typeface="HfW cursive"/>
                        </a:rPr>
                        <a:t>These are available at the back of the hall.</a:t>
                      </a:r>
                      <a:endParaRPr lang="en-GB"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1903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1356260"/>
              </p:ext>
            </p:extLst>
          </p:nvPr>
        </p:nvGraphicFramePr>
        <p:xfrm>
          <a:off x="395536" y="260648"/>
          <a:ext cx="8229600" cy="975360"/>
        </p:xfrm>
        <a:graphic>
          <a:graphicData uri="http://schemas.openxmlformats.org/drawingml/2006/table">
            <a:tbl>
              <a:tblPr/>
              <a:tblGrid>
                <a:gridCol w="8229600"/>
              </a:tblGrid>
              <a:tr h="0">
                <a:tc>
                  <a:txBody>
                    <a:bodyPr/>
                    <a:lstStyle/>
                    <a:p>
                      <a:pPr algn="ctr"/>
                      <a:r>
                        <a:rPr lang="en-GB" sz="5800" dirty="0">
                          <a:solidFill>
                            <a:srgbClr val="0000FF"/>
                          </a:solidFill>
                          <a:effectLst/>
                          <a:latin typeface="HfW cursive"/>
                        </a:rPr>
                        <a:t>Maths Mastery</a:t>
                      </a:r>
                      <a:endParaRPr lang="en-GB" dirty="0">
                        <a:effectLst/>
                      </a:endParaRPr>
                    </a:p>
                  </a:txBody>
                  <a:tcPr anchor="ctr">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4972143"/>
              </p:ext>
            </p:extLst>
          </p:nvPr>
        </p:nvGraphicFramePr>
        <p:xfrm>
          <a:off x="395536" y="1484784"/>
          <a:ext cx="2746648" cy="1920240"/>
        </p:xfrm>
        <a:graphic>
          <a:graphicData uri="http://schemas.openxmlformats.org/drawingml/2006/table">
            <a:tbl>
              <a:tblPr/>
              <a:tblGrid>
                <a:gridCol w="2746648"/>
              </a:tblGrid>
              <a:tr h="1489467">
                <a:tc>
                  <a:txBody>
                    <a:bodyPr/>
                    <a:lstStyle/>
                    <a:p>
                      <a:pPr algn="ctr"/>
                      <a:r>
                        <a:rPr lang="en-GB" sz="2400" dirty="0" smtClean="0">
                          <a:solidFill>
                            <a:srgbClr val="000000"/>
                          </a:solidFill>
                          <a:effectLst/>
                          <a:latin typeface="HfW cursive"/>
                        </a:rPr>
                        <a:t>Introduced in </a:t>
                      </a:r>
                      <a:r>
                        <a:rPr lang="en-GB" sz="2400" dirty="0">
                          <a:solidFill>
                            <a:srgbClr val="000000"/>
                          </a:solidFill>
                          <a:effectLst/>
                          <a:latin typeface="HfW cursive"/>
                        </a:rPr>
                        <a:t>Sheffield </a:t>
                      </a:r>
                      <a:r>
                        <a:rPr lang="en-GB" sz="2400" dirty="0" smtClean="0">
                          <a:solidFill>
                            <a:srgbClr val="000000"/>
                          </a:solidFill>
                          <a:effectLst/>
                          <a:latin typeface="HfW cursive"/>
                        </a:rPr>
                        <a:t>schools as part of their Mastery curriculum.</a:t>
                      </a:r>
                      <a:endParaRPr lang="en-GB" dirty="0">
                        <a:effectLst/>
                      </a:endParaRPr>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1273554"/>
              </p:ext>
            </p:extLst>
          </p:nvPr>
        </p:nvGraphicFramePr>
        <p:xfrm>
          <a:off x="5940152" y="1988840"/>
          <a:ext cx="2674640" cy="1920240"/>
        </p:xfrm>
        <a:graphic>
          <a:graphicData uri="http://schemas.openxmlformats.org/drawingml/2006/table">
            <a:tbl>
              <a:tblPr/>
              <a:tblGrid>
                <a:gridCol w="2674640"/>
              </a:tblGrid>
              <a:tr h="1561475">
                <a:tc>
                  <a:txBody>
                    <a:bodyPr/>
                    <a:lstStyle/>
                    <a:p>
                      <a:pPr algn="ctr"/>
                      <a:r>
                        <a:rPr lang="en-GB" sz="2400" dirty="0">
                          <a:solidFill>
                            <a:srgbClr val="000000"/>
                          </a:solidFill>
                          <a:effectLst/>
                          <a:latin typeface="HfW cursive"/>
                        </a:rPr>
                        <a:t>An exciting opportunity to be involved in a new way of teaching.</a:t>
                      </a:r>
                      <a:endParaRPr lang="en-GB" dirty="0">
                        <a:effectLst/>
                      </a:endParaRP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43288480"/>
              </p:ext>
            </p:extLst>
          </p:nvPr>
        </p:nvGraphicFramePr>
        <p:xfrm>
          <a:off x="3203848" y="3717032"/>
          <a:ext cx="2674640" cy="1920240"/>
        </p:xfrm>
        <a:graphic>
          <a:graphicData uri="http://schemas.openxmlformats.org/drawingml/2006/table">
            <a:tbl>
              <a:tblPr/>
              <a:tblGrid>
                <a:gridCol w="2674640"/>
              </a:tblGrid>
              <a:tr h="1872207">
                <a:tc>
                  <a:txBody>
                    <a:bodyPr/>
                    <a:lstStyle/>
                    <a:p>
                      <a:pPr algn="ctr"/>
                      <a:r>
                        <a:rPr lang="en-GB" sz="2400" dirty="0">
                          <a:solidFill>
                            <a:srgbClr val="000000"/>
                          </a:solidFill>
                          <a:effectLst/>
                          <a:latin typeface="HfW cursive"/>
                        </a:rPr>
                        <a:t>Introduced at </a:t>
                      </a:r>
                      <a:r>
                        <a:rPr lang="en-GB" sz="2400" dirty="0" err="1">
                          <a:solidFill>
                            <a:srgbClr val="000000"/>
                          </a:solidFill>
                          <a:effectLst/>
                          <a:latin typeface="HfW cursive"/>
                        </a:rPr>
                        <a:t>Dobcroft</a:t>
                      </a:r>
                      <a:r>
                        <a:rPr lang="en-GB" sz="2400" dirty="0">
                          <a:solidFill>
                            <a:srgbClr val="000000"/>
                          </a:solidFill>
                          <a:effectLst/>
                          <a:latin typeface="HfW cursive"/>
                        </a:rPr>
                        <a:t> in Year 1 and Foundation Stage.</a:t>
                      </a:r>
                      <a:endParaRPr lang="en-GB" dirty="0">
                        <a:effectLst/>
                      </a:endParaRPr>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00067697"/>
              </p:ext>
            </p:extLst>
          </p:nvPr>
        </p:nvGraphicFramePr>
        <p:xfrm>
          <a:off x="457200" y="3789039"/>
          <a:ext cx="2170584" cy="2304255"/>
        </p:xfrm>
        <a:graphic>
          <a:graphicData uri="http://schemas.openxmlformats.org/drawingml/2006/table">
            <a:tbl>
              <a:tblPr/>
              <a:tblGrid>
                <a:gridCol w="2170584"/>
              </a:tblGrid>
              <a:tr h="2304255">
                <a:tc>
                  <a:txBody>
                    <a:bodyPr/>
                    <a:lstStyle/>
                    <a:p>
                      <a:pPr algn="ctr"/>
                      <a:r>
                        <a:rPr lang="en-GB" sz="2400" dirty="0">
                          <a:solidFill>
                            <a:srgbClr val="000000"/>
                          </a:solidFill>
                          <a:effectLst/>
                          <a:latin typeface="HfW cursive"/>
                        </a:rPr>
                        <a:t>Year 2 are starting to use some of the features of Maths Mastery.</a:t>
                      </a:r>
                      <a:endParaRPr lang="en-GB" dirty="0">
                        <a:effectLst/>
                      </a:endParaRPr>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71016011"/>
              </p:ext>
            </p:extLst>
          </p:nvPr>
        </p:nvGraphicFramePr>
        <p:xfrm>
          <a:off x="3419872" y="6093296"/>
          <a:ext cx="5544616" cy="609600"/>
        </p:xfrm>
        <a:graphic>
          <a:graphicData uri="http://schemas.openxmlformats.org/drawingml/2006/table">
            <a:tbl>
              <a:tblPr/>
              <a:tblGrid>
                <a:gridCol w="5544616"/>
              </a:tblGrid>
              <a:tr h="0">
                <a:tc>
                  <a:txBody>
                    <a:bodyPr/>
                    <a:lstStyle/>
                    <a:p>
                      <a:pPr algn="ctr"/>
                      <a:r>
                        <a:rPr lang="en-GB" sz="3400" b="1" dirty="0">
                          <a:solidFill>
                            <a:srgbClr val="0000FF"/>
                          </a:solidFill>
                          <a:effectLst/>
                          <a:latin typeface="HfW cursive"/>
                        </a:rPr>
                        <a:t>Depth not breadth.</a:t>
                      </a:r>
                      <a:endParaRPr lang="en-GB"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65980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3599393"/>
              </p:ext>
            </p:extLst>
          </p:nvPr>
        </p:nvGraphicFramePr>
        <p:xfrm>
          <a:off x="395536" y="188640"/>
          <a:ext cx="8229600" cy="975360"/>
        </p:xfrm>
        <a:graphic>
          <a:graphicData uri="http://schemas.openxmlformats.org/drawingml/2006/table">
            <a:tbl>
              <a:tblPr/>
              <a:tblGrid>
                <a:gridCol w="8229600"/>
              </a:tblGrid>
              <a:tr h="0">
                <a:tc>
                  <a:txBody>
                    <a:bodyPr/>
                    <a:lstStyle/>
                    <a:p>
                      <a:pPr algn="ctr"/>
                      <a:r>
                        <a:rPr lang="en-GB" sz="5800" dirty="0">
                          <a:solidFill>
                            <a:srgbClr val="0000FF"/>
                          </a:solidFill>
                          <a:effectLst/>
                          <a:latin typeface="HfW cursive"/>
                        </a:rPr>
                        <a:t>Maths Moments!</a:t>
                      </a:r>
                      <a:endParaRPr lang="en-GB" dirty="0">
                        <a:effectLst/>
                      </a:endParaRPr>
                    </a:p>
                  </a:txBody>
                  <a:tcPr anchor="ctr">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6759919"/>
              </p:ext>
            </p:extLst>
          </p:nvPr>
        </p:nvGraphicFramePr>
        <p:xfrm>
          <a:off x="251520" y="1484784"/>
          <a:ext cx="3250704" cy="1705491"/>
        </p:xfrm>
        <a:graphic>
          <a:graphicData uri="http://schemas.openxmlformats.org/drawingml/2006/table">
            <a:tbl>
              <a:tblPr/>
              <a:tblGrid>
                <a:gridCol w="3250704"/>
              </a:tblGrid>
              <a:tr h="1705491">
                <a:tc>
                  <a:txBody>
                    <a:bodyPr/>
                    <a:lstStyle/>
                    <a:p>
                      <a:pPr algn="ctr"/>
                      <a:r>
                        <a:rPr lang="en-GB" sz="2400" b="1" dirty="0">
                          <a:solidFill>
                            <a:srgbClr val="0000FF"/>
                          </a:solidFill>
                          <a:effectLst/>
                          <a:latin typeface="HfW cursive"/>
                        </a:rPr>
                        <a:t>Children learn songs and rhymes to involve them in maths learning. </a:t>
                      </a:r>
                      <a:endParaRPr lang="en-GB" dirty="0">
                        <a:effectLst/>
                      </a:endParaRPr>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161308"/>
              </p:ext>
            </p:extLst>
          </p:nvPr>
        </p:nvGraphicFramePr>
        <p:xfrm>
          <a:off x="6084168" y="1484784"/>
          <a:ext cx="2602632" cy="1291347"/>
        </p:xfrm>
        <a:graphic>
          <a:graphicData uri="http://schemas.openxmlformats.org/drawingml/2006/table">
            <a:tbl>
              <a:tblPr/>
              <a:tblGrid>
                <a:gridCol w="2602632"/>
              </a:tblGrid>
              <a:tr h="1291347">
                <a:tc>
                  <a:txBody>
                    <a:bodyPr/>
                    <a:lstStyle/>
                    <a:p>
                      <a:pPr algn="ctr"/>
                      <a:r>
                        <a:rPr lang="en-GB" sz="2200" dirty="0">
                          <a:solidFill>
                            <a:srgbClr val="000000"/>
                          </a:solidFill>
                          <a:effectLst/>
                          <a:latin typeface="HfW cursive"/>
                        </a:rPr>
                        <a:t>'Days of the Week' to the Addams Family song.</a:t>
                      </a:r>
                      <a:endParaRPr lang="en-GB" dirty="0">
                        <a:effectLst/>
                      </a:endParaRP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68894757"/>
              </p:ext>
            </p:extLst>
          </p:nvPr>
        </p:nvGraphicFramePr>
        <p:xfrm>
          <a:off x="457200" y="3649821"/>
          <a:ext cx="8229600" cy="426720"/>
        </p:xfrm>
        <a:graphic>
          <a:graphicData uri="http://schemas.openxmlformats.org/drawingml/2006/table">
            <a:tbl>
              <a:tblPr/>
              <a:tblGrid>
                <a:gridCol w="8229600"/>
              </a:tblGrid>
              <a:tr h="0">
                <a:tc>
                  <a:txBody>
                    <a:bodyPr/>
                    <a:lstStyle/>
                    <a:p>
                      <a:r>
                        <a:rPr lang="en-GB" sz="2200" dirty="0">
                          <a:solidFill>
                            <a:srgbClr val="000000"/>
                          </a:solidFill>
                          <a:effectLst/>
                          <a:latin typeface="HfW cursive"/>
                        </a:rPr>
                        <a:t>How many more to make 10?</a:t>
                      </a:r>
                      <a:endParaRPr lang="en-GB" dirty="0">
                        <a:effectLst/>
                      </a:endParaRPr>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23468725"/>
              </p:ext>
            </p:extLst>
          </p:nvPr>
        </p:nvGraphicFramePr>
        <p:xfrm>
          <a:off x="5508104" y="3429000"/>
          <a:ext cx="3106688" cy="499259"/>
        </p:xfrm>
        <a:graphic>
          <a:graphicData uri="http://schemas.openxmlformats.org/drawingml/2006/table">
            <a:tbl>
              <a:tblPr/>
              <a:tblGrid>
                <a:gridCol w="3106688"/>
              </a:tblGrid>
              <a:tr h="499259">
                <a:tc>
                  <a:txBody>
                    <a:bodyPr/>
                    <a:lstStyle/>
                    <a:p>
                      <a:r>
                        <a:rPr lang="en-GB" sz="2200" dirty="0">
                          <a:solidFill>
                            <a:srgbClr val="000000"/>
                          </a:solidFill>
                          <a:effectLst/>
                          <a:latin typeface="HfW cursive"/>
                        </a:rPr>
                        <a:t>Finish the Pattern</a:t>
                      </a:r>
                      <a:endParaRPr lang="en-GB" dirty="0">
                        <a:effectLst/>
                      </a:endParaRPr>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95438383"/>
              </p:ext>
            </p:extLst>
          </p:nvPr>
        </p:nvGraphicFramePr>
        <p:xfrm>
          <a:off x="251520" y="4653136"/>
          <a:ext cx="2880320" cy="1097280"/>
        </p:xfrm>
        <a:graphic>
          <a:graphicData uri="http://schemas.openxmlformats.org/drawingml/2006/table">
            <a:tbl>
              <a:tblPr/>
              <a:tblGrid>
                <a:gridCol w="2880320"/>
              </a:tblGrid>
              <a:tr h="1008112">
                <a:tc>
                  <a:txBody>
                    <a:bodyPr/>
                    <a:lstStyle/>
                    <a:p>
                      <a:r>
                        <a:rPr lang="en-GB" sz="2200" dirty="0">
                          <a:solidFill>
                            <a:srgbClr val="000000"/>
                          </a:solidFill>
                          <a:effectLst/>
                          <a:latin typeface="HfW cursive"/>
                        </a:rPr>
                        <a:t>Months of the year, weather, season.</a:t>
                      </a:r>
                      <a:endParaRPr lang="en-GB" dirty="0">
                        <a:effectLst/>
                      </a:endParaRPr>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28418415"/>
              </p:ext>
            </p:extLst>
          </p:nvPr>
        </p:nvGraphicFramePr>
        <p:xfrm>
          <a:off x="3635896" y="5517232"/>
          <a:ext cx="2232248" cy="762000"/>
        </p:xfrm>
        <a:graphic>
          <a:graphicData uri="http://schemas.openxmlformats.org/drawingml/2006/table">
            <a:tbl>
              <a:tblPr/>
              <a:tblGrid>
                <a:gridCol w="2232248"/>
              </a:tblGrid>
              <a:tr h="0">
                <a:tc>
                  <a:txBody>
                    <a:bodyPr/>
                    <a:lstStyle/>
                    <a:p>
                      <a:r>
                        <a:rPr lang="en-GB" sz="2200" dirty="0">
                          <a:solidFill>
                            <a:srgbClr val="000000"/>
                          </a:solidFill>
                          <a:effectLst/>
                          <a:latin typeface="HfW cursive"/>
                        </a:rPr>
                        <a:t>Ordinal numbers.</a:t>
                      </a:r>
                      <a:endParaRPr lang="en-GB" dirty="0">
                        <a:effectLst/>
                      </a:endParaRPr>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22535996"/>
              </p:ext>
            </p:extLst>
          </p:nvPr>
        </p:nvGraphicFramePr>
        <p:xfrm>
          <a:off x="7668344" y="4509120"/>
          <a:ext cx="730424" cy="765195"/>
        </p:xfrm>
        <a:graphic>
          <a:graphicData uri="http://schemas.openxmlformats.org/drawingml/2006/table">
            <a:tbl>
              <a:tblPr/>
              <a:tblGrid>
                <a:gridCol w="730424"/>
              </a:tblGrid>
              <a:tr h="765195">
                <a:tc>
                  <a:txBody>
                    <a:bodyPr/>
                    <a:lstStyle/>
                    <a:p>
                      <a:r>
                        <a:rPr lang="en-GB" sz="3800" dirty="0">
                          <a:solidFill>
                            <a:srgbClr val="0000FF"/>
                          </a:solidFill>
                          <a:effectLst/>
                          <a:latin typeface="HfW cursive"/>
                        </a:rPr>
                        <a:t>8</a:t>
                      </a:r>
                      <a:endParaRPr lang="en-GB" dirty="0">
                        <a:effectLst/>
                      </a:endParaRPr>
                    </a:p>
                  </a:txBody>
                  <a:tcPr anchor="ctr">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02989585"/>
              </p:ext>
            </p:extLst>
          </p:nvPr>
        </p:nvGraphicFramePr>
        <p:xfrm>
          <a:off x="7596336" y="5445224"/>
          <a:ext cx="658416" cy="670560"/>
        </p:xfrm>
        <a:graphic>
          <a:graphicData uri="http://schemas.openxmlformats.org/drawingml/2006/table">
            <a:tbl>
              <a:tblPr/>
              <a:tblGrid>
                <a:gridCol w="658416"/>
              </a:tblGrid>
              <a:tr h="0">
                <a:tc>
                  <a:txBody>
                    <a:bodyPr/>
                    <a:lstStyle/>
                    <a:p>
                      <a:r>
                        <a:rPr lang="en-GB" sz="3800" dirty="0">
                          <a:solidFill>
                            <a:srgbClr val="0000FF"/>
                          </a:solidFill>
                          <a:effectLst/>
                          <a:latin typeface="HfW cursive"/>
                        </a:rPr>
                        <a:t>4</a:t>
                      </a:r>
                      <a:endParaRPr lang="en-GB" dirty="0">
                        <a:effectLst/>
                      </a:endParaRPr>
                    </a:p>
                  </a:txBody>
                  <a:tcPr anchor="ctr">
                    <a:lnL>
                      <a:noFill/>
                    </a:lnL>
                    <a:lnR>
                      <a:noFill/>
                    </a:lnR>
                    <a:lnT>
                      <a:noFill/>
                    </a:lnT>
                    <a:lnB>
                      <a:noFill/>
                    </a:lnB>
                  </a:tcPr>
                </a:tc>
              </a:tr>
            </a:tbl>
          </a:graphicData>
        </a:graphic>
      </p:graphicFrame>
      <p:sp>
        <p:nvSpPr>
          <p:cNvPr id="11" name="Rectangle 10"/>
          <p:cNvSpPr/>
          <p:nvPr/>
        </p:nvSpPr>
        <p:spPr>
          <a:xfrm>
            <a:off x="7596336" y="4437112"/>
            <a:ext cx="64807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96336" y="5392914"/>
            <a:ext cx="64807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516216" y="4982356"/>
            <a:ext cx="64807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7164288" y="4833156"/>
            <a:ext cx="432048"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49571" y="5716950"/>
            <a:ext cx="446765" cy="23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4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9579026"/>
              </p:ext>
            </p:extLst>
          </p:nvPr>
        </p:nvGraphicFramePr>
        <p:xfrm>
          <a:off x="2123728" y="404664"/>
          <a:ext cx="8229600" cy="822960"/>
        </p:xfrm>
        <a:graphic>
          <a:graphicData uri="http://schemas.openxmlformats.org/drawingml/2006/table">
            <a:tbl>
              <a:tblPr/>
              <a:tblGrid>
                <a:gridCol w="8229600"/>
              </a:tblGrid>
              <a:tr h="0">
                <a:tc>
                  <a:txBody>
                    <a:bodyPr/>
                    <a:lstStyle/>
                    <a:p>
                      <a:r>
                        <a:rPr lang="en-GB" sz="4800" b="1" u="sng" dirty="0">
                          <a:solidFill>
                            <a:srgbClr val="000000"/>
                          </a:solidFill>
                          <a:effectLst/>
                          <a:latin typeface="HfW cursive"/>
                        </a:rPr>
                        <a:t>6 Part Lesson</a:t>
                      </a:r>
                      <a:endParaRPr lang="en-GB" dirty="0">
                        <a:effectLst/>
                      </a:endParaRPr>
                    </a:p>
                  </a:txBody>
                  <a:tcPr anchor="ctr">
                    <a:lnL>
                      <a:noFill/>
                    </a:lnL>
                    <a:lnR>
                      <a:noFill/>
                    </a:lnR>
                    <a:lnT>
                      <a:noFill/>
                    </a:lnT>
                    <a:lnB>
                      <a:noFill/>
                    </a:lnB>
                  </a:tcPr>
                </a:tc>
              </a:tr>
            </a:tbl>
          </a:graphicData>
        </a:graphic>
      </p:graphicFrame>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6349875" cy="190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018151416"/>
              </p:ext>
            </p:extLst>
          </p:nvPr>
        </p:nvGraphicFramePr>
        <p:xfrm>
          <a:off x="179512" y="1340768"/>
          <a:ext cx="3610744" cy="1618243"/>
        </p:xfrm>
        <a:graphic>
          <a:graphicData uri="http://schemas.openxmlformats.org/drawingml/2006/table">
            <a:tbl>
              <a:tblPr/>
              <a:tblGrid>
                <a:gridCol w="3610744"/>
              </a:tblGrid>
              <a:tr h="1618243">
                <a:tc>
                  <a:txBody>
                    <a:bodyPr/>
                    <a:lstStyle/>
                    <a:p>
                      <a:pPr algn="ctr"/>
                      <a:r>
                        <a:rPr lang="en-GB" sz="1800" dirty="0">
                          <a:solidFill>
                            <a:srgbClr val="0000FF"/>
                          </a:solidFill>
                          <a:effectLst/>
                          <a:latin typeface="HfW cursive"/>
                        </a:rPr>
                        <a:t>New Learning</a:t>
                      </a:r>
                      <a:endParaRPr lang="en-GB" dirty="0">
                        <a:effectLst/>
                      </a:endParaRPr>
                    </a:p>
                    <a:p>
                      <a:pPr algn="ctr"/>
                      <a:r>
                        <a:rPr lang="en-GB" sz="1400" dirty="0">
                          <a:solidFill>
                            <a:srgbClr val="000000"/>
                          </a:solidFill>
                          <a:effectLst/>
                          <a:latin typeface="HfW cursive"/>
                        </a:rPr>
                        <a:t>New skill introduced to all of the children in a whole class carpet session. Vocabulary and sentences modelled by teacher and TA.</a:t>
                      </a:r>
                      <a:endParaRPr lang="en-GB" dirty="0">
                        <a:effectLst/>
                      </a:endParaRPr>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70371406"/>
              </p:ext>
            </p:extLst>
          </p:nvPr>
        </p:nvGraphicFramePr>
        <p:xfrm>
          <a:off x="251520" y="4609248"/>
          <a:ext cx="2170584" cy="2072640"/>
        </p:xfrm>
        <a:graphic>
          <a:graphicData uri="http://schemas.openxmlformats.org/drawingml/2006/table">
            <a:tbl>
              <a:tblPr/>
              <a:tblGrid>
                <a:gridCol w="2170584"/>
              </a:tblGrid>
              <a:tr h="1618243">
                <a:tc>
                  <a:txBody>
                    <a:bodyPr/>
                    <a:lstStyle/>
                    <a:p>
                      <a:pPr algn="ctr"/>
                      <a:r>
                        <a:rPr lang="en-GB" sz="1800" dirty="0">
                          <a:solidFill>
                            <a:srgbClr val="0000FF"/>
                          </a:solidFill>
                          <a:effectLst/>
                          <a:latin typeface="HfW cursive"/>
                        </a:rPr>
                        <a:t>Do Now</a:t>
                      </a:r>
                      <a:endParaRPr lang="en-GB" dirty="0">
                        <a:effectLst/>
                      </a:endParaRPr>
                    </a:p>
                    <a:p>
                      <a:pPr algn="ctr"/>
                      <a:r>
                        <a:rPr lang="en-GB" sz="1400" dirty="0">
                          <a:solidFill>
                            <a:srgbClr val="000000"/>
                          </a:solidFill>
                          <a:effectLst/>
                          <a:latin typeface="HfW cursive"/>
                        </a:rPr>
                        <a:t>A short task where children practise skills from a previous session.</a:t>
                      </a:r>
                      <a:endParaRPr lang="en-GB" dirty="0">
                        <a:effectLst/>
                      </a:endParaRPr>
                    </a:p>
                    <a:p>
                      <a:pPr algn="ctr"/>
                      <a:r>
                        <a:rPr lang="en-GB" sz="1400" dirty="0">
                          <a:solidFill>
                            <a:srgbClr val="000000"/>
                          </a:solidFill>
                          <a:effectLst/>
                          <a:latin typeface="HfW cursive"/>
                        </a:rPr>
                        <a:t>Often as a morning job. Not always as part of the maths lesson.</a:t>
                      </a:r>
                      <a:endParaRPr lang="en-GB" dirty="0">
                        <a:effectLst/>
                      </a:endParaRP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0448213"/>
              </p:ext>
            </p:extLst>
          </p:nvPr>
        </p:nvGraphicFramePr>
        <p:xfrm>
          <a:off x="3203848" y="4869160"/>
          <a:ext cx="2098576" cy="1432560"/>
        </p:xfrm>
        <a:graphic>
          <a:graphicData uri="http://schemas.openxmlformats.org/drawingml/2006/table">
            <a:tbl>
              <a:tblPr/>
              <a:tblGrid>
                <a:gridCol w="2098576"/>
              </a:tblGrid>
              <a:tr h="144015">
                <a:tc>
                  <a:txBody>
                    <a:bodyPr/>
                    <a:lstStyle/>
                    <a:p>
                      <a:pPr algn="ctr"/>
                      <a:r>
                        <a:rPr lang="en-GB" sz="1800" dirty="0">
                          <a:solidFill>
                            <a:srgbClr val="0000FF"/>
                          </a:solidFill>
                          <a:effectLst/>
                          <a:latin typeface="HfW cursive"/>
                        </a:rPr>
                        <a:t>Talk Task</a:t>
                      </a:r>
                      <a:endParaRPr lang="en-GB" dirty="0">
                        <a:effectLst/>
                      </a:endParaRPr>
                    </a:p>
                    <a:p>
                      <a:pPr algn="ctr"/>
                      <a:r>
                        <a:rPr lang="en-GB" sz="1400" dirty="0">
                          <a:solidFill>
                            <a:srgbClr val="000000"/>
                          </a:solidFill>
                          <a:effectLst/>
                          <a:latin typeface="HfW cursive"/>
                        </a:rPr>
                        <a:t>Gives children the chance to practise the modelled vocabulary and new skill in partners. </a:t>
                      </a:r>
                      <a:endParaRPr lang="en-GB" dirty="0">
                        <a:effectLst/>
                      </a:endParaRPr>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27934309"/>
              </p:ext>
            </p:extLst>
          </p:nvPr>
        </p:nvGraphicFramePr>
        <p:xfrm>
          <a:off x="3781325" y="1298018"/>
          <a:ext cx="2170584" cy="1432560"/>
        </p:xfrm>
        <a:graphic>
          <a:graphicData uri="http://schemas.openxmlformats.org/drawingml/2006/table">
            <a:tbl>
              <a:tblPr/>
              <a:tblGrid>
                <a:gridCol w="2170584"/>
              </a:tblGrid>
              <a:tr h="1223531">
                <a:tc>
                  <a:txBody>
                    <a:bodyPr/>
                    <a:lstStyle/>
                    <a:p>
                      <a:pPr algn="ctr"/>
                      <a:r>
                        <a:rPr lang="en-GB" sz="1800" dirty="0" err="1">
                          <a:solidFill>
                            <a:srgbClr val="0000FF"/>
                          </a:solidFill>
                          <a:effectLst/>
                          <a:latin typeface="HfW cursive"/>
                        </a:rPr>
                        <a:t>Develo</a:t>
                      </a:r>
                      <a:r>
                        <a:rPr lang="en-GB" sz="1800" dirty="0">
                          <a:solidFill>
                            <a:srgbClr val="0000FF"/>
                          </a:solidFill>
                          <a:effectLst/>
                          <a:latin typeface="HfW cursive"/>
                        </a:rPr>
                        <a:t>[p Learning</a:t>
                      </a:r>
                      <a:endParaRPr lang="en-GB" dirty="0">
                        <a:effectLst/>
                      </a:endParaRPr>
                    </a:p>
                    <a:p>
                      <a:pPr algn="ctr"/>
                      <a:r>
                        <a:rPr lang="en-GB" sz="1400" dirty="0">
                          <a:solidFill>
                            <a:srgbClr val="000000"/>
                          </a:solidFill>
                          <a:effectLst/>
                          <a:latin typeface="HfW cursive"/>
                        </a:rPr>
                        <a:t>Back to the carpet to develop and deepen understanding. Introduce deepening task. </a:t>
                      </a:r>
                      <a:endParaRPr lang="en-GB" dirty="0">
                        <a:effectLst/>
                      </a:endParaRPr>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33191707"/>
              </p:ext>
            </p:extLst>
          </p:nvPr>
        </p:nvGraphicFramePr>
        <p:xfrm>
          <a:off x="6338303" y="1450717"/>
          <a:ext cx="2818656" cy="1258203"/>
        </p:xfrm>
        <a:graphic>
          <a:graphicData uri="http://schemas.openxmlformats.org/drawingml/2006/table">
            <a:tbl>
              <a:tblPr/>
              <a:tblGrid>
                <a:gridCol w="2818656"/>
              </a:tblGrid>
              <a:tr h="1258203">
                <a:tc>
                  <a:txBody>
                    <a:bodyPr/>
                    <a:lstStyle/>
                    <a:p>
                      <a:pPr algn="ctr"/>
                      <a:r>
                        <a:rPr lang="en-GB" sz="1800" dirty="0">
                          <a:solidFill>
                            <a:srgbClr val="0000FF"/>
                          </a:solidFill>
                          <a:effectLst/>
                          <a:latin typeface="HfW cursive"/>
                        </a:rPr>
                        <a:t>Plenary</a:t>
                      </a:r>
                      <a:endParaRPr lang="en-GB" dirty="0">
                        <a:effectLst/>
                      </a:endParaRPr>
                    </a:p>
                    <a:p>
                      <a:pPr algn="ctr"/>
                      <a:r>
                        <a:rPr lang="en-GB" sz="1400" dirty="0">
                          <a:solidFill>
                            <a:srgbClr val="000000"/>
                          </a:solidFill>
                          <a:effectLst/>
                          <a:latin typeface="HfW cursive"/>
                        </a:rPr>
                        <a:t>All children on the carpet to talk about things we found easy/difficult, consolidate skills learned. </a:t>
                      </a:r>
                      <a:endParaRPr lang="en-GB" dirty="0">
                        <a:effectLst/>
                      </a:endParaRPr>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5431883"/>
              </p:ext>
            </p:extLst>
          </p:nvPr>
        </p:nvGraphicFramePr>
        <p:xfrm>
          <a:off x="5796136" y="4941168"/>
          <a:ext cx="2746648" cy="1219200"/>
        </p:xfrm>
        <a:graphic>
          <a:graphicData uri="http://schemas.openxmlformats.org/drawingml/2006/table">
            <a:tbl>
              <a:tblPr/>
              <a:tblGrid>
                <a:gridCol w="2746648"/>
              </a:tblGrid>
              <a:tr h="863491">
                <a:tc>
                  <a:txBody>
                    <a:bodyPr/>
                    <a:lstStyle/>
                    <a:p>
                      <a:pPr algn="ctr"/>
                      <a:r>
                        <a:rPr lang="en-GB" sz="1800" dirty="0">
                          <a:solidFill>
                            <a:srgbClr val="0000FF"/>
                          </a:solidFill>
                          <a:effectLst/>
                          <a:latin typeface="HfW cursive"/>
                        </a:rPr>
                        <a:t>Independent Task</a:t>
                      </a:r>
                      <a:endParaRPr lang="en-GB" dirty="0">
                        <a:effectLst/>
                      </a:endParaRPr>
                    </a:p>
                    <a:p>
                      <a:pPr algn="ctr"/>
                      <a:r>
                        <a:rPr lang="en-GB" sz="1400" dirty="0">
                          <a:solidFill>
                            <a:srgbClr val="000000"/>
                          </a:solidFill>
                          <a:effectLst/>
                          <a:latin typeface="HfW cursive"/>
                        </a:rPr>
                        <a:t>Children practise the new skills learned on a task sheet or practically using resources. </a:t>
                      </a:r>
                      <a:endParaRPr lang="en-GB"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98691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8374825"/>
              </p:ext>
            </p:extLst>
          </p:nvPr>
        </p:nvGraphicFramePr>
        <p:xfrm>
          <a:off x="27175" y="0"/>
          <a:ext cx="8229600" cy="792480"/>
        </p:xfrm>
        <a:graphic>
          <a:graphicData uri="http://schemas.openxmlformats.org/drawingml/2006/table">
            <a:tbl>
              <a:tblPr/>
              <a:tblGrid>
                <a:gridCol w="8229600"/>
              </a:tblGrid>
              <a:tr h="0">
                <a:tc>
                  <a:txBody>
                    <a:bodyPr/>
                    <a:lstStyle/>
                    <a:p>
                      <a:pPr algn="l"/>
                      <a:r>
                        <a:rPr lang="en-GB" sz="4600" b="1" u="sng" dirty="0">
                          <a:solidFill>
                            <a:srgbClr val="000000"/>
                          </a:solidFill>
                          <a:effectLst/>
                          <a:latin typeface="HfW cursive"/>
                        </a:rPr>
                        <a:t>Support in class</a:t>
                      </a:r>
                      <a:endParaRPr lang="en-GB" dirty="0">
                        <a:effectLst/>
                      </a:endParaRPr>
                    </a:p>
                  </a:txBody>
                  <a:tcPr anchor="ctr">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50969816"/>
              </p:ext>
            </p:extLst>
          </p:nvPr>
        </p:nvGraphicFramePr>
        <p:xfrm>
          <a:off x="4211960" y="908720"/>
          <a:ext cx="4834880" cy="579120"/>
        </p:xfrm>
        <a:graphic>
          <a:graphicData uri="http://schemas.openxmlformats.org/drawingml/2006/table">
            <a:tbl>
              <a:tblPr/>
              <a:tblGrid>
                <a:gridCol w="4834880"/>
              </a:tblGrid>
              <a:tr h="0">
                <a:tc>
                  <a:txBody>
                    <a:bodyPr/>
                    <a:lstStyle/>
                    <a:p>
                      <a:r>
                        <a:rPr lang="en-GB" sz="3200" dirty="0">
                          <a:solidFill>
                            <a:srgbClr val="000000"/>
                          </a:solidFill>
                          <a:effectLst/>
                          <a:latin typeface="HfW cursive"/>
                        </a:rPr>
                        <a:t>Keep up, not catch up!</a:t>
                      </a:r>
                      <a:endParaRPr lang="en-GB" dirty="0">
                        <a:effectLst/>
                      </a:endParaRPr>
                    </a:p>
                  </a:txBody>
                  <a:tcPr anchor="ctr">
                    <a:lnL>
                      <a:noFill/>
                    </a:lnL>
                    <a:lnR>
                      <a:noFill/>
                    </a:lnR>
                    <a:lnT>
                      <a:noFill/>
                    </a:lnT>
                    <a:lnB>
                      <a:noFill/>
                    </a:lnB>
                  </a:tcPr>
                </a:tc>
              </a:tr>
            </a:tbl>
          </a:graphicData>
        </a:graphic>
      </p:graphicFrame>
      <p:sp>
        <p:nvSpPr>
          <p:cNvPr id="4" name="Oval 3"/>
          <p:cNvSpPr/>
          <p:nvPr/>
        </p:nvSpPr>
        <p:spPr>
          <a:xfrm>
            <a:off x="323528" y="2272502"/>
            <a:ext cx="2736304"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156176" y="2276872"/>
            <a:ext cx="2736304"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627784" y="1700808"/>
            <a:ext cx="3888432" cy="40324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965483612"/>
              </p:ext>
            </p:extLst>
          </p:nvPr>
        </p:nvGraphicFramePr>
        <p:xfrm>
          <a:off x="323528" y="2636912"/>
          <a:ext cx="2602632" cy="1676400"/>
        </p:xfrm>
        <a:graphic>
          <a:graphicData uri="http://schemas.openxmlformats.org/drawingml/2006/table">
            <a:tbl>
              <a:tblPr/>
              <a:tblGrid>
                <a:gridCol w="2602632"/>
              </a:tblGrid>
              <a:tr h="1663963">
                <a:tc>
                  <a:txBody>
                    <a:bodyPr/>
                    <a:lstStyle/>
                    <a:p>
                      <a:pPr algn="ctr"/>
                      <a:r>
                        <a:rPr lang="en-GB" sz="2600" dirty="0">
                          <a:solidFill>
                            <a:srgbClr val="000000"/>
                          </a:solidFill>
                          <a:effectLst/>
                          <a:latin typeface="HfW cursive"/>
                        </a:rPr>
                        <a:t>Scaffolding and resources to support additionally.</a:t>
                      </a:r>
                      <a:endParaRPr lang="en-GB" dirty="0">
                        <a:effectLst/>
                      </a:endParaRPr>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46934503"/>
              </p:ext>
            </p:extLst>
          </p:nvPr>
        </p:nvGraphicFramePr>
        <p:xfrm>
          <a:off x="2921108" y="2508864"/>
          <a:ext cx="3240360" cy="2128304"/>
        </p:xfrm>
        <a:graphic>
          <a:graphicData uri="http://schemas.openxmlformats.org/drawingml/2006/table">
            <a:tbl>
              <a:tblPr/>
              <a:tblGrid>
                <a:gridCol w="3240360"/>
              </a:tblGrid>
              <a:tr h="2128304">
                <a:tc>
                  <a:txBody>
                    <a:bodyPr/>
                    <a:lstStyle/>
                    <a:p>
                      <a:pPr algn="ctr"/>
                      <a:r>
                        <a:rPr lang="en-GB" sz="3200" dirty="0">
                          <a:solidFill>
                            <a:srgbClr val="000000"/>
                          </a:solidFill>
                          <a:effectLst/>
                          <a:latin typeface="HfW cursive"/>
                        </a:rPr>
                        <a:t>Whole class move together</a:t>
                      </a:r>
                      <a:endParaRPr lang="en-GB" dirty="0">
                        <a:effectLst/>
                      </a:endParaRPr>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18508686"/>
              </p:ext>
            </p:extLst>
          </p:nvPr>
        </p:nvGraphicFramePr>
        <p:xfrm>
          <a:off x="6223012" y="2676468"/>
          <a:ext cx="2602632" cy="1784355"/>
        </p:xfrm>
        <a:graphic>
          <a:graphicData uri="http://schemas.openxmlformats.org/drawingml/2006/table">
            <a:tbl>
              <a:tblPr/>
              <a:tblGrid>
                <a:gridCol w="2602632"/>
              </a:tblGrid>
              <a:tr h="1784355">
                <a:tc>
                  <a:txBody>
                    <a:bodyPr/>
                    <a:lstStyle/>
                    <a:p>
                      <a:pPr algn="ctr"/>
                      <a:r>
                        <a:rPr lang="en-GB" sz="2600" dirty="0">
                          <a:solidFill>
                            <a:srgbClr val="000000"/>
                          </a:solidFill>
                          <a:effectLst/>
                          <a:latin typeface="HfW cursive"/>
                        </a:rPr>
                        <a:t>Deepening understanding - depth not breadth</a:t>
                      </a:r>
                      <a:r>
                        <a:rPr lang="en-GB" sz="3000" dirty="0">
                          <a:solidFill>
                            <a:srgbClr val="000000"/>
                          </a:solidFill>
                          <a:effectLst/>
                          <a:latin typeface="HfW cursive"/>
                        </a:rPr>
                        <a:t>.</a:t>
                      </a:r>
                      <a:endParaRPr lang="en-GB" dirty="0">
                        <a:effectLst/>
                      </a:endParaRPr>
                    </a:p>
                  </a:txBody>
                  <a:tcPr anchor="ctr">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17771582"/>
              </p:ext>
            </p:extLst>
          </p:nvPr>
        </p:nvGraphicFramePr>
        <p:xfrm>
          <a:off x="251520" y="5805264"/>
          <a:ext cx="8229600" cy="883920"/>
        </p:xfrm>
        <a:graphic>
          <a:graphicData uri="http://schemas.openxmlformats.org/drawingml/2006/table">
            <a:tbl>
              <a:tblPr/>
              <a:tblGrid>
                <a:gridCol w="8229600"/>
              </a:tblGrid>
              <a:tr h="0">
                <a:tc>
                  <a:txBody>
                    <a:bodyPr/>
                    <a:lstStyle/>
                    <a:p>
                      <a:r>
                        <a:rPr lang="en-GB" sz="2600" dirty="0">
                          <a:solidFill>
                            <a:srgbClr val="000000"/>
                          </a:solidFill>
                          <a:effectLst/>
                          <a:latin typeface="HfW cursive"/>
                        </a:rPr>
                        <a:t>Same day/next day intervention for children who require additional input.</a:t>
                      </a:r>
                      <a:endParaRPr lang="en-GB"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8783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669</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Sheffield Schools</dc:creator>
  <cp:lastModifiedBy>Sheffield Schools</cp:lastModifiedBy>
  <cp:revision>2</cp:revision>
  <dcterms:created xsi:type="dcterms:W3CDTF">2016-09-28T14:47:27Z</dcterms:created>
  <dcterms:modified xsi:type="dcterms:W3CDTF">2016-09-28T15:01:54Z</dcterms:modified>
</cp:coreProperties>
</file>