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4" r:id="rId2"/>
    <p:sldId id="256" r:id="rId3"/>
    <p:sldId id="265" r:id="rId4"/>
    <p:sldId id="257" r:id="rId5"/>
    <p:sldId id="266" r:id="rId6"/>
    <p:sldId id="272" r:id="rId7"/>
    <p:sldId id="268" r:id="rId8"/>
    <p:sldId id="269" r:id="rId9"/>
    <p:sldId id="270" r:id="rId10"/>
    <p:sldId id="267" r:id="rId11"/>
    <p:sldId id="258" r:id="rId12"/>
    <p:sldId id="260" r:id="rId13"/>
    <p:sldId id="275" r:id="rId14"/>
    <p:sldId id="274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2" autoAdjust="0"/>
    <p:restoredTop sz="94660"/>
  </p:normalViewPr>
  <p:slideViewPr>
    <p:cSldViewPr>
      <p:cViewPr>
        <p:scale>
          <a:sx n="70" d="100"/>
          <a:sy n="70" d="100"/>
        </p:scale>
        <p:origin x="-1176" y="-8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CA2B3-AA09-4141-8724-9AD2D9240427}" type="datetimeFigureOut">
              <a:rPr lang="en-GB" smtClean="0"/>
              <a:t>12/09/2016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6BB88E-2B0F-4E55-B3DB-CBD76A8E5F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1019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AC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BB88E-2B0F-4E55-B3DB-CBD76A8E5F6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92618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BB88E-2B0F-4E55-B3DB-CBD76A8E5F6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6504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BB88E-2B0F-4E55-B3DB-CBD76A8E5F6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59316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JR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BB88E-2B0F-4E55-B3DB-CBD76A8E5F6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9615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JR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BB88E-2B0F-4E55-B3DB-CBD76A8E5F63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9615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JR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BB88E-2B0F-4E55-B3DB-CBD76A8E5F63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961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AC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BB88E-2B0F-4E55-B3DB-CBD76A8E5F6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944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AC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BB88E-2B0F-4E55-B3DB-CBD76A8E5F6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088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AC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BB88E-2B0F-4E55-B3DB-CBD76A8E5F6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09685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KH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BB88E-2B0F-4E55-B3DB-CBD76A8E5F6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13617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JG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BB88E-2B0F-4E55-B3DB-CBD76A8E5F6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74632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JR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BB88E-2B0F-4E55-B3DB-CBD76A8E5F6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9241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KH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BB88E-2B0F-4E55-B3DB-CBD76A8E5F6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8621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6BB88E-2B0F-4E55-B3DB-CBD76A8E5F6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9024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5D231-0725-474F-B8F0-87327C4177DC}" type="datetimeFigureOut">
              <a:rPr lang="en-GB" smtClean="0"/>
              <a:t>12/09/2016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A1BDB-0A67-42BD-ABD0-8F1F55C83C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386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5D231-0725-474F-B8F0-87327C4177DC}" type="datetimeFigureOut">
              <a:rPr lang="en-GB" smtClean="0"/>
              <a:t>12/09/2016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A1BDB-0A67-42BD-ABD0-8F1F55C83C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5264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5D231-0725-474F-B8F0-87327C4177DC}" type="datetimeFigureOut">
              <a:rPr lang="en-GB" smtClean="0"/>
              <a:t>12/09/2016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A1BDB-0A67-42BD-ABD0-8F1F55C83C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8221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5D231-0725-474F-B8F0-87327C4177DC}" type="datetimeFigureOut">
              <a:rPr lang="en-GB" smtClean="0"/>
              <a:t>12/09/2016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A1BDB-0A67-42BD-ABD0-8F1F55C83C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2226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5D231-0725-474F-B8F0-87327C4177DC}" type="datetimeFigureOut">
              <a:rPr lang="en-GB" smtClean="0"/>
              <a:t>12/09/2016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A1BDB-0A67-42BD-ABD0-8F1F55C83C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733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5D231-0725-474F-B8F0-87327C4177DC}" type="datetimeFigureOut">
              <a:rPr lang="en-GB" smtClean="0"/>
              <a:t>12/09/2016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A1BDB-0A67-42BD-ABD0-8F1F55C83C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503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5D231-0725-474F-B8F0-87327C4177DC}" type="datetimeFigureOut">
              <a:rPr lang="en-GB" smtClean="0"/>
              <a:t>12/09/2016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A1BDB-0A67-42BD-ABD0-8F1F55C83C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5811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5D231-0725-474F-B8F0-87327C4177DC}" type="datetimeFigureOut">
              <a:rPr lang="en-GB" smtClean="0"/>
              <a:t>12/09/2016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A1BDB-0A67-42BD-ABD0-8F1F55C83C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168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5D231-0725-474F-B8F0-87327C4177DC}" type="datetimeFigureOut">
              <a:rPr lang="en-GB" smtClean="0"/>
              <a:t>12/09/2016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A1BDB-0A67-42BD-ABD0-8F1F55C83C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414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5D231-0725-474F-B8F0-87327C4177DC}" type="datetimeFigureOut">
              <a:rPr lang="en-GB" smtClean="0"/>
              <a:t>12/09/2016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A1BDB-0A67-42BD-ABD0-8F1F55C83C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790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5D231-0725-474F-B8F0-87327C4177DC}" type="datetimeFigureOut">
              <a:rPr lang="en-GB" smtClean="0"/>
              <a:t>12/09/2016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A1BDB-0A67-42BD-ABD0-8F1F55C83C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8410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5D231-0725-474F-B8F0-87327C4177DC}" type="datetimeFigureOut">
              <a:rPr lang="en-GB" smtClean="0"/>
              <a:t>12/09/2016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A1BDB-0A67-42BD-ABD0-8F1F55C83C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894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uk/url?sa=i&amp;rct=j&amp;q=&amp;esrc=s&amp;source=images&amp;cd=&amp;cad=rja&amp;uact=8&amp;ved=0ahUKEwiUtdHgjNfMAhXB0hoKHR1NDTcQjRwIBw&amp;url=http://www.canstockphoto.com/illustration/kingfisher.html&amp;psig=AFQjCNFZ0vtxN7Mk-eydEiz8mo224QNSww&amp;ust=1463228600904677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o.uk/url?sa=i&amp;rct=j&amp;q=&amp;esrc=s&amp;source=images&amp;cd=&amp;cad=rja&amp;uact=8&amp;ved=0ahUKEwiKneHjjdfMAhUKAxoKHedrCmQQjRwIBw&amp;url=http://www.clipartpanda.com/categories/woodpecker-clipart&amp;psig=AFQjCNEwFvPU_Ixq-EpV_QJChN_MEdc2TA&amp;ust=1463228623934587" TargetMode="External"/><Relationship Id="rId5" Type="http://schemas.openxmlformats.org/officeDocument/2006/relationships/image" Target="../media/image2.png"/><Relationship Id="rId4" Type="http://schemas.openxmlformats.org/officeDocument/2006/relationships/hyperlink" Target="http://www.google.co.uk/imgres?imgurl=http://images.clipartpanda.com/owl-clip-art-9cz954pcE.png&amp;imgrefurl=http://www.clipartpanda.com/categories/owl-clipart-cute&amp;h=291&amp;w=298&amp;tbnid=ck9b0KotqjAogM:&amp;zoom=1&amp;q=owl+clipart&amp;docid=eAxb8FMCrcXcOM&amp;hl=en&amp;ei=auhRVZfeHIeX7Qat4YC4Bg&amp;tbm=isch&amp;ved=0CCMQMygDMAM" TargetMode="External"/><Relationship Id="rId9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0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o.uk/url?sa=i&amp;rct=j&amp;q=&amp;esrc=s&amp;source=images&amp;cd=&amp;cad=rja&amp;uact=8&amp;ved=0ahUKEwiUtdHgjNfMAhXB0hoKHR1NDTcQjRwIBw&amp;url=http://www.canstockphoto.com/illustration/kingfisher.html&amp;psig=AFQjCNFZ0vtxN7Mk-eydEiz8mo224QNSww&amp;ust=1463228600904677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://www.google.co.uk/url?sa=i&amp;rct=j&amp;q=&amp;esrc=s&amp;source=images&amp;cd=&amp;cad=rja&amp;uact=8&amp;ved=0ahUKEwiKneHjjdfMAhUKAxoKHedrCmQQjRwIBw&amp;url=http://www.clipartpanda.com/categories/woodpecker-clipart&amp;psig=AFQjCNEwFvPU_Ixq-EpV_QJChN_MEdc2TA&amp;ust=1463228623934587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microsoft.com/office/2007/relationships/hdphoto" Target="../media/hdphoto1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36.png"/><Relationship Id="rId7" Type="http://schemas.openxmlformats.org/officeDocument/2006/relationships/hyperlink" Target="http://www.google.co.uk/url?sa=i&amp;rct=j&amp;q=&amp;esrc=s&amp;source=images&amp;cd=&amp;cad=rja&amp;uact=8&amp;ved=0ahUKEwiKneHjjdfMAhUKAxoKHedrCmQQjRwIBw&amp;url=http://www.clipartpanda.com/categories/woodpecker-clipart&amp;psig=AFQjCNEwFvPU_Ixq-EpV_QJChN_MEdc2TA&amp;ust=1463228623934587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4.jpeg"/><Relationship Id="rId4" Type="http://schemas.openxmlformats.org/officeDocument/2006/relationships/hyperlink" Target="http://www.google.co.uk/url?sa=i&amp;rct=j&amp;q=&amp;esrc=s&amp;source=images&amp;cd=&amp;cad=rja&amp;uact=8&amp;ved=0ahUKEwiUtdHgjNfMAhXB0hoKHR1NDTcQjRwIBw&amp;url=http://www.canstockphoto.com/illustration/kingfisher.html&amp;psig=AFQjCNFZ0vtxN7Mk-eydEiz8mo224QNSww&amp;ust=1463228600904677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://www.google.co.uk/url?sa=i&amp;rct=j&amp;q=&amp;esrc=s&amp;source=images&amp;cd=&amp;cad=rja&amp;uact=8&amp;ved=0ahUKEwiKneHjjdfMAhUKAxoKHedrCmQQjRwIBw&amp;url=http://www.clipartpanda.com/categories/woodpecker-clipart&amp;psig=AFQjCNEwFvPU_Ixq-EpV_QJChN_MEdc2TA&amp;ust=1463228623934587" TargetMode="External"/><Relationship Id="rId7" Type="http://schemas.openxmlformats.org/officeDocument/2006/relationships/hyperlink" Target="http://www.google.co.uk/imgres?imgurl=http://images.clipartpanda.com/owl-clip-art-9cz954pcE.png&amp;imgrefurl=http://www.clipartpanda.com/categories/owl-clipart-cute&amp;h=291&amp;w=298&amp;tbnid=ck9b0KotqjAogM:&amp;zoom=1&amp;q=owl+clipart&amp;docid=eAxb8FMCrcXcOM&amp;hl=en&amp;ei=auhRVZfeHIeX7Qat4YC4Bg&amp;tbm=isch&amp;ved=0CCMQMygDMAM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hyperlink" Target="http://www.google.co.uk/url?sa=i&amp;rct=j&amp;q=&amp;esrc=s&amp;source=images&amp;cd=&amp;cad=rja&amp;uact=8&amp;ved=0ahUKEwiUtdHgjNfMAhXB0hoKHR1NDTcQjRwIBw&amp;url=http://www.canstockphoto.com/illustration/kingfisher.html&amp;psig=AFQjCNFZ0vtxN7Mk-eydEiz8mo224QNSww&amp;ust=1463228600904677" TargetMode="Externa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hyperlink" Target="http://www.google.co.uk/url?sa=i&amp;rct=j&amp;q=&amp;esrc=s&amp;source=images&amp;cd=&amp;cad=rja&amp;uact=8&amp;ved=0ahUKEwiKneHjjdfMAhUKAxoKHedrCmQQjRwIBw&amp;url=http://www.clipartpanda.com/categories/woodpecker-clipart&amp;psig=AFQjCNEwFvPU_Ixq-EpV_QJChN_MEdc2TA&amp;ust=1463228623934587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www.google.co.uk/imgres?imgurl=http://images.clipartpanda.com/owl-clip-art-9cz954pcE.png&amp;imgrefurl=http://www.clipartpanda.com/categories/owl-clipart-cute&amp;h=291&amp;w=298&amp;tbnid=ck9b0KotqjAogM:&amp;zoom=1&amp;q=owl+clipart&amp;docid=eAxb8FMCrcXcOM&amp;hl=en&amp;ei=auhRVZfeHIeX7Qat4YC4Bg&amp;tbm=isch&amp;ved=0CCMQMygDMAM" TargetMode="External"/><Relationship Id="rId10" Type="http://schemas.openxmlformats.org/officeDocument/2006/relationships/image" Target="../media/image4.jpeg"/><Relationship Id="rId4" Type="http://schemas.openxmlformats.org/officeDocument/2006/relationships/image" Target="../media/image14.JPG"/><Relationship Id="rId9" Type="http://schemas.openxmlformats.org/officeDocument/2006/relationships/hyperlink" Target="http://www.google.co.uk/url?sa=i&amp;rct=j&amp;q=&amp;esrc=s&amp;source=images&amp;cd=&amp;cad=rja&amp;uact=8&amp;ved=0ahUKEwiUtdHgjNfMAhXB0hoKHR1NDTcQjRwIBw&amp;url=http://www.canstockphoto.com/illustration/kingfisher.html&amp;psig=AFQjCNFZ0vtxN7Mk-eydEiz8mo224QNSww&amp;ust=1463228600904677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wmf"/><Relationship Id="rId7" Type="http://schemas.openxmlformats.org/officeDocument/2006/relationships/image" Target="../media/image19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wmf"/><Relationship Id="rId5" Type="http://schemas.openxmlformats.org/officeDocument/2006/relationships/image" Target="../media/image17.gif"/><Relationship Id="rId4" Type="http://schemas.openxmlformats.org/officeDocument/2006/relationships/image" Target="../media/image16.wmf"/><Relationship Id="rId9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http://t3.gstatic.com/images?q=tbn:ANd9GcRjE-0zzBGI8ZjrjCHPIN3GFXwlnYYoXjskFMZpbdFXhPaVCrB4Bw" TargetMode="Externa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>
              <a:lnSpc>
                <a:spcPct val="90000"/>
              </a:lnSpc>
            </a:pPr>
            <a:r>
              <a:rPr lang="en-GB" sz="6000" b="1" dirty="0" smtClean="0">
                <a:solidFill>
                  <a:srgbClr val="0070C0"/>
                </a:solidFill>
                <a:latin typeface="BlackCat Primary" pitchFamily="2" charset="0"/>
              </a:rPr>
              <a:t/>
            </a:r>
            <a:br>
              <a:rPr lang="en-GB" sz="6000" b="1" dirty="0" smtClean="0">
                <a:solidFill>
                  <a:srgbClr val="0070C0"/>
                </a:solidFill>
                <a:latin typeface="BlackCat Primary" pitchFamily="2" charset="0"/>
              </a:rPr>
            </a:br>
            <a:r>
              <a:rPr lang="en-GB" sz="60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GB" sz="6000" b="1" dirty="0" smtClean="0">
                <a:solidFill>
                  <a:srgbClr val="0070C0"/>
                </a:solidFill>
                <a:latin typeface="Comic Sans MS" pitchFamily="66" charset="0"/>
              </a:rPr>
              <a:t>     </a:t>
            </a:r>
            <a:r>
              <a:rPr lang="en-GB" b="1" dirty="0" smtClean="0">
                <a:solidFill>
                  <a:srgbClr val="0070C0"/>
                </a:solidFill>
                <a:latin typeface="Comic Sans MS" pitchFamily="66" charset="0"/>
              </a:rPr>
              <a:t>Welcome to Year 2</a:t>
            </a:r>
            <a:br>
              <a:rPr lang="en-GB" b="1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en-GB" b="1" dirty="0" smtClean="0">
                <a:solidFill>
                  <a:srgbClr val="0070C0"/>
                </a:solidFill>
                <a:latin typeface="Comic Sans MS" pitchFamily="66" charset="0"/>
              </a:rPr>
              <a:t>               </a:t>
            </a:r>
            <a:r>
              <a:rPr lang="en-GB" b="1" dirty="0" smtClean="0">
                <a:solidFill>
                  <a:srgbClr val="0070C0"/>
                </a:solidFill>
                <a:latin typeface="Comic Sans MS" pitchFamily="66" charset="0"/>
              </a:rPr>
              <a:t>2016-17</a:t>
            </a:r>
            <a:r>
              <a:rPr lang="en-GB" sz="6000" b="1" dirty="0" smtClean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en-GB" sz="6000" b="1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en-GB" sz="6000" b="1" dirty="0" smtClean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en-GB" sz="6000" b="1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en-GB" sz="6000" b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GB" sz="3100" b="1" dirty="0" smtClean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en-GB" sz="3100" b="1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en-GB" sz="3100" b="1" dirty="0" smtClean="0">
                <a:solidFill>
                  <a:srgbClr val="0070C0"/>
                </a:solidFill>
                <a:latin typeface="Comic Sans MS" pitchFamily="66" charset="0"/>
              </a:rPr>
              <a:t> 		  </a:t>
            </a:r>
            <a:r>
              <a:rPr lang="en-GB" sz="2700" b="1" dirty="0" smtClean="0">
                <a:solidFill>
                  <a:srgbClr val="0070C0"/>
                </a:solidFill>
                <a:latin typeface="Comic Sans MS" pitchFamily="66" charset="0"/>
              </a:rPr>
              <a:t>Miss Sutherland</a:t>
            </a:r>
            <a:r>
              <a:rPr lang="en-GB" sz="3100" b="1" dirty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en-GB" sz="3100" b="1" dirty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en-GB" sz="3100" b="1" dirty="0" smtClean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en-GB" sz="3100" b="1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en-GB" sz="3100" b="1" dirty="0" smtClean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en-GB" sz="3100" b="1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en-GB" sz="2700" b="1" dirty="0" smtClean="0">
                <a:solidFill>
                  <a:srgbClr val="0070C0"/>
                </a:solidFill>
                <a:latin typeface="Comic Sans MS" pitchFamily="66" charset="0"/>
              </a:rPr>
              <a:t>                  </a:t>
            </a:r>
            <a:r>
              <a:rPr lang="en-GB" sz="2700" b="1" dirty="0" smtClean="0">
                <a:solidFill>
                  <a:srgbClr val="0070C0"/>
                </a:solidFill>
                <a:latin typeface="Comic Sans MS" pitchFamily="66" charset="0"/>
              </a:rPr>
              <a:t>Mrs Holmes</a:t>
            </a:r>
            <a:r>
              <a:rPr lang="en-GB" sz="2700" b="1" dirty="0" smtClean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en-GB" sz="2700" b="1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en-GB" sz="2700" b="1" dirty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en-GB" sz="2700" b="1" dirty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en-GB" sz="2700" b="1" dirty="0" smtClean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en-GB" sz="2700" b="1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en-GB" sz="2700" b="1" dirty="0" smtClean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en-GB" sz="2700" b="1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en-GB" sz="2700" b="1" dirty="0" smtClean="0">
                <a:solidFill>
                  <a:srgbClr val="0070C0"/>
                </a:solidFill>
                <a:latin typeface="Comic Sans MS" pitchFamily="66" charset="0"/>
              </a:rPr>
              <a:t>                </a:t>
            </a:r>
            <a:r>
              <a:rPr lang="en-GB" sz="2700" b="1" dirty="0" smtClean="0">
                <a:solidFill>
                  <a:srgbClr val="0070C0"/>
                </a:solidFill>
                <a:latin typeface="Comic Sans MS" pitchFamily="66" charset="0"/>
              </a:rPr>
              <a:t>Miss Charles</a:t>
            </a:r>
            <a:r>
              <a:rPr lang="en-GB" b="1" dirty="0" smtClean="0">
                <a:latin typeface="Comic Sans MS" pitchFamily="66" charset="0"/>
              </a:rPr>
              <a:t/>
            </a:r>
            <a:br>
              <a:rPr lang="en-GB" b="1" dirty="0" smtClean="0">
                <a:latin typeface="Comic Sans MS" pitchFamily="66" charset="0"/>
              </a:rPr>
            </a:br>
            <a:endParaRPr lang="en-GB" dirty="0">
              <a:latin typeface="Comic Sans MS" pitchFamily="66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4904" y="51981928"/>
            <a:ext cx="3393229" cy="2298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Image result for owl clipart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76873"/>
            <a:ext cx="1183898" cy="1224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rc_mi" descr="http://images.clipartpanda.com/woodpecker-clipart-biyEpdz7T.png">
            <a:hlinkClick r:id="rId6"/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590" y="3717032"/>
            <a:ext cx="1079817" cy="1008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rc_mi" descr="http://cdn.xl.thumbs.canstockphoto.com/canstock32821198.jpg">
            <a:hlinkClick r:id="rId8"/>
          </p:cNvPr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22"/>
          <a:stretch/>
        </p:blipFill>
        <p:spPr bwMode="auto">
          <a:xfrm>
            <a:off x="1475656" y="4941168"/>
            <a:ext cx="1143751" cy="10510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6341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7904" y="626785"/>
            <a:ext cx="26324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 smtClean="0">
                <a:solidFill>
                  <a:srgbClr val="0070C0"/>
                </a:solidFill>
                <a:latin typeface="BlackCat Primary" pitchFamily="2" charset="0"/>
              </a:rPr>
              <a:t>Homework</a:t>
            </a:r>
            <a:endParaRPr lang="en-GB" sz="4000" b="1" dirty="0">
              <a:solidFill>
                <a:srgbClr val="0070C0"/>
              </a:solidFill>
              <a:latin typeface="BlackCat Primary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334671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70C0"/>
                </a:solidFill>
                <a:latin typeface="BlackCat Primary" pitchFamily="2" charset="0"/>
              </a:rPr>
              <a:t>Weekly: out on Friday, in on </a:t>
            </a:r>
            <a:r>
              <a:rPr lang="en-GB" sz="2400" b="1" dirty="0" smtClean="0">
                <a:solidFill>
                  <a:srgbClr val="0070C0"/>
                </a:solidFill>
                <a:latin typeface="BlackCat Primary" pitchFamily="2" charset="0"/>
              </a:rPr>
              <a:t>Wednesday</a:t>
            </a:r>
          </a:p>
          <a:p>
            <a:endParaRPr lang="en-GB" sz="2400" b="1" dirty="0">
              <a:solidFill>
                <a:srgbClr val="0070C0"/>
              </a:solidFill>
              <a:latin typeface="BlackCat Primary" pitchFamily="2" charset="0"/>
            </a:endParaRPr>
          </a:p>
          <a:p>
            <a:r>
              <a:rPr lang="en-GB" sz="2400" b="1" dirty="0" smtClean="0">
                <a:solidFill>
                  <a:srgbClr val="0070C0"/>
                </a:solidFill>
                <a:latin typeface="BlackCat Primary" pitchFamily="2" charset="0"/>
              </a:rPr>
              <a:t>Format – homework menu</a:t>
            </a:r>
            <a:endParaRPr lang="en-GB" sz="2400" b="1" dirty="0" smtClean="0">
              <a:solidFill>
                <a:srgbClr val="0070C0"/>
              </a:solidFill>
              <a:latin typeface="BlackCat Primary" pitchFamily="2" charset="0"/>
            </a:endParaRPr>
          </a:p>
          <a:p>
            <a:r>
              <a:rPr lang="en-GB" sz="2400" b="1" dirty="0" smtClean="0">
                <a:solidFill>
                  <a:srgbClr val="0070C0"/>
                </a:solidFill>
                <a:latin typeface="BlackCat Primary" pitchFamily="2" charset="0"/>
              </a:rPr>
              <a:t>Non-negotiables:</a:t>
            </a:r>
          </a:p>
          <a:p>
            <a:r>
              <a:rPr lang="en-GB" sz="2400" b="1" dirty="0" smtClean="0">
                <a:solidFill>
                  <a:srgbClr val="0070C0"/>
                </a:solidFill>
                <a:latin typeface="BlackCat Primary" pitchFamily="2" charset="0"/>
              </a:rPr>
              <a:t>Reading, Spelling Zone and ‘Learn its’</a:t>
            </a:r>
          </a:p>
          <a:p>
            <a:endParaRPr lang="en-GB" sz="2400" b="1" dirty="0">
              <a:solidFill>
                <a:srgbClr val="0070C0"/>
              </a:solidFill>
              <a:latin typeface="BlackCat Primary" pitchFamily="2" charset="0"/>
            </a:endParaRPr>
          </a:p>
          <a:p>
            <a:r>
              <a:rPr lang="en-GB" sz="2400" b="1" dirty="0" smtClean="0">
                <a:solidFill>
                  <a:srgbClr val="0070C0"/>
                </a:solidFill>
                <a:latin typeface="BlackCat Primary" pitchFamily="2" charset="0"/>
              </a:rPr>
              <a:t>Choose from:</a:t>
            </a:r>
          </a:p>
          <a:p>
            <a:r>
              <a:rPr lang="en-GB" sz="2400" b="1" dirty="0" smtClean="0">
                <a:solidFill>
                  <a:srgbClr val="0070C0"/>
                </a:solidFill>
                <a:latin typeface="BlackCat Primary" pitchFamily="2" charset="0"/>
              </a:rPr>
              <a:t>Practical</a:t>
            </a:r>
            <a:r>
              <a:rPr lang="en-GB" sz="2400" b="1" dirty="0" smtClean="0">
                <a:solidFill>
                  <a:srgbClr val="0070C0"/>
                </a:solidFill>
                <a:latin typeface="BlackCat Primary" pitchFamily="2" charset="0"/>
              </a:rPr>
              <a:t>: walks, discussions</a:t>
            </a:r>
          </a:p>
          <a:p>
            <a:r>
              <a:rPr lang="en-GB" sz="2400" b="1" dirty="0" smtClean="0">
                <a:solidFill>
                  <a:srgbClr val="0070C0"/>
                </a:solidFill>
                <a:latin typeface="BlackCat Primary" pitchFamily="2" charset="0"/>
              </a:rPr>
              <a:t>Research: library, internet, class blog</a:t>
            </a:r>
          </a:p>
          <a:p>
            <a:r>
              <a:rPr lang="en-GB" sz="2400" b="1" dirty="0" smtClean="0">
                <a:solidFill>
                  <a:srgbClr val="0070C0"/>
                </a:solidFill>
                <a:latin typeface="BlackCat Primary" pitchFamily="2" charset="0"/>
              </a:rPr>
              <a:t>Recording: drawings, posters, </a:t>
            </a:r>
            <a:r>
              <a:rPr lang="en-GB" sz="2400" b="1" dirty="0" err="1" smtClean="0">
                <a:solidFill>
                  <a:srgbClr val="0070C0"/>
                </a:solidFill>
                <a:latin typeface="BlackCat Primary" pitchFamily="2" charset="0"/>
              </a:rPr>
              <a:t>powerpoints</a:t>
            </a:r>
            <a:r>
              <a:rPr lang="en-GB" sz="2400" b="1" dirty="0" smtClean="0">
                <a:solidFill>
                  <a:srgbClr val="0070C0"/>
                </a:solidFill>
                <a:latin typeface="BlackCat Primary" pitchFamily="2" charset="0"/>
              </a:rPr>
              <a:t>, photos, writing, email</a:t>
            </a:r>
            <a:endParaRPr lang="en-GB" sz="2400" b="1" dirty="0">
              <a:solidFill>
                <a:srgbClr val="0070C0"/>
              </a:solidFill>
              <a:latin typeface="BlackCat Primary" pitchFamily="2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0947"/>
            <a:ext cx="880507" cy="937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4934" y="5920947"/>
            <a:ext cx="7883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latin typeface="BlackCat Primary" pitchFamily="2" charset="0"/>
              </a:rPr>
              <a:t>Look out for the Homework Book.</a:t>
            </a:r>
          </a:p>
          <a:p>
            <a:r>
              <a:rPr lang="en-GB" b="1" dirty="0" smtClean="0">
                <a:solidFill>
                  <a:srgbClr val="FF0000"/>
                </a:solidFill>
                <a:latin typeface="BlackCat Primary" pitchFamily="2" charset="0"/>
              </a:rPr>
              <a:t>Inside, is our handwriting script, teacher’s email and our class blog address</a:t>
            </a:r>
            <a:endParaRPr lang="en-GB" b="1" dirty="0">
              <a:solidFill>
                <a:srgbClr val="FF0000"/>
              </a:solidFill>
              <a:latin typeface="BlackCat Primar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20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58503" y="344850"/>
            <a:ext cx="39693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 smtClean="0">
                <a:solidFill>
                  <a:srgbClr val="0070C0"/>
                </a:solidFill>
                <a:latin typeface="BlackCat Primary" pitchFamily="2" charset="0"/>
              </a:rPr>
              <a:t>Homework Menu</a:t>
            </a:r>
            <a:endParaRPr lang="en-GB" sz="4000" b="1" dirty="0">
              <a:solidFill>
                <a:srgbClr val="0070C0"/>
              </a:solidFill>
              <a:latin typeface="BlackCat Primary" pitchFamily="2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71" y="260648"/>
            <a:ext cx="809927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irc_mi" descr="http://images.clipartpanda.com/woodpecker-clipart-biyEpdz7T.png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792" y="251199"/>
            <a:ext cx="1076467" cy="811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rc_mi" descr="http://cdn.xl.thumbs.canstockphoto.com/canstock32821198.jpg">
            <a:hlinkClick r:id="rId6"/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22"/>
          <a:stretch/>
        </p:blipFill>
        <p:spPr bwMode="auto">
          <a:xfrm>
            <a:off x="2519793" y="241651"/>
            <a:ext cx="1047142" cy="8110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67" y="277065"/>
            <a:ext cx="809927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irc_mi" descr="http://images.clipartpanda.com/woodpecker-clipart-biyEpdz7T.png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388" y="267616"/>
            <a:ext cx="1076467" cy="811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078701"/>
            <a:ext cx="8081461" cy="5553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006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68190" y="263978"/>
            <a:ext cx="37369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 smtClean="0">
                <a:solidFill>
                  <a:srgbClr val="0070C0"/>
                </a:solidFill>
                <a:latin typeface="BlackCat Primary" pitchFamily="2" charset="0"/>
              </a:rPr>
              <a:t>Bits and Pieces!</a:t>
            </a:r>
            <a:endParaRPr lang="en-GB" sz="4000" b="1" dirty="0">
              <a:solidFill>
                <a:srgbClr val="0070C0"/>
              </a:solidFill>
              <a:latin typeface="BlackCat Primary" pitchFamily="2" charset="0"/>
            </a:endParaRPr>
          </a:p>
        </p:txBody>
      </p:sp>
      <p:pic>
        <p:nvPicPr>
          <p:cNvPr id="8194" name="Picture 2" descr="http://marinhealthypalooza.org/wp-content/uploads/2011/07/VeggiesforMarinHealthyPalooz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60" y="1124744"/>
            <a:ext cx="1908500" cy="794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68190" y="995866"/>
            <a:ext cx="604867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70C0"/>
                </a:solidFill>
                <a:latin typeface="BlackCat Primary" pitchFamily="2" charset="0"/>
              </a:rPr>
              <a:t>Healthy School Practice: </a:t>
            </a:r>
          </a:p>
          <a:p>
            <a:r>
              <a:rPr lang="en-GB" b="1" dirty="0">
                <a:solidFill>
                  <a:srgbClr val="0070C0"/>
                </a:solidFill>
                <a:latin typeface="BlackCat Primary" pitchFamily="2" charset="0"/>
              </a:rPr>
              <a:t>A</a:t>
            </a:r>
            <a:r>
              <a:rPr lang="en-GB" b="1" dirty="0" smtClean="0">
                <a:solidFill>
                  <a:srgbClr val="0070C0"/>
                </a:solidFill>
                <a:latin typeface="BlackCat Primary" pitchFamily="2" charset="0"/>
              </a:rPr>
              <a:t>void chocolate, nuts and sweets in lunchboxes</a:t>
            </a:r>
          </a:p>
          <a:p>
            <a:r>
              <a:rPr lang="en-GB" b="1" dirty="0" smtClean="0">
                <a:solidFill>
                  <a:srgbClr val="0070C0"/>
                </a:solidFill>
                <a:latin typeface="BlackCat Primary" pitchFamily="2" charset="0"/>
              </a:rPr>
              <a:t>Provide a water bottle</a:t>
            </a:r>
          </a:p>
          <a:p>
            <a:r>
              <a:rPr lang="en-GB" b="1" dirty="0" smtClean="0">
                <a:solidFill>
                  <a:srgbClr val="0070C0"/>
                </a:solidFill>
                <a:latin typeface="BlackCat Primary" pitchFamily="2" charset="0"/>
              </a:rPr>
              <a:t>Provide </a:t>
            </a:r>
            <a:r>
              <a:rPr lang="en-GB" b="1" dirty="0" smtClean="0">
                <a:solidFill>
                  <a:srgbClr val="0070C0"/>
                </a:solidFill>
                <a:latin typeface="BlackCat Primary" pitchFamily="2" charset="0"/>
              </a:rPr>
              <a:t>shorts, T-shirt and shoes for </a:t>
            </a:r>
            <a:r>
              <a:rPr lang="en-GB" b="1" dirty="0" smtClean="0">
                <a:solidFill>
                  <a:srgbClr val="0070C0"/>
                </a:solidFill>
                <a:latin typeface="BlackCat Primary" pitchFamily="2" charset="0"/>
              </a:rPr>
              <a:t>PE </a:t>
            </a:r>
          </a:p>
        </p:txBody>
      </p:sp>
      <p:pic>
        <p:nvPicPr>
          <p:cNvPr id="8196" name="Picture 4" descr="http://www.clker.com/cliparts/3/4/L/C/o/P/7th-birthday-cake-m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231" y="2612714"/>
            <a:ext cx="939232" cy="93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60383" y="2288528"/>
            <a:ext cx="604867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70C0"/>
                </a:solidFill>
                <a:latin typeface="BlackCat Primary" pitchFamily="2" charset="0"/>
              </a:rPr>
              <a:t>Birthdays</a:t>
            </a:r>
          </a:p>
          <a:p>
            <a:r>
              <a:rPr lang="en-GB" b="1" dirty="0" smtClean="0">
                <a:solidFill>
                  <a:srgbClr val="0070C0"/>
                </a:solidFill>
                <a:latin typeface="BlackCat Primary" pitchFamily="2" charset="0"/>
              </a:rPr>
              <a:t>We celebrate birthdays in class by giving a card and singing and ask you not to send in birthday treats.  </a:t>
            </a:r>
          </a:p>
          <a:p>
            <a:r>
              <a:rPr lang="en-GB" b="1" dirty="0" smtClean="0">
                <a:solidFill>
                  <a:srgbClr val="0070C0"/>
                </a:solidFill>
                <a:latin typeface="BlackCat Primary" pitchFamily="2" charset="0"/>
              </a:rPr>
              <a:t>We do not give out birthday invitations at school however your child can put them individual children’s drawers.</a:t>
            </a:r>
            <a:endParaRPr lang="en-GB" b="1" dirty="0" smtClean="0">
              <a:solidFill>
                <a:srgbClr val="0070C0"/>
              </a:solidFill>
              <a:latin typeface="BlackCat Primary" pitchFamily="2" charset="0"/>
            </a:endParaRPr>
          </a:p>
          <a:p>
            <a:endParaRPr lang="en-GB" b="1" dirty="0" smtClean="0">
              <a:solidFill>
                <a:srgbClr val="0070C0"/>
              </a:solidFill>
              <a:latin typeface="BlackCat Primary" pitchFamily="2" charset="0"/>
            </a:endParaRPr>
          </a:p>
          <a:p>
            <a:endParaRPr lang="en-GB" b="1" dirty="0">
              <a:solidFill>
                <a:srgbClr val="0070C0"/>
              </a:solidFill>
              <a:latin typeface="BlackCat Primary" pitchFamily="2" charset="0"/>
            </a:endParaRPr>
          </a:p>
        </p:txBody>
      </p:sp>
      <p:pic>
        <p:nvPicPr>
          <p:cNvPr id="8198" name="Picture 6" descr="http://thumbs.dreamstime.com/thumblarge_189/1190742527HCd33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401" y="4167455"/>
            <a:ext cx="1176959" cy="105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489688" y="4195429"/>
            <a:ext cx="604867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70C0"/>
                </a:solidFill>
                <a:latin typeface="BlackCat Primary" pitchFamily="2" charset="0"/>
              </a:rPr>
              <a:t>Toys</a:t>
            </a:r>
          </a:p>
          <a:p>
            <a:r>
              <a:rPr lang="en-GB" b="1" dirty="0" smtClean="0">
                <a:solidFill>
                  <a:srgbClr val="0070C0"/>
                </a:solidFill>
                <a:latin typeface="BlackCat Primary" pitchFamily="2" charset="0"/>
              </a:rPr>
              <a:t>Keep toys at home as they can get broken or lost.</a:t>
            </a:r>
          </a:p>
          <a:p>
            <a:endParaRPr lang="en-GB" b="1" dirty="0" smtClean="0">
              <a:solidFill>
                <a:srgbClr val="0070C0"/>
              </a:solidFill>
              <a:latin typeface="BlackCat Primary" pitchFamily="2" charset="0"/>
            </a:endParaRPr>
          </a:p>
          <a:p>
            <a:endParaRPr lang="en-GB" b="1" dirty="0">
              <a:solidFill>
                <a:srgbClr val="0070C0"/>
              </a:solidFill>
              <a:latin typeface="BlackCat Primary" pitchFamily="2" charset="0"/>
            </a:endParaRPr>
          </a:p>
        </p:txBody>
      </p:sp>
      <p:pic>
        <p:nvPicPr>
          <p:cNvPr id="8200" name="Picture 8" descr="http://www.paps.net/cms/lib4/NJ01001771/Centricity/Domain/17/bps_clipart_school_uniform_handy_to_hav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185" y="5568965"/>
            <a:ext cx="801324" cy="76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489688" y="5316302"/>
            <a:ext cx="604867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70C0"/>
                </a:solidFill>
                <a:latin typeface="BlackCat Primary" pitchFamily="2" charset="0"/>
              </a:rPr>
              <a:t>Uniform and belongings</a:t>
            </a:r>
          </a:p>
          <a:p>
            <a:r>
              <a:rPr lang="en-GB" b="1" dirty="0" smtClean="0">
                <a:solidFill>
                  <a:srgbClr val="0070C0"/>
                </a:solidFill>
                <a:latin typeface="BlackCat Primary" pitchFamily="2" charset="0"/>
              </a:rPr>
              <a:t>Clearly label </a:t>
            </a:r>
            <a:r>
              <a:rPr lang="en-GB" b="1" dirty="0" smtClean="0">
                <a:solidFill>
                  <a:srgbClr val="0070C0"/>
                </a:solidFill>
                <a:latin typeface="BlackCat Primary" pitchFamily="2" charset="0"/>
              </a:rPr>
              <a:t>each item of clothing including PE kits with </a:t>
            </a:r>
            <a:r>
              <a:rPr lang="en-GB" b="1" dirty="0" smtClean="0">
                <a:solidFill>
                  <a:srgbClr val="0070C0"/>
                </a:solidFill>
                <a:latin typeface="BlackCat Primary" pitchFamily="2" charset="0"/>
              </a:rPr>
              <a:t>your child’s name</a:t>
            </a:r>
            <a:r>
              <a:rPr lang="en-GB" b="1" dirty="0" smtClean="0">
                <a:solidFill>
                  <a:srgbClr val="0070C0"/>
                </a:solidFill>
                <a:latin typeface="BlackCat Primary" pitchFamily="2" charset="0"/>
              </a:rPr>
              <a:t>.  All tops, jumpers, cardigans and dresses must have the </a:t>
            </a:r>
            <a:r>
              <a:rPr lang="en-GB" b="1" dirty="0" err="1" smtClean="0">
                <a:solidFill>
                  <a:srgbClr val="0070C0"/>
                </a:solidFill>
                <a:latin typeface="BlackCat Primary" pitchFamily="2" charset="0"/>
              </a:rPr>
              <a:t>Dobcroft</a:t>
            </a:r>
            <a:r>
              <a:rPr lang="en-GB" b="1" dirty="0" smtClean="0">
                <a:solidFill>
                  <a:srgbClr val="0070C0"/>
                </a:solidFill>
                <a:latin typeface="BlackCat Primary" pitchFamily="2" charset="0"/>
              </a:rPr>
              <a:t> badge sewn on.</a:t>
            </a:r>
            <a:endParaRPr lang="en-GB" b="1" dirty="0">
              <a:solidFill>
                <a:srgbClr val="0070C0"/>
              </a:solidFill>
              <a:latin typeface="BlackCat Primar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66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1313457"/>
            <a:ext cx="39276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 smtClean="0">
                <a:solidFill>
                  <a:srgbClr val="0070C0"/>
                </a:solidFill>
                <a:latin typeface="BlackCat Primary" pitchFamily="2" charset="0"/>
              </a:rPr>
              <a:t>Y2 Assessments</a:t>
            </a:r>
            <a:endParaRPr lang="en-GB" sz="4000" b="1" dirty="0">
              <a:solidFill>
                <a:srgbClr val="0070C0"/>
              </a:solidFill>
              <a:latin typeface="BlackCat Primary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1312" y="2500693"/>
            <a:ext cx="837327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rgbClr val="0070C0"/>
                </a:solidFill>
                <a:latin typeface="BlackCat Primary" pitchFamily="2" charset="0"/>
              </a:rPr>
              <a:t>It is a government initiative that every child will complete an end of KS1 assessment in maths, </a:t>
            </a:r>
            <a:r>
              <a:rPr lang="en-GB" b="1" dirty="0" err="1" smtClean="0">
                <a:solidFill>
                  <a:srgbClr val="0070C0"/>
                </a:solidFill>
                <a:latin typeface="BlackCat Primary" pitchFamily="2" charset="0"/>
              </a:rPr>
              <a:t>SPaG</a:t>
            </a:r>
            <a:r>
              <a:rPr lang="en-GB" b="1" dirty="0">
                <a:solidFill>
                  <a:srgbClr val="0070C0"/>
                </a:solidFill>
                <a:latin typeface="BlackCat Primary" pitchFamily="2" charset="0"/>
              </a:rPr>
              <a:t> </a:t>
            </a:r>
            <a:r>
              <a:rPr lang="en-GB" b="1" dirty="0" smtClean="0">
                <a:solidFill>
                  <a:srgbClr val="0070C0"/>
                </a:solidFill>
                <a:latin typeface="BlackCat Primary" pitchFamily="2" charset="0"/>
              </a:rPr>
              <a:t>and reading.  Writing will be assessed be the child’s class teacher.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>
              <a:solidFill>
                <a:srgbClr val="0070C0"/>
              </a:solidFill>
              <a:latin typeface="BlackCat Primary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rgbClr val="0070C0"/>
                </a:solidFill>
                <a:latin typeface="BlackCat Primary" pitchFamily="2" charset="0"/>
              </a:rPr>
              <a:t>These assessments will take place in the summer term.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>
              <a:solidFill>
                <a:srgbClr val="0070C0"/>
              </a:solidFill>
              <a:latin typeface="BlackCat Primary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rgbClr val="0070C0"/>
                </a:solidFill>
                <a:latin typeface="BlackCat Primary" pitchFamily="2" charset="0"/>
              </a:rPr>
              <a:t>They will be administered and marked by the class teacher and will take place in the child’s classroom.  Some children may complete the assessments in small groups or individually.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>
              <a:solidFill>
                <a:srgbClr val="0070C0"/>
              </a:solidFill>
              <a:latin typeface="BlackCat Primary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rgbClr val="0070C0"/>
                </a:solidFill>
                <a:latin typeface="BlackCat Primary" pitchFamily="2" charset="0"/>
              </a:rPr>
              <a:t>Although these assessments will be marked by class teachers they will be moderated within the year team.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>
              <a:solidFill>
                <a:srgbClr val="0070C0"/>
              </a:solidFill>
              <a:latin typeface="BlackCat Primary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rgbClr val="0070C0"/>
                </a:solidFill>
                <a:latin typeface="BlackCat Primary" pitchFamily="2" charset="0"/>
              </a:rPr>
              <a:t>These tests are part of our end of year assessments and will have no more emphasis for the children than their usual work expectations.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>
              <a:solidFill>
                <a:srgbClr val="0070C0"/>
              </a:solidFill>
              <a:latin typeface="BlackCat Primary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 smtClean="0">
              <a:solidFill>
                <a:srgbClr val="0070C0"/>
              </a:solidFill>
              <a:latin typeface="BlackCat Primary" pitchFamily="2" charset="0"/>
            </a:endParaRPr>
          </a:p>
          <a:p>
            <a:endParaRPr lang="en-GB" b="1" dirty="0">
              <a:solidFill>
                <a:srgbClr val="0070C0"/>
              </a:solidFill>
              <a:latin typeface="BlackCat Primary" pitchFamily="2" charset="0"/>
            </a:endParaRPr>
          </a:p>
        </p:txBody>
      </p:sp>
      <p:pic>
        <p:nvPicPr>
          <p:cNvPr id="3076" name="Picture 4" descr="Image result for keep calm and try your b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375" y="146531"/>
            <a:ext cx="1981200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rc_mi" descr="http://cdn.xl.thumbs.canstockphoto.com/canstock32821198.jpg">
            <a:hlinkClick r:id="rId4"/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22"/>
          <a:stretch/>
        </p:blipFill>
        <p:spPr bwMode="auto">
          <a:xfrm>
            <a:off x="2519793" y="241651"/>
            <a:ext cx="1047142" cy="8110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67" y="277065"/>
            <a:ext cx="809927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irc_mi" descr="http://images.clipartpanda.com/woodpecker-clipart-biyEpdz7T.png">
            <a:hlinkClick r:id="rId7"/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388" y="267616"/>
            <a:ext cx="1076467" cy="8110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04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7612" y="1412776"/>
            <a:ext cx="80773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0070C0"/>
                </a:solidFill>
                <a:latin typeface="BlackCat Primary" pitchFamily="2" charset="0"/>
              </a:rPr>
              <a:t>Thank you for listening and we look forward to working with you in the coming year.</a:t>
            </a:r>
            <a:endParaRPr lang="en-GB" sz="3600" b="1" dirty="0" smtClean="0">
              <a:solidFill>
                <a:srgbClr val="0070C0"/>
              </a:solidFill>
              <a:latin typeface="BlackCat Primary" pitchFamily="2" charset="0"/>
            </a:endParaRPr>
          </a:p>
        </p:txBody>
      </p:sp>
      <p:pic>
        <p:nvPicPr>
          <p:cNvPr id="11" name="irc_mi" descr="http://images.clipartpanda.com/woodpecker-clipart-biyEpdz7T.pn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366" y="3284984"/>
            <a:ext cx="2016224" cy="1870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rc_mi" descr="http://cdn.xl.thumbs.canstockphoto.com/canstock32821198.jpg">
            <a:hlinkClick r:id="rId5"/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22"/>
          <a:stretch/>
        </p:blipFill>
        <p:spPr bwMode="auto">
          <a:xfrm>
            <a:off x="6228184" y="3295542"/>
            <a:ext cx="1998569" cy="187220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Image result for owl clipart">
            <a:hlinkClick r:id="rId7"/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3284984"/>
            <a:ext cx="2146727" cy="18722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026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8166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19693" y="476672"/>
            <a:ext cx="42851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0070C0"/>
                </a:solidFill>
                <a:latin typeface="BlackCat Primary" pitchFamily="2" charset="0"/>
              </a:rPr>
              <a:t>Teaching Staff Y2</a:t>
            </a:r>
            <a:endParaRPr lang="en-GB" sz="4000" b="1" dirty="0">
              <a:solidFill>
                <a:srgbClr val="0070C0"/>
              </a:solidFill>
              <a:latin typeface="BlackCat Primary" pitchFamily="2" charset="0"/>
            </a:endParaRPr>
          </a:p>
        </p:txBody>
      </p:sp>
      <p:pic>
        <p:nvPicPr>
          <p:cNvPr id="9" name="Picture 8" descr="C:\Users\godwinh\AppData\Local\Microsoft\Windows\Temporary Internet Files\Content.Word\IMG_959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14037"/>
            <a:ext cx="1224136" cy="1794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9" name="Picture 5" descr="W:\STORAGE\PICTURES\Staff Photos\Staff photos Oct 2013\IMG_2544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499" y="1506392"/>
            <a:ext cx="1382797" cy="1777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3356992"/>
            <a:ext cx="900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Mrs </a:t>
            </a:r>
            <a:r>
              <a:rPr lang="en-GB" sz="1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Kilcoyne</a:t>
            </a:r>
            <a:r>
              <a:rPr lang="en-GB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        </a:t>
            </a:r>
            <a:r>
              <a:rPr lang="en-GB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 </a:t>
            </a:r>
            <a:r>
              <a:rPr lang="en-GB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Mrs </a:t>
            </a:r>
            <a:r>
              <a:rPr lang="en-GB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Rhodes          </a:t>
            </a:r>
            <a:r>
              <a:rPr lang="en-GB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Mrs Simpson     Mrs </a:t>
            </a:r>
            <a:r>
              <a:rPr lang="en-GB" sz="1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Greatorex</a:t>
            </a:r>
            <a:r>
              <a:rPr lang="en-GB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       Mrs Godwin        Mrs </a:t>
            </a:r>
            <a:r>
              <a:rPr lang="en-GB" sz="14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Peersman</a:t>
            </a:r>
            <a:endParaRPr lang="en-GB" sz="1400" dirty="0">
              <a:solidFill>
                <a:schemeClr val="tx2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841" y="3918657"/>
            <a:ext cx="1650600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92435" y="5877272"/>
            <a:ext cx="1614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Miss Sutherland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3880149" y="5881094"/>
            <a:ext cx="1324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Miss </a:t>
            </a:r>
            <a:r>
              <a:rPr lang="en-GB" dirty="0" smtClean="0"/>
              <a:t>Charles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6650612" y="5696428"/>
            <a:ext cx="123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Mrs </a:t>
            </a:r>
            <a:r>
              <a:rPr lang="en-GB" dirty="0" smtClean="0"/>
              <a:t>Holmes</a:t>
            </a:r>
            <a:endParaRPr lang="en-GB" dirty="0"/>
          </a:p>
        </p:txBody>
      </p:sp>
      <p:pic>
        <p:nvPicPr>
          <p:cNvPr id="5" name="Picture 2" descr="W:\STORAGE\PICTURES\Staff Photos\Alicia Charles\Miss Charle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138" y="3841617"/>
            <a:ext cx="1764233" cy="1843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W:\STORAGE\PICTURES\Staff Photos\Lucy P May 2015\IMG_008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367" y="1665895"/>
            <a:ext cx="1280633" cy="149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W:\STORAGE\PICTURES\Staff Photos\Kat Law 2016\IMG_094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918657"/>
            <a:ext cx="2284180" cy="1713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W:\STORAGE\PICTURES\Staff Photos\Staff Oct 15\Mrs Greatorex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616" y="1257140"/>
            <a:ext cx="1351423" cy="202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:\STORAGE\PICTURES\Staff Photos\Staff Oct 15\RD-12101510111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138" y="1619253"/>
            <a:ext cx="1126041" cy="1689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W:\STORAGE\PICTURES\Staff Photos\Staff Oct 15\RD-121015101728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719" y="1322177"/>
            <a:ext cx="1245406" cy="186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0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108580"/>
            <a:ext cx="7772400" cy="1470025"/>
          </a:xfrm>
        </p:spPr>
        <p:txBody>
          <a:bodyPr>
            <a:normAutofit fontScale="90000"/>
          </a:bodyPr>
          <a:lstStyle/>
          <a:p>
            <a:pPr algn="l">
              <a:lnSpc>
                <a:spcPct val="90000"/>
              </a:lnSpc>
            </a:pPr>
            <a:r>
              <a:rPr lang="en-GB" sz="6000" b="1" dirty="0" smtClean="0">
                <a:solidFill>
                  <a:srgbClr val="0070C0"/>
                </a:solidFill>
                <a:latin typeface="BlackCat Primary" pitchFamily="2" charset="0"/>
              </a:rPr>
              <a:t/>
            </a:r>
            <a:br>
              <a:rPr lang="en-GB" sz="6000" b="1" dirty="0" smtClean="0">
                <a:solidFill>
                  <a:srgbClr val="0070C0"/>
                </a:solidFill>
                <a:latin typeface="BlackCat Primary" pitchFamily="2" charset="0"/>
              </a:rPr>
            </a:br>
            <a:r>
              <a:rPr lang="en-GB" sz="6000" b="1" dirty="0">
                <a:solidFill>
                  <a:srgbClr val="0070C0"/>
                </a:solidFill>
                <a:latin typeface="BlackCat Primary" pitchFamily="2" charset="0"/>
              </a:rPr>
              <a:t> </a:t>
            </a:r>
            <a:r>
              <a:rPr lang="en-GB" sz="6000" b="1" dirty="0" smtClean="0">
                <a:solidFill>
                  <a:srgbClr val="0070C0"/>
                </a:solidFill>
                <a:latin typeface="BlackCat Primary" pitchFamily="2" charset="0"/>
              </a:rPr>
              <a:t>     </a:t>
            </a:r>
            <a:br>
              <a:rPr lang="en-GB" sz="6000" b="1" dirty="0" smtClean="0">
                <a:solidFill>
                  <a:srgbClr val="0070C0"/>
                </a:solidFill>
                <a:latin typeface="BlackCat Primary" pitchFamily="2" charset="0"/>
              </a:rPr>
            </a:br>
            <a:r>
              <a:rPr lang="en-GB" sz="6000" b="1" dirty="0" smtClean="0">
                <a:solidFill>
                  <a:srgbClr val="0070C0"/>
                </a:solidFill>
                <a:latin typeface="BlackCat Primary" pitchFamily="2" charset="0"/>
              </a:rPr>
              <a:t/>
            </a:r>
            <a:br>
              <a:rPr lang="en-GB" sz="6000" b="1" dirty="0" smtClean="0">
                <a:solidFill>
                  <a:srgbClr val="0070C0"/>
                </a:solidFill>
                <a:latin typeface="BlackCat Primary" pitchFamily="2" charset="0"/>
              </a:rPr>
            </a:br>
            <a:r>
              <a:rPr lang="en-GB" sz="3100" b="1" dirty="0" smtClean="0">
                <a:solidFill>
                  <a:srgbClr val="0070C0"/>
                </a:solidFill>
                <a:latin typeface="BlackCat Primary" pitchFamily="2" charset="0"/>
              </a:rPr>
              <a:t/>
            </a:r>
            <a:br>
              <a:rPr lang="en-GB" sz="3100" b="1" dirty="0" smtClean="0">
                <a:solidFill>
                  <a:srgbClr val="0070C0"/>
                </a:solidFill>
                <a:latin typeface="BlackCat Primary" pitchFamily="2" charset="0"/>
              </a:rPr>
            </a:br>
            <a:r>
              <a:rPr lang="en-GB" sz="3100" b="1" dirty="0" smtClean="0">
                <a:solidFill>
                  <a:srgbClr val="0070C0"/>
                </a:solidFill>
                <a:latin typeface="BlackCat Primary" pitchFamily="2" charset="0"/>
              </a:rPr>
              <a:t> </a:t>
            </a:r>
            <a:endParaRPr lang="en-GB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4904" y="51981928"/>
            <a:ext cx="3393229" cy="2298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Up Arrow 6"/>
          <p:cNvSpPr/>
          <p:nvPr/>
        </p:nvSpPr>
        <p:spPr>
          <a:xfrm>
            <a:off x="4499992" y="1268760"/>
            <a:ext cx="202185" cy="64807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Down Arrow 7"/>
          <p:cNvSpPr/>
          <p:nvPr/>
        </p:nvSpPr>
        <p:spPr>
          <a:xfrm>
            <a:off x="4601085" y="4221088"/>
            <a:ext cx="146812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ight Arrow 8"/>
          <p:cNvSpPr/>
          <p:nvPr/>
        </p:nvSpPr>
        <p:spPr>
          <a:xfrm>
            <a:off x="6804248" y="3020390"/>
            <a:ext cx="57606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Left Arrow 9"/>
          <p:cNvSpPr/>
          <p:nvPr/>
        </p:nvSpPr>
        <p:spPr>
          <a:xfrm>
            <a:off x="1789145" y="3128402"/>
            <a:ext cx="669102" cy="24178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3108627" y="839409"/>
            <a:ext cx="3302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70C0"/>
                </a:solidFill>
                <a:latin typeface="Comic Sans MS" pitchFamily="66" charset="0"/>
              </a:rPr>
              <a:t>Y2 team curriculum planning</a:t>
            </a:r>
            <a:endParaRPr lang="en-GB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85286" y="3370188"/>
            <a:ext cx="26629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70C0"/>
                </a:solidFill>
                <a:latin typeface="Comic Sans MS" pitchFamily="66" charset="0"/>
              </a:rPr>
              <a:t>assessments</a:t>
            </a:r>
          </a:p>
          <a:p>
            <a:r>
              <a:rPr lang="en-GB" b="1" dirty="0">
                <a:solidFill>
                  <a:srgbClr val="0070C0"/>
                </a:solidFill>
                <a:latin typeface="Comic Sans MS" pitchFamily="66" charset="0"/>
              </a:rPr>
              <a:t>m</a:t>
            </a:r>
            <a:r>
              <a:rPr lang="en-GB" b="1" dirty="0" smtClean="0">
                <a:solidFill>
                  <a:srgbClr val="0070C0"/>
                </a:solidFill>
                <a:latin typeface="Comic Sans MS" pitchFamily="66" charset="0"/>
              </a:rPr>
              <a:t>oderated by Y2team</a:t>
            </a:r>
            <a:endParaRPr lang="en-GB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58614" y="5229200"/>
            <a:ext cx="56058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70C0"/>
                </a:solidFill>
                <a:latin typeface="Comic Sans MS" pitchFamily="66" charset="0"/>
              </a:rPr>
              <a:t>PPA Time: </a:t>
            </a:r>
            <a:r>
              <a:rPr lang="en-GB" b="1" dirty="0" smtClean="0">
                <a:solidFill>
                  <a:srgbClr val="0070C0"/>
                </a:solidFill>
                <a:latin typeface="Comic Sans MS" pitchFamily="66" charset="0"/>
              </a:rPr>
              <a:t>will cover the extended curriculum including -Strands </a:t>
            </a:r>
            <a:r>
              <a:rPr lang="en-GB" b="1" dirty="0" smtClean="0">
                <a:solidFill>
                  <a:srgbClr val="0070C0"/>
                </a:solidFill>
                <a:latin typeface="Comic Sans MS" pitchFamily="66" charset="0"/>
              </a:rPr>
              <a:t>in </a:t>
            </a:r>
            <a:r>
              <a:rPr lang="en-GB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n-GB" b="1" dirty="0" smtClean="0">
                <a:solidFill>
                  <a:srgbClr val="0070C0"/>
                </a:solidFill>
                <a:latin typeface="Comic Sans MS" pitchFamily="66" charset="0"/>
              </a:rPr>
              <a:t>Music, Eco and Sustainability, SEAL and P4C </a:t>
            </a:r>
            <a:endParaRPr lang="en-GB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7504" y="3437339"/>
            <a:ext cx="2284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070C0"/>
                </a:solidFill>
                <a:latin typeface="Comic Sans MS" pitchFamily="66" charset="0"/>
              </a:rPr>
              <a:t>Same expectations</a:t>
            </a:r>
            <a:endParaRPr lang="en-GB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96" y="3832551"/>
            <a:ext cx="1577465" cy="2793298"/>
          </a:xfrm>
          <a:prstGeom prst="rect">
            <a:avLst/>
          </a:prstGeom>
        </p:spPr>
      </p:pic>
      <p:pic>
        <p:nvPicPr>
          <p:cNvPr id="20" name="Picture 19" descr="Image result for owl clipart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247" y="2276873"/>
            <a:ext cx="1183898" cy="1224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rc_mi" descr="http://images.clipartpanda.com/woodpecker-clipart-biyEpdz7T.png">
            <a:hlinkClick r:id="rId7"/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276873"/>
            <a:ext cx="1296144" cy="1224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irc_mi" descr="http://cdn.xl.thumbs.canstockphoto.com/canstock32821198.jpg">
            <a:hlinkClick r:id="rId9"/>
          </p:cNvPr>
          <p:cNvPicPr/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22"/>
          <a:stretch/>
        </p:blipFill>
        <p:spPr bwMode="auto">
          <a:xfrm>
            <a:off x="5324452" y="2276873"/>
            <a:ext cx="1260834" cy="12241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Image result for owl clipart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849" y="2276873"/>
            <a:ext cx="1183898" cy="12241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983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59832" y="476672"/>
            <a:ext cx="26933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 smtClean="0">
                <a:solidFill>
                  <a:srgbClr val="0070C0"/>
                </a:solidFill>
                <a:latin typeface="BlackCat Primary" pitchFamily="2" charset="0"/>
              </a:rPr>
              <a:t>Curriculum</a:t>
            </a:r>
            <a:endParaRPr lang="en-GB" sz="4000" b="1" dirty="0">
              <a:solidFill>
                <a:srgbClr val="0070C0"/>
              </a:solidFill>
              <a:latin typeface="BlackCat Primary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1110609"/>
            <a:ext cx="3168352" cy="5539978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70C0"/>
                </a:solidFill>
                <a:latin typeface="BlackCat Primary" pitchFamily="2" charset="0"/>
              </a:rPr>
              <a:t>Whole School Themes</a:t>
            </a:r>
          </a:p>
          <a:p>
            <a:pPr algn="ctr"/>
            <a:endParaRPr lang="en-GB" sz="2400" b="1" dirty="0" smtClean="0">
              <a:solidFill>
                <a:srgbClr val="0070C0"/>
              </a:solidFill>
              <a:latin typeface="BlackCat Primary" pitchFamily="2" charset="0"/>
            </a:endParaRPr>
          </a:p>
          <a:p>
            <a:r>
              <a:rPr lang="en-GB" b="1" dirty="0" smtClean="0">
                <a:solidFill>
                  <a:srgbClr val="0070C0"/>
                </a:solidFill>
                <a:latin typeface="BlackCat Primary" pitchFamily="2" charset="0"/>
              </a:rPr>
              <a:t>Houses and Homes</a:t>
            </a:r>
          </a:p>
          <a:p>
            <a:r>
              <a:rPr lang="en-GB" b="1" dirty="0" smtClean="0">
                <a:solidFill>
                  <a:srgbClr val="0070C0"/>
                </a:solidFill>
                <a:latin typeface="BlackCat Primary" pitchFamily="2" charset="0"/>
              </a:rPr>
              <a:t>Science focus:</a:t>
            </a:r>
          </a:p>
          <a:p>
            <a:r>
              <a:rPr lang="en-GB" b="1" dirty="0" smtClean="0">
                <a:solidFill>
                  <a:srgbClr val="0070C0"/>
                </a:solidFill>
                <a:latin typeface="BlackCat Primary" pitchFamily="2" charset="0"/>
              </a:rPr>
              <a:t>Animals and Habitats </a:t>
            </a:r>
          </a:p>
          <a:p>
            <a:r>
              <a:rPr lang="en-GB" b="1" dirty="0" smtClean="0">
                <a:solidFill>
                  <a:srgbClr val="0070C0"/>
                </a:solidFill>
                <a:latin typeface="BlackCat Primary" pitchFamily="2" charset="0"/>
              </a:rPr>
              <a:t>History focus:</a:t>
            </a:r>
          </a:p>
          <a:p>
            <a:r>
              <a:rPr lang="en-GB" b="1" dirty="0" smtClean="0">
                <a:solidFill>
                  <a:srgbClr val="0070C0"/>
                </a:solidFill>
                <a:latin typeface="BlackCat Primary" pitchFamily="2" charset="0"/>
              </a:rPr>
              <a:t>The Victorians</a:t>
            </a:r>
          </a:p>
          <a:p>
            <a:endParaRPr lang="en-GB" b="1" dirty="0" smtClean="0">
              <a:solidFill>
                <a:srgbClr val="0070C0"/>
              </a:solidFill>
              <a:latin typeface="BlackCat Primary" pitchFamily="2" charset="0"/>
            </a:endParaRPr>
          </a:p>
          <a:p>
            <a:r>
              <a:rPr lang="en-GB" b="1" dirty="0" smtClean="0">
                <a:solidFill>
                  <a:srgbClr val="0070C0"/>
                </a:solidFill>
                <a:latin typeface="BlackCat Primary" pitchFamily="2" charset="0"/>
              </a:rPr>
              <a:t>Heroes</a:t>
            </a:r>
          </a:p>
          <a:p>
            <a:r>
              <a:rPr lang="en-GB" b="1" dirty="0" smtClean="0">
                <a:solidFill>
                  <a:srgbClr val="0070C0"/>
                </a:solidFill>
                <a:latin typeface="BlackCat Primary" pitchFamily="2" charset="0"/>
              </a:rPr>
              <a:t>History focus:</a:t>
            </a:r>
          </a:p>
          <a:p>
            <a:r>
              <a:rPr lang="en-GB" b="1" dirty="0" smtClean="0">
                <a:solidFill>
                  <a:srgbClr val="0070C0"/>
                </a:solidFill>
                <a:latin typeface="BlackCat Primary" pitchFamily="2" charset="0"/>
              </a:rPr>
              <a:t>Significant individuals in the past and present</a:t>
            </a:r>
          </a:p>
          <a:p>
            <a:r>
              <a:rPr lang="en-GB" b="1" dirty="0" smtClean="0">
                <a:solidFill>
                  <a:srgbClr val="0070C0"/>
                </a:solidFill>
                <a:latin typeface="BlackCat Primary" pitchFamily="2" charset="0"/>
              </a:rPr>
              <a:t>Geography focus:</a:t>
            </a:r>
          </a:p>
          <a:p>
            <a:r>
              <a:rPr lang="en-GB" b="1" dirty="0" smtClean="0">
                <a:solidFill>
                  <a:srgbClr val="0070C0"/>
                </a:solidFill>
                <a:latin typeface="BlackCat Primary" pitchFamily="2" charset="0"/>
              </a:rPr>
              <a:t>Modern day local heroes </a:t>
            </a:r>
          </a:p>
          <a:p>
            <a:endParaRPr lang="en-GB" b="1" dirty="0" smtClean="0">
              <a:solidFill>
                <a:srgbClr val="0070C0"/>
              </a:solidFill>
              <a:latin typeface="BlackCat Primary" pitchFamily="2" charset="0"/>
            </a:endParaRPr>
          </a:p>
          <a:p>
            <a:r>
              <a:rPr lang="en-GB" b="1" dirty="0" smtClean="0">
                <a:solidFill>
                  <a:srgbClr val="0070C0"/>
                </a:solidFill>
                <a:latin typeface="BlackCat Primary" pitchFamily="2" charset="0"/>
              </a:rPr>
              <a:t>Food and Growth</a:t>
            </a:r>
          </a:p>
          <a:p>
            <a:r>
              <a:rPr lang="en-GB" b="1" dirty="0" smtClean="0">
                <a:solidFill>
                  <a:srgbClr val="0070C0"/>
                </a:solidFill>
                <a:latin typeface="BlackCat Primary" pitchFamily="2" charset="0"/>
              </a:rPr>
              <a:t>Science focus:</a:t>
            </a:r>
          </a:p>
          <a:p>
            <a:r>
              <a:rPr lang="en-GB" b="1" dirty="0" smtClean="0">
                <a:solidFill>
                  <a:srgbClr val="0070C0"/>
                </a:solidFill>
                <a:latin typeface="BlackCat Primary" pitchFamily="2" charset="0"/>
              </a:rPr>
              <a:t>Plants and living things</a:t>
            </a:r>
          </a:p>
          <a:p>
            <a:endParaRPr lang="en-GB" b="1" dirty="0">
              <a:solidFill>
                <a:srgbClr val="0070C0"/>
              </a:solidFill>
              <a:latin typeface="BlackCat Primary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32240" y="1340768"/>
            <a:ext cx="2304256" cy="544764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70C0"/>
                </a:solidFill>
                <a:latin typeface="BlackCat Primary" pitchFamily="2" charset="0"/>
              </a:rPr>
              <a:t>How To Learn</a:t>
            </a:r>
          </a:p>
          <a:p>
            <a:endParaRPr lang="en-GB" b="1" dirty="0">
              <a:solidFill>
                <a:srgbClr val="0070C0"/>
              </a:solidFill>
              <a:latin typeface="BlackCat Primary" pitchFamily="2" charset="0"/>
            </a:endParaRPr>
          </a:p>
          <a:p>
            <a:endParaRPr lang="en-GB" b="1" dirty="0" smtClean="0">
              <a:solidFill>
                <a:srgbClr val="0070C0"/>
              </a:solidFill>
              <a:latin typeface="BlackCat Primary" pitchFamily="2" charset="0"/>
            </a:endParaRPr>
          </a:p>
          <a:p>
            <a:endParaRPr lang="en-GB" b="1" dirty="0" smtClean="0">
              <a:solidFill>
                <a:srgbClr val="0070C0"/>
              </a:solidFill>
              <a:latin typeface="BlackCat Primary" pitchFamily="2" charset="0"/>
            </a:endParaRPr>
          </a:p>
          <a:p>
            <a:endParaRPr lang="en-GB" b="1" dirty="0">
              <a:solidFill>
                <a:srgbClr val="0070C0"/>
              </a:solidFill>
              <a:latin typeface="BlackCat Primary" pitchFamily="2" charset="0"/>
            </a:endParaRPr>
          </a:p>
          <a:p>
            <a:endParaRPr lang="en-GB" b="1" dirty="0" smtClean="0">
              <a:solidFill>
                <a:srgbClr val="0070C0"/>
              </a:solidFill>
              <a:latin typeface="BlackCat Primary" pitchFamily="2" charset="0"/>
            </a:endParaRPr>
          </a:p>
          <a:p>
            <a:endParaRPr lang="en-GB" b="1" dirty="0">
              <a:solidFill>
                <a:srgbClr val="0070C0"/>
              </a:solidFill>
              <a:latin typeface="BlackCat Primary" pitchFamily="2" charset="0"/>
            </a:endParaRPr>
          </a:p>
          <a:p>
            <a:endParaRPr lang="en-GB" b="1" dirty="0" smtClean="0">
              <a:solidFill>
                <a:srgbClr val="0070C0"/>
              </a:solidFill>
              <a:latin typeface="BlackCat Primary" pitchFamily="2" charset="0"/>
            </a:endParaRPr>
          </a:p>
          <a:p>
            <a:endParaRPr lang="en-GB" b="1" dirty="0">
              <a:solidFill>
                <a:srgbClr val="0070C0"/>
              </a:solidFill>
              <a:latin typeface="BlackCat Primary" pitchFamily="2" charset="0"/>
            </a:endParaRPr>
          </a:p>
          <a:p>
            <a:endParaRPr lang="en-GB" b="1" dirty="0" smtClean="0">
              <a:solidFill>
                <a:srgbClr val="0070C0"/>
              </a:solidFill>
              <a:latin typeface="BlackCat Primary" pitchFamily="2" charset="0"/>
            </a:endParaRPr>
          </a:p>
          <a:p>
            <a:endParaRPr lang="en-GB" b="1" dirty="0">
              <a:solidFill>
                <a:srgbClr val="0070C0"/>
              </a:solidFill>
              <a:latin typeface="BlackCat Primary" pitchFamily="2" charset="0"/>
            </a:endParaRPr>
          </a:p>
          <a:p>
            <a:endParaRPr lang="en-GB" b="1" dirty="0" smtClean="0">
              <a:solidFill>
                <a:srgbClr val="0070C0"/>
              </a:solidFill>
              <a:latin typeface="BlackCat Primary" pitchFamily="2" charset="0"/>
            </a:endParaRPr>
          </a:p>
          <a:p>
            <a:endParaRPr lang="en-GB" b="1" dirty="0" smtClean="0">
              <a:solidFill>
                <a:srgbClr val="0070C0"/>
              </a:solidFill>
              <a:latin typeface="BlackCat Primary" pitchFamily="2" charset="0"/>
            </a:endParaRPr>
          </a:p>
          <a:p>
            <a:endParaRPr lang="en-GB" b="1" dirty="0" smtClean="0">
              <a:solidFill>
                <a:srgbClr val="0070C0"/>
              </a:solidFill>
              <a:latin typeface="BlackCat Primary" pitchFamily="2" charset="0"/>
            </a:endParaRPr>
          </a:p>
          <a:p>
            <a:r>
              <a:rPr lang="en-GB" b="1" dirty="0" smtClean="0">
                <a:solidFill>
                  <a:srgbClr val="0070C0"/>
                </a:solidFill>
                <a:latin typeface="BlackCat Primary" pitchFamily="2" charset="0"/>
              </a:rPr>
              <a:t>Resourceful, Reciprocal, Risk-Taking</a:t>
            </a:r>
            <a:r>
              <a:rPr lang="en-GB" b="1" smtClean="0">
                <a:solidFill>
                  <a:srgbClr val="0070C0"/>
                </a:solidFill>
                <a:latin typeface="BlackCat Primary" pitchFamily="2" charset="0"/>
              </a:rPr>
              <a:t>, Resilient, </a:t>
            </a:r>
            <a:r>
              <a:rPr lang="en-GB" b="1" dirty="0" smtClean="0">
                <a:solidFill>
                  <a:srgbClr val="0070C0"/>
                </a:solidFill>
                <a:latin typeface="BlackCat Primary" pitchFamily="2" charset="0"/>
              </a:rPr>
              <a:t>Reflective</a:t>
            </a:r>
            <a:endParaRPr lang="en-GB" b="1" dirty="0">
              <a:solidFill>
                <a:srgbClr val="0070C0"/>
              </a:solidFill>
              <a:latin typeface="BlackCat Primary" pitchFamily="2" charset="0"/>
            </a:endParaRPr>
          </a:p>
          <a:p>
            <a:endParaRPr lang="en-GB" b="1" dirty="0" smtClean="0">
              <a:solidFill>
                <a:srgbClr val="0070C0"/>
              </a:solidFill>
              <a:latin typeface="BlackCat Primary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79912" y="1110609"/>
            <a:ext cx="2808312" cy="544764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70C0"/>
                </a:solidFill>
                <a:latin typeface="BlackCat Primary" pitchFamily="2" charset="0"/>
              </a:rPr>
              <a:t>Areas of learning</a:t>
            </a:r>
          </a:p>
          <a:p>
            <a:r>
              <a:rPr lang="en-GB" b="1" dirty="0" smtClean="0">
                <a:solidFill>
                  <a:srgbClr val="0070C0"/>
                </a:solidFill>
                <a:latin typeface="BlackCat Primary" pitchFamily="2" charset="0"/>
              </a:rPr>
              <a:t>Maths</a:t>
            </a:r>
            <a:endParaRPr lang="en-GB" b="1" dirty="0" smtClean="0">
              <a:solidFill>
                <a:srgbClr val="0070C0"/>
              </a:solidFill>
              <a:latin typeface="BlackCat Primary" pitchFamily="2" charset="0"/>
            </a:endParaRPr>
          </a:p>
          <a:p>
            <a:r>
              <a:rPr lang="en-GB" b="1" dirty="0" smtClean="0">
                <a:solidFill>
                  <a:srgbClr val="0070C0"/>
                </a:solidFill>
                <a:latin typeface="BlackCat Primary" pitchFamily="2" charset="0"/>
              </a:rPr>
              <a:t>English – writing, reading and phonics</a:t>
            </a:r>
          </a:p>
          <a:p>
            <a:r>
              <a:rPr lang="en-GB" b="1" dirty="0" smtClean="0">
                <a:solidFill>
                  <a:srgbClr val="0070C0"/>
                </a:solidFill>
                <a:latin typeface="BlackCat Primary" pitchFamily="2" charset="0"/>
              </a:rPr>
              <a:t>Science</a:t>
            </a:r>
            <a:endParaRPr lang="en-GB" b="1" dirty="0" smtClean="0">
              <a:solidFill>
                <a:srgbClr val="0070C0"/>
              </a:solidFill>
              <a:latin typeface="BlackCat Primary" pitchFamily="2" charset="0"/>
            </a:endParaRPr>
          </a:p>
          <a:p>
            <a:r>
              <a:rPr lang="en-GB" b="1" dirty="0" smtClean="0">
                <a:solidFill>
                  <a:srgbClr val="0070C0"/>
                </a:solidFill>
                <a:latin typeface="BlackCat Primary" pitchFamily="2" charset="0"/>
              </a:rPr>
              <a:t>PE</a:t>
            </a:r>
          </a:p>
          <a:p>
            <a:r>
              <a:rPr lang="en-GB" b="1" dirty="0" smtClean="0">
                <a:solidFill>
                  <a:srgbClr val="0070C0"/>
                </a:solidFill>
                <a:latin typeface="BlackCat Primary" pitchFamily="2" charset="0"/>
              </a:rPr>
              <a:t>Art</a:t>
            </a:r>
          </a:p>
          <a:p>
            <a:r>
              <a:rPr lang="en-GB" b="1" dirty="0" smtClean="0">
                <a:solidFill>
                  <a:srgbClr val="0070C0"/>
                </a:solidFill>
                <a:latin typeface="BlackCat Primary" pitchFamily="2" charset="0"/>
              </a:rPr>
              <a:t>Music (violins)</a:t>
            </a:r>
          </a:p>
          <a:p>
            <a:r>
              <a:rPr lang="en-GB" b="1" dirty="0" smtClean="0">
                <a:solidFill>
                  <a:srgbClr val="0070C0"/>
                </a:solidFill>
                <a:latin typeface="BlackCat Primary" pitchFamily="2" charset="0"/>
              </a:rPr>
              <a:t>Design Technology</a:t>
            </a:r>
          </a:p>
          <a:p>
            <a:r>
              <a:rPr lang="en-GB" b="1" dirty="0" smtClean="0">
                <a:solidFill>
                  <a:srgbClr val="0070C0"/>
                </a:solidFill>
                <a:latin typeface="BlackCat Primary" pitchFamily="2" charset="0"/>
              </a:rPr>
              <a:t>Computing</a:t>
            </a:r>
          </a:p>
          <a:p>
            <a:r>
              <a:rPr lang="en-GB" b="1" dirty="0" smtClean="0">
                <a:solidFill>
                  <a:srgbClr val="0070C0"/>
                </a:solidFill>
                <a:latin typeface="BlackCat Primary" pitchFamily="2" charset="0"/>
              </a:rPr>
              <a:t>History</a:t>
            </a:r>
          </a:p>
          <a:p>
            <a:r>
              <a:rPr lang="en-GB" b="1" dirty="0">
                <a:solidFill>
                  <a:srgbClr val="0070C0"/>
                </a:solidFill>
                <a:latin typeface="BlackCat Primary" pitchFamily="2" charset="0"/>
              </a:rPr>
              <a:t>G</a:t>
            </a:r>
            <a:r>
              <a:rPr lang="en-GB" b="1" dirty="0" smtClean="0">
                <a:solidFill>
                  <a:srgbClr val="0070C0"/>
                </a:solidFill>
                <a:latin typeface="BlackCat Primary" pitchFamily="2" charset="0"/>
              </a:rPr>
              <a:t>eography</a:t>
            </a:r>
          </a:p>
          <a:p>
            <a:r>
              <a:rPr lang="en-GB" b="1" dirty="0" smtClean="0">
                <a:solidFill>
                  <a:srgbClr val="0070C0"/>
                </a:solidFill>
                <a:latin typeface="BlackCat Primary" pitchFamily="2" charset="0"/>
              </a:rPr>
              <a:t>P4C</a:t>
            </a:r>
          </a:p>
          <a:p>
            <a:r>
              <a:rPr lang="en-GB" b="1" dirty="0" smtClean="0">
                <a:solidFill>
                  <a:srgbClr val="0070C0"/>
                </a:solidFill>
                <a:latin typeface="BlackCat Primary" pitchFamily="2" charset="0"/>
              </a:rPr>
              <a:t>SEAL</a:t>
            </a:r>
          </a:p>
          <a:p>
            <a:r>
              <a:rPr lang="en-GB" b="1" dirty="0" smtClean="0">
                <a:solidFill>
                  <a:srgbClr val="0070C0"/>
                </a:solidFill>
                <a:latin typeface="BlackCat Primary" pitchFamily="2" charset="0"/>
              </a:rPr>
              <a:t>Massage</a:t>
            </a:r>
          </a:p>
          <a:p>
            <a:r>
              <a:rPr lang="en-GB" b="1" dirty="0" smtClean="0">
                <a:solidFill>
                  <a:srgbClr val="0070C0"/>
                </a:solidFill>
                <a:latin typeface="BlackCat Primary" pitchFamily="2" charset="0"/>
              </a:rPr>
              <a:t>RE</a:t>
            </a:r>
          </a:p>
          <a:p>
            <a:endParaRPr lang="en-GB" b="1" dirty="0">
              <a:solidFill>
                <a:srgbClr val="0070C0"/>
              </a:solidFill>
              <a:latin typeface="BlackCat Primary" pitchFamily="2" charset="0"/>
            </a:endParaRPr>
          </a:p>
          <a:p>
            <a:endParaRPr lang="en-GB" b="1" dirty="0" smtClean="0">
              <a:solidFill>
                <a:srgbClr val="0070C0"/>
              </a:solidFill>
              <a:latin typeface="BlackCat Primary" pitchFamily="2" charset="0"/>
            </a:endParaRPr>
          </a:p>
          <a:p>
            <a:endParaRPr lang="en-GB" b="1" dirty="0" smtClean="0">
              <a:solidFill>
                <a:srgbClr val="0070C0"/>
              </a:solidFill>
              <a:latin typeface="BlackCat Primary" pitchFamily="2" charset="0"/>
            </a:endParaRPr>
          </a:p>
        </p:txBody>
      </p:sp>
      <p:pic>
        <p:nvPicPr>
          <p:cNvPr id="8" name="Picture 1033" descr="MCj0135101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569" y="1721176"/>
            <a:ext cx="937600" cy="778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30" descr="Seal with Fis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51339" y="4172113"/>
            <a:ext cx="749300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29" descr="MMAG00440_0000%5b1%5d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677" y="3834431"/>
            <a:ext cx="820666" cy="1163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35" descr="MCj04110650000%5b1%5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529" y="3284261"/>
            <a:ext cx="296863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36" descr="MCj03315400000%5b1%5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714" y="2867793"/>
            <a:ext cx="42862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istockphoto_2621203_funny_and_smiley_seal_from_circu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591" y="1721176"/>
            <a:ext cx="671370" cy="769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656" y="275852"/>
            <a:ext cx="936625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237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23728" y="404664"/>
            <a:ext cx="50405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0070C0"/>
                </a:solidFill>
                <a:latin typeface="BlackCat Primary" pitchFamily="2" charset="0"/>
              </a:rPr>
              <a:t>PPA</a:t>
            </a:r>
          </a:p>
          <a:p>
            <a:pPr algn="ctr"/>
            <a:r>
              <a:rPr lang="en-GB" sz="2400" b="1" dirty="0" smtClean="0">
                <a:solidFill>
                  <a:srgbClr val="0070C0"/>
                </a:solidFill>
                <a:latin typeface="BlackCat Primary" pitchFamily="2" charset="0"/>
              </a:rPr>
              <a:t>Preparation, Planning, Assessment</a:t>
            </a:r>
            <a:endParaRPr lang="en-GB" sz="2400" b="1" dirty="0">
              <a:solidFill>
                <a:srgbClr val="0070C0"/>
              </a:solidFill>
              <a:latin typeface="BlackCat Primary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0601" y="1860381"/>
            <a:ext cx="663034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0070C0"/>
                </a:solidFill>
                <a:latin typeface="BlackCat Primary" pitchFamily="2" charset="0"/>
              </a:rPr>
              <a:t>Y2 Team </a:t>
            </a:r>
            <a:r>
              <a:rPr lang="en-GB" sz="2400" b="1" dirty="0" smtClean="0">
                <a:solidFill>
                  <a:srgbClr val="0070C0"/>
                </a:solidFill>
                <a:latin typeface="BlackCat Primary" pitchFamily="2" charset="0"/>
              </a:rPr>
              <a:t>Tuesday Afternoons alternate weeks</a:t>
            </a:r>
            <a:endParaRPr lang="en-GB" sz="2400" b="1" dirty="0" smtClean="0">
              <a:solidFill>
                <a:srgbClr val="0070C0"/>
              </a:solidFill>
              <a:latin typeface="BlackCat Primary" pitchFamily="2" charset="0"/>
            </a:endParaRPr>
          </a:p>
          <a:p>
            <a:r>
              <a:rPr lang="en-GB" sz="2400" b="1" dirty="0" smtClean="0">
                <a:solidFill>
                  <a:srgbClr val="0070C0"/>
                </a:solidFill>
                <a:latin typeface="BlackCat Primary" pitchFamily="2" charset="0"/>
              </a:rPr>
              <a:t>Classes taught pre-planned curriculum</a:t>
            </a:r>
            <a:endParaRPr lang="en-GB" sz="2400" b="1" dirty="0">
              <a:solidFill>
                <a:srgbClr val="0070C0"/>
              </a:solidFill>
              <a:latin typeface="BlackCat Primary" pitchFamily="2" charset="0"/>
            </a:endParaRPr>
          </a:p>
          <a:p>
            <a:r>
              <a:rPr lang="en-GB" sz="2400" b="1" dirty="0" smtClean="0">
                <a:solidFill>
                  <a:srgbClr val="0070C0"/>
                </a:solidFill>
                <a:latin typeface="BlackCat Primary" pitchFamily="2" charset="0"/>
              </a:rPr>
              <a:t>SMS Violin</a:t>
            </a:r>
          </a:p>
          <a:p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Music</a:t>
            </a:r>
          </a:p>
          <a:p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Eco and Sustainability</a:t>
            </a:r>
          </a:p>
          <a:p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Geography</a:t>
            </a:r>
          </a:p>
          <a:p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SEAL</a:t>
            </a:r>
          </a:p>
          <a:p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P4C</a:t>
            </a:r>
            <a:endParaRPr lang="en-GB" sz="2400" b="1" dirty="0">
              <a:solidFill>
                <a:srgbClr val="0070C0"/>
              </a:solidFill>
              <a:latin typeface="Comic Sans MS" pitchFamily="66" charset="0"/>
            </a:endParaRPr>
          </a:p>
          <a:p>
            <a:endParaRPr lang="en-GB" sz="2400" b="1" dirty="0">
              <a:solidFill>
                <a:srgbClr val="0070C0"/>
              </a:solidFill>
              <a:latin typeface="BlackCat Primary" pitchFamily="2" charset="0"/>
            </a:endParaRPr>
          </a:p>
        </p:txBody>
      </p:sp>
      <p:pic>
        <p:nvPicPr>
          <p:cNvPr id="3079" name="Picture 7" descr="http://static.freepik.com/free-photo/realistic-violin-clip-art_41489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544594"/>
            <a:ext cx="1518887" cy="152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http://www.repairmanchester.co.uk/photos/laptop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504485"/>
            <a:ext cx="1688353" cy="155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2" descr="http://t3.gstatic.com/images?q=tbn:ANd9GcRjE-0zzBGI8ZjrjCHPIN3GFXwlnYYoXjskFMZpbdFXhPaVCrB4Bw"/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347" y="4477169"/>
            <a:ext cx="14097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 descr="http://www.clker.com/cliparts/t/a/C/n/w/j/people-holding-hands-around-the-world-md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639" y="4485834"/>
            <a:ext cx="1379071" cy="1379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78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23728" y="50721"/>
            <a:ext cx="50405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0070C0"/>
                </a:solidFill>
                <a:latin typeface="BlackCat Primary" pitchFamily="2" charset="0"/>
              </a:rPr>
              <a:t>Working together</a:t>
            </a:r>
            <a:endParaRPr lang="en-GB" sz="4000" b="1" dirty="0">
              <a:solidFill>
                <a:srgbClr val="0070C0"/>
              </a:solidFill>
              <a:latin typeface="BlackCat Primary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648" y="600840"/>
            <a:ext cx="894564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b="1" dirty="0" smtClean="0">
                <a:solidFill>
                  <a:srgbClr val="0070C0"/>
                </a:solidFill>
                <a:latin typeface="BlackCat Primary" pitchFamily="2" charset="0"/>
              </a:rPr>
              <a:t>Termly Curriculum News (emailed)</a:t>
            </a:r>
          </a:p>
          <a:p>
            <a:pPr marL="285750" indent="-285750">
              <a:buFont typeface="Arial" pitchFamily="34" charset="0"/>
              <a:buChar char="•"/>
            </a:pPr>
            <a:endParaRPr lang="en-GB" b="1" dirty="0" smtClean="0">
              <a:solidFill>
                <a:srgbClr val="0070C0"/>
              </a:solidFill>
              <a:latin typeface="BlackCat Primary" pitchFamily="2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b="1" dirty="0" smtClean="0">
                <a:solidFill>
                  <a:srgbClr val="0070C0"/>
                </a:solidFill>
                <a:latin typeface="BlackCat Primary" pitchFamily="2" charset="0"/>
              </a:rPr>
              <a:t>New blog and website in development </a:t>
            </a:r>
            <a:endParaRPr lang="en-GB" b="1" dirty="0" smtClean="0">
              <a:solidFill>
                <a:srgbClr val="0070C0"/>
              </a:solidFill>
              <a:latin typeface="BlackCat Primary" pitchFamily="2" charset="0"/>
            </a:endParaRPr>
          </a:p>
          <a:p>
            <a:endParaRPr lang="en-GB" b="1" dirty="0" smtClean="0">
              <a:solidFill>
                <a:srgbClr val="0070C0"/>
              </a:solidFill>
              <a:latin typeface="BlackCat Primary" pitchFamily="2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b="1" dirty="0" smtClean="0">
                <a:solidFill>
                  <a:srgbClr val="0070C0"/>
                </a:solidFill>
                <a:latin typeface="BlackCat Primary" pitchFamily="2" charset="0"/>
              </a:rPr>
              <a:t>Parent Workshops </a:t>
            </a:r>
            <a:r>
              <a:rPr lang="en-GB" b="1" dirty="0" smtClean="0">
                <a:solidFill>
                  <a:srgbClr val="0070C0"/>
                </a:solidFill>
                <a:latin typeface="BlackCat Primary" pitchFamily="2" charset="0"/>
              </a:rPr>
              <a:t>English Mastery (22</a:t>
            </a:r>
            <a:r>
              <a:rPr lang="en-GB" b="1" baseline="30000" dirty="0" smtClean="0">
                <a:solidFill>
                  <a:srgbClr val="0070C0"/>
                </a:solidFill>
                <a:latin typeface="BlackCat Primary" pitchFamily="2" charset="0"/>
              </a:rPr>
              <a:t>nd</a:t>
            </a:r>
            <a:r>
              <a:rPr lang="en-GB" b="1" dirty="0" smtClean="0">
                <a:solidFill>
                  <a:srgbClr val="0070C0"/>
                </a:solidFill>
                <a:latin typeface="BlackCat Primary" pitchFamily="2" charset="0"/>
              </a:rPr>
              <a:t> September 7pm) Maths (</a:t>
            </a:r>
            <a:r>
              <a:rPr lang="en-GB" b="1" dirty="0" smtClean="0">
                <a:solidFill>
                  <a:srgbClr val="0070C0"/>
                </a:solidFill>
                <a:latin typeface="BlackCat Primary" pitchFamily="2" charset="0"/>
              </a:rPr>
              <a:t>3</a:t>
            </a:r>
            <a:r>
              <a:rPr lang="en-GB" b="1" baseline="30000" dirty="0" smtClean="0">
                <a:solidFill>
                  <a:srgbClr val="0070C0"/>
                </a:solidFill>
                <a:latin typeface="BlackCat Primary" pitchFamily="2" charset="0"/>
              </a:rPr>
              <a:t>rd</a:t>
            </a:r>
            <a:r>
              <a:rPr lang="en-GB" b="1" dirty="0" smtClean="0">
                <a:solidFill>
                  <a:srgbClr val="0070C0"/>
                </a:solidFill>
                <a:latin typeface="BlackCat Primary" pitchFamily="2" charset="0"/>
              </a:rPr>
              <a:t> October 7pm), </a:t>
            </a:r>
            <a:endParaRPr lang="en-GB" b="1" dirty="0" smtClean="0">
              <a:solidFill>
                <a:srgbClr val="0070C0"/>
              </a:solidFill>
              <a:latin typeface="BlackCat Primary" pitchFamily="2" charset="0"/>
            </a:endParaRPr>
          </a:p>
          <a:p>
            <a:endParaRPr lang="en-GB" b="1" dirty="0" smtClean="0">
              <a:solidFill>
                <a:srgbClr val="0070C0"/>
              </a:solidFill>
              <a:latin typeface="BlackCat Primary" pitchFamily="2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b="1" dirty="0" smtClean="0">
                <a:solidFill>
                  <a:srgbClr val="0070C0"/>
                </a:solidFill>
                <a:latin typeface="BlackCat Primary" pitchFamily="2" charset="0"/>
              </a:rPr>
              <a:t>Reading (children change books </a:t>
            </a:r>
            <a:r>
              <a:rPr lang="en-GB" b="1" dirty="0" smtClean="0">
                <a:solidFill>
                  <a:srgbClr val="0070C0"/>
                </a:solidFill>
                <a:latin typeface="BlackCat Primary" pitchFamily="2" charset="0"/>
              </a:rPr>
              <a:t>independently). </a:t>
            </a:r>
            <a:r>
              <a:rPr lang="en-GB" b="1" dirty="0" smtClean="0">
                <a:solidFill>
                  <a:srgbClr val="0070C0"/>
                </a:solidFill>
                <a:latin typeface="BlackCat Primary" pitchFamily="2" charset="0"/>
              </a:rPr>
              <a:t>RWI Teacher </a:t>
            </a:r>
            <a:r>
              <a:rPr lang="en-GB" b="1" dirty="0" smtClean="0">
                <a:solidFill>
                  <a:srgbClr val="0070C0"/>
                </a:solidFill>
                <a:latin typeface="BlackCat Primary" pitchFamily="2" charset="0"/>
              </a:rPr>
              <a:t>will listen to your child every week.  There will be a comment in your child’s diary from an adult every two weeks. </a:t>
            </a:r>
            <a:endParaRPr lang="en-GB" b="1" dirty="0" smtClean="0">
              <a:solidFill>
                <a:srgbClr val="0070C0"/>
              </a:solidFill>
              <a:latin typeface="BlackCat Primary" pitchFamily="2" charset="0"/>
            </a:endParaRPr>
          </a:p>
          <a:p>
            <a:endParaRPr lang="en-GB" b="1" dirty="0" smtClean="0">
              <a:solidFill>
                <a:srgbClr val="0070C0"/>
              </a:solidFill>
              <a:latin typeface="BlackCat Primary" pitchFamily="2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b="1" dirty="0" smtClean="0">
                <a:solidFill>
                  <a:srgbClr val="0070C0"/>
                </a:solidFill>
                <a:latin typeface="BlackCat Primary" pitchFamily="2" charset="0"/>
              </a:rPr>
              <a:t>Spelling Zone – your child wil</a:t>
            </a:r>
            <a:r>
              <a:rPr lang="en-GB" b="1" dirty="0" smtClean="0">
                <a:solidFill>
                  <a:srgbClr val="0070C0"/>
                </a:solidFill>
                <a:latin typeface="BlackCat Primary" pitchFamily="2" charset="0"/>
              </a:rPr>
              <a:t>l bring a small set of spellings home to learn and to practise applying their knowledge in different ways. More information to follow.</a:t>
            </a:r>
            <a:endParaRPr lang="en-GB" b="1" dirty="0" smtClean="0">
              <a:solidFill>
                <a:srgbClr val="0070C0"/>
              </a:solidFill>
              <a:latin typeface="BlackCat Primary" pitchFamily="2" charset="0"/>
            </a:endParaRPr>
          </a:p>
          <a:p>
            <a:endParaRPr lang="en-GB" b="1" dirty="0" smtClean="0">
              <a:solidFill>
                <a:srgbClr val="0070C0"/>
              </a:solidFill>
              <a:latin typeface="BlackCat Primary" pitchFamily="2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b="1" dirty="0" smtClean="0">
                <a:solidFill>
                  <a:srgbClr val="0070C0"/>
                </a:solidFill>
                <a:latin typeface="BlackCat Primary" pitchFamily="2" charset="0"/>
              </a:rPr>
              <a:t>Maths moments –’Learn its’  Different maths facts to learn at home e.g. multiplications, doubling and halving facts, number bonds.</a:t>
            </a:r>
            <a:endParaRPr lang="en-GB" b="1" dirty="0" smtClean="0">
              <a:solidFill>
                <a:srgbClr val="0070C0"/>
              </a:solidFill>
              <a:latin typeface="BlackCat Primary" pitchFamily="2" charset="0"/>
            </a:endParaRPr>
          </a:p>
          <a:p>
            <a:endParaRPr lang="en-GB" b="1" dirty="0" smtClean="0">
              <a:solidFill>
                <a:srgbClr val="0070C0"/>
              </a:solidFill>
              <a:latin typeface="BlackCat Primary" pitchFamily="2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b="1" dirty="0" smtClean="0">
                <a:solidFill>
                  <a:srgbClr val="0070C0"/>
                </a:solidFill>
                <a:latin typeface="BlackCat Primary" pitchFamily="2" charset="0"/>
              </a:rPr>
              <a:t>Educational visits</a:t>
            </a:r>
          </a:p>
          <a:p>
            <a:endParaRPr lang="en-GB" b="1" dirty="0" smtClean="0">
              <a:solidFill>
                <a:srgbClr val="0070C0"/>
              </a:solidFill>
              <a:latin typeface="BlackCat Primary" pitchFamily="2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b="1" dirty="0" smtClean="0">
                <a:solidFill>
                  <a:srgbClr val="0070C0"/>
                </a:solidFill>
                <a:latin typeface="BlackCat Primary" pitchFamily="2" charset="0"/>
              </a:rPr>
              <a:t>Parents coming in to share </a:t>
            </a:r>
            <a:r>
              <a:rPr lang="en-GB" b="1" dirty="0" smtClean="0">
                <a:solidFill>
                  <a:srgbClr val="0070C0"/>
                </a:solidFill>
                <a:latin typeface="BlackCat Primary" pitchFamily="2" charset="0"/>
              </a:rPr>
              <a:t>expertise.  Please let us know. </a:t>
            </a:r>
            <a:endParaRPr lang="en-GB" b="1" dirty="0" smtClean="0">
              <a:solidFill>
                <a:srgbClr val="0070C0"/>
              </a:solidFill>
              <a:latin typeface="BlackCat Primary" pitchFamily="2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982" y="-1"/>
            <a:ext cx="1939018" cy="1711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50241"/>
            <a:ext cx="508927" cy="542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741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824" y="548680"/>
            <a:ext cx="38427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0070C0"/>
                </a:solidFill>
                <a:latin typeface="BlackCat Primary" pitchFamily="2" charset="0"/>
              </a:rPr>
              <a:t>Communication</a:t>
            </a:r>
            <a:endParaRPr lang="en-GB" sz="4000" b="1" dirty="0">
              <a:solidFill>
                <a:srgbClr val="0070C0"/>
              </a:solidFill>
              <a:latin typeface="BlackCat Primary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6624" y="1303213"/>
            <a:ext cx="828092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0070C0"/>
                </a:solidFill>
                <a:latin typeface="BlackCat Primary" pitchFamily="2" charset="0"/>
              </a:rPr>
              <a:t>Talking with us:</a:t>
            </a:r>
            <a:r>
              <a:rPr lang="en-GB" sz="3200" b="1" dirty="0" smtClean="0">
                <a:solidFill>
                  <a:srgbClr val="0070C0"/>
                </a:solidFill>
                <a:latin typeface="BlackCat Primary" pitchFamily="2" charset="0"/>
              </a:rPr>
              <a:t>  </a:t>
            </a:r>
            <a:r>
              <a:rPr lang="en-GB" b="1" dirty="0" smtClean="0">
                <a:solidFill>
                  <a:srgbClr val="0070C0"/>
                </a:solidFill>
                <a:latin typeface="BlackCat Primary" pitchFamily="2" charset="0"/>
              </a:rPr>
              <a:t>If urgent, in the morning, </a:t>
            </a:r>
          </a:p>
          <a:p>
            <a:r>
              <a:rPr lang="en-GB" b="1" dirty="0" smtClean="0">
                <a:solidFill>
                  <a:srgbClr val="0070C0"/>
                </a:solidFill>
                <a:latin typeface="BlackCat Primary" pitchFamily="2" charset="0"/>
              </a:rPr>
              <a:t>                                            otherwise after school, by phone or at an arranged time</a:t>
            </a:r>
          </a:p>
          <a:p>
            <a:r>
              <a:rPr lang="en-GB" sz="2400" b="1" dirty="0" smtClean="0">
                <a:solidFill>
                  <a:srgbClr val="0070C0"/>
                </a:solidFill>
                <a:latin typeface="BlackCat Primary" pitchFamily="2" charset="0"/>
              </a:rPr>
              <a:t>Personal </a:t>
            </a:r>
            <a:r>
              <a:rPr lang="en-GB" sz="2400" b="1" dirty="0" smtClean="0">
                <a:solidFill>
                  <a:srgbClr val="0070C0"/>
                </a:solidFill>
                <a:latin typeface="BlackCat Primary" pitchFamily="2" charset="0"/>
              </a:rPr>
              <a:t>emails </a:t>
            </a:r>
            <a:endParaRPr lang="en-GB" sz="2400" b="1" dirty="0" smtClean="0">
              <a:solidFill>
                <a:srgbClr val="0070C0"/>
              </a:solidFill>
              <a:latin typeface="BlackCat Primary" pitchFamily="2" charset="0"/>
            </a:endParaRPr>
          </a:p>
          <a:p>
            <a:r>
              <a:rPr lang="en-GB" sz="2400" b="1" dirty="0" smtClean="0">
                <a:solidFill>
                  <a:srgbClr val="0070C0"/>
                </a:solidFill>
                <a:latin typeface="BlackCat Primary" pitchFamily="2" charset="0"/>
              </a:rPr>
              <a:t>Friday e-letters</a:t>
            </a:r>
          </a:p>
          <a:p>
            <a:r>
              <a:rPr lang="en-GB" sz="2400" b="1" dirty="0" smtClean="0">
                <a:solidFill>
                  <a:srgbClr val="0070C0"/>
                </a:solidFill>
                <a:latin typeface="BlackCat Primary" pitchFamily="2" charset="0"/>
              </a:rPr>
              <a:t>Occasional paper letters</a:t>
            </a:r>
          </a:p>
          <a:p>
            <a:r>
              <a:rPr lang="en-GB" sz="2400" b="1" dirty="0" smtClean="0">
                <a:solidFill>
                  <a:srgbClr val="0070C0"/>
                </a:solidFill>
                <a:latin typeface="BlackCat Primary" pitchFamily="2" charset="0"/>
              </a:rPr>
              <a:t>Class notice boards</a:t>
            </a:r>
          </a:p>
          <a:p>
            <a:r>
              <a:rPr lang="en-GB" sz="2400" b="1" dirty="0" smtClean="0">
                <a:solidFill>
                  <a:srgbClr val="0070C0"/>
                </a:solidFill>
                <a:latin typeface="BlackCat Primary" pitchFamily="2" charset="0"/>
              </a:rPr>
              <a:t>Texts</a:t>
            </a:r>
          </a:p>
          <a:p>
            <a:r>
              <a:rPr lang="en-GB" sz="2400" b="1" dirty="0" smtClean="0">
                <a:solidFill>
                  <a:srgbClr val="0070C0"/>
                </a:solidFill>
                <a:latin typeface="BlackCat Primary" pitchFamily="2" charset="0"/>
              </a:rPr>
              <a:t>Ask Me board on window</a:t>
            </a:r>
          </a:p>
          <a:p>
            <a:r>
              <a:rPr lang="en-GB" sz="2400" b="1" dirty="0" smtClean="0">
                <a:solidFill>
                  <a:srgbClr val="0070C0"/>
                </a:solidFill>
                <a:latin typeface="BlackCat Primary" pitchFamily="2" charset="0"/>
              </a:rPr>
              <a:t>Class Blog</a:t>
            </a:r>
          </a:p>
          <a:p>
            <a:r>
              <a:rPr lang="en-GB" sz="2400" b="1" dirty="0" smtClean="0">
                <a:solidFill>
                  <a:srgbClr val="0070C0"/>
                </a:solidFill>
                <a:latin typeface="BlackCat Primary" pitchFamily="2" charset="0"/>
              </a:rPr>
              <a:t>Class assembly</a:t>
            </a:r>
          </a:p>
          <a:p>
            <a:r>
              <a:rPr lang="en-GB" sz="2400" b="1" dirty="0" smtClean="0">
                <a:solidFill>
                  <a:srgbClr val="0070C0"/>
                </a:solidFill>
                <a:latin typeface="BlackCat Primary" pitchFamily="2" charset="0"/>
              </a:rPr>
              <a:t>Curriculum Workshops</a:t>
            </a:r>
          </a:p>
          <a:p>
            <a:r>
              <a:rPr lang="en-GB" sz="2400" b="1" dirty="0" smtClean="0">
                <a:solidFill>
                  <a:srgbClr val="0070C0"/>
                </a:solidFill>
                <a:latin typeface="BlackCat Primary" pitchFamily="2" charset="0"/>
              </a:rPr>
              <a:t>Parent Consultations: Nov, March</a:t>
            </a:r>
          </a:p>
          <a:p>
            <a:r>
              <a:rPr lang="en-GB" sz="2400" b="1" dirty="0" smtClean="0">
                <a:solidFill>
                  <a:srgbClr val="0070C0"/>
                </a:solidFill>
                <a:latin typeface="BlackCat Primary" pitchFamily="2" charset="0"/>
              </a:rPr>
              <a:t>Report and results of </a:t>
            </a:r>
            <a:r>
              <a:rPr lang="en-GB" sz="2400" b="1" dirty="0" smtClean="0">
                <a:solidFill>
                  <a:srgbClr val="0070C0"/>
                </a:solidFill>
                <a:latin typeface="BlackCat Primary" pitchFamily="2" charset="0"/>
              </a:rPr>
              <a:t>KS1 Assessments</a:t>
            </a:r>
            <a:endParaRPr lang="en-GB" sz="2400" b="1" dirty="0" smtClean="0">
              <a:solidFill>
                <a:srgbClr val="0070C0"/>
              </a:solidFill>
              <a:latin typeface="BlackCat Primary" pitchFamily="2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159" y="4714875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99992" y="2204864"/>
            <a:ext cx="438755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sutherlande@dobcroft-inf.sheffield.sch.uk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dirty="0" smtClean="0">
                <a:solidFill>
                  <a:srgbClr val="FF0000"/>
                </a:solidFill>
              </a:rPr>
              <a:t>charlesa@dobcroft-inf.sheffield.sch.uk</a:t>
            </a:r>
          </a:p>
          <a:p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>
                <a:solidFill>
                  <a:srgbClr val="FF0000"/>
                </a:solidFill>
              </a:rPr>
              <a:t>lawk@dobcroft-inf.sheffield.sch.uk</a:t>
            </a:r>
          </a:p>
          <a:p>
            <a:endParaRPr lang="en-GB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60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5776" y="908720"/>
            <a:ext cx="41040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 smtClean="0">
                <a:solidFill>
                  <a:srgbClr val="0070C0"/>
                </a:solidFill>
                <a:latin typeface="BlackCat Primary" pitchFamily="2" charset="0"/>
              </a:rPr>
              <a:t>Helping In School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7584" y="1988840"/>
            <a:ext cx="6888424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0070C0"/>
                </a:solidFill>
                <a:latin typeface="BlackCat Primary" pitchFamily="2" charset="0"/>
              </a:rPr>
              <a:t>Induction </a:t>
            </a:r>
            <a:r>
              <a:rPr lang="en-GB" sz="2400" b="1" dirty="0" smtClean="0">
                <a:solidFill>
                  <a:srgbClr val="0070C0"/>
                </a:solidFill>
                <a:latin typeface="BlackCat Primary" pitchFamily="2" charset="0"/>
              </a:rPr>
              <a:t>and </a:t>
            </a:r>
            <a:r>
              <a:rPr lang="en-GB" sz="2400" b="1" dirty="0" smtClean="0">
                <a:solidFill>
                  <a:srgbClr val="0070C0"/>
                </a:solidFill>
                <a:latin typeface="BlackCat Primary" pitchFamily="2" charset="0"/>
              </a:rPr>
              <a:t>Confidentiality</a:t>
            </a:r>
            <a:endParaRPr lang="en-GB" sz="2400" b="1" dirty="0" smtClean="0">
              <a:solidFill>
                <a:srgbClr val="0070C0"/>
              </a:solidFill>
              <a:latin typeface="BlackCat Primary" pitchFamily="2" charset="0"/>
            </a:endParaRPr>
          </a:p>
          <a:p>
            <a:r>
              <a:rPr lang="en-GB" sz="2400" b="1" dirty="0" smtClean="0">
                <a:solidFill>
                  <a:srgbClr val="0070C0"/>
                </a:solidFill>
                <a:latin typeface="BlackCat Primary" pitchFamily="2" charset="0"/>
              </a:rPr>
              <a:t>Library volunteer</a:t>
            </a:r>
          </a:p>
          <a:p>
            <a:r>
              <a:rPr lang="en-GB" sz="2400" b="1" dirty="0" smtClean="0">
                <a:solidFill>
                  <a:srgbClr val="0070C0"/>
                </a:solidFill>
                <a:latin typeface="BlackCat Primary" pitchFamily="2" charset="0"/>
              </a:rPr>
              <a:t>Working with individuals / groups</a:t>
            </a:r>
          </a:p>
          <a:p>
            <a:r>
              <a:rPr lang="en-GB" sz="2400" b="1" dirty="0" smtClean="0">
                <a:solidFill>
                  <a:srgbClr val="0070C0"/>
                </a:solidFill>
                <a:latin typeface="BlackCat Primary" pitchFamily="2" charset="0"/>
              </a:rPr>
              <a:t>Running weekly library session</a:t>
            </a:r>
          </a:p>
          <a:p>
            <a:r>
              <a:rPr lang="en-GB" sz="2400" b="1" dirty="0" smtClean="0">
                <a:solidFill>
                  <a:srgbClr val="0070C0"/>
                </a:solidFill>
                <a:latin typeface="BlackCat Primary" pitchFamily="2" charset="0"/>
              </a:rPr>
              <a:t>Supporting us on visits</a:t>
            </a:r>
          </a:p>
          <a:p>
            <a:r>
              <a:rPr lang="en-GB" sz="2400" b="1" dirty="0" smtClean="0">
                <a:solidFill>
                  <a:srgbClr val="0070C0"/>
                </a:solidFill>
                <a:latin typeface="BlackCat Primary" pitchFamily="2" charset="0"/>
              </a:rPr>
              <a:t>Preparing </a:t>
            </a:r>
            <a:r>
              <a:rPr lang="en-GB" sz="2400" b="1" dirty="0" smtClean="0">
                <a:solidFill>
                  <a:srgbClr val="0070C0"/>
                </a:solidFill>
                <a:latin typeface="BlackCat Primary" pitchFamily="2" charset="0"/>
              </a:rPr>
              <a:t>resources</a:t>
            </a:r>
          </a:p>
          <a:p>
            <a:endParaRPr lang="en-GB" sz="2400" b="1" dirty="0" smtClean="0">
              <a:solidFill>
                <a:srgbClr val="0070C0"/>
              </a:solidFill>
              <a:latin typeface="BlackCat Primary" pitchFamily="2" charset="0"/>
            </a:endParaRPr>
          </a:p>
          <a:p>
            <a:endParaRPr lang="en-GB" sz="2400" b="1" dirty="0">
              <a:solidFill>
                <a:srgbClr val="0070C0"/>
              </a:solidFill>
              <a:latin typeface="BlackCat Primary" pitchFamily="2" charset="0"/>
            </a:endParaRPr>
          </a:p>
          <a:p>
            <a:r>
              <a:rPr lang="en-GB" sz="2400" b="1" dirty="0" smtClean="0">
                <a:solidFill>
                  <a:srgbClr val="0070C0"/>
                </a:solidFill>
                <a:latin typeface="BlackCat Primary" pitchFamily="2" charset="0"/>
              </a:rPr>
              <a:t>Speak to your individual class teacher at the end</a:t>
            </a:r>
          </a:p>
          <a:p>
            <a:r>
              <a:rPr lang="en-GB" sz="2400" b="1" dirty="0" smtClean="0">
                <a:solidFill>
                  <a:srgbClr val="0070C0"/>
                </a:solidFill>
                <a:latin typeface="BlackCat Primary" pitchFamily="2" charset="0"/>
              </a:rPr>
              <a:t>of our information evening.</a:t>
            </a:r>
            <a:endParaRPr lang="en-GB" sz="2400" b="1" dirty="0">
              <a:solidFill>
                <a:srgbClr val="0070C0"/>
              </a:solidFill>
              <a:latin typeface="BlackCat Primary" pitchFamily="2" charset="0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5724128" y="1772816"/>
            <a:ext cx="2826978" cy="2304256"/>
          </a:xfrm>
          <a:prstGeom prst="wedgeEllipseCallout">
            <a:avLst>
              <a:gd name="adj1" fmla="val -58079"/>
              <a:gd name="adj2" fmla="val 5047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chemeClr val="accent2"/>
                </a:solidFill>
                <a:latin typeface="Comic Sans MS" pitchFamily="66" charset="0"/>
              </a:rPr>
              <a:t>HELP US!</a:t>
            </a:r>
            <a:endParaRPr lang="en-GB" sz="32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73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91880" y="543178"/>
            <a:ext cx="21691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0070C0"/>
                </a:solidFill>
                <a:latin typeface="BlackCat Primary" pitchFamily="2" charset="0"/>
              </a:rPr>
              <a:t>Routines</a:t>
            </a:r>
            <a:endParaRPr lang="en-GB" sz="4000" b="1" dirty="0">
              <a:solidFill>
                <a:srgbClr val="0070C0"/>
              </a:solidFill>
              <a:latin typeface="BlackCat Primary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5104" y="1124744"/>
            <a:ext cx="8856984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2060"/>
                </a:solidFill>
                <a:latin typeface="BlackCat Primary" pitchFamily="2" charset="0"/>
              </a:rPr>
              <a:t>Independent</a:t>
            </a:r>
            <a:r>
              <a:rPr lang="en-GB" sz="2800" b="1" dirty="0" smtClean="0">
                <a:solidFill>
                  <a:srgbClr val="0070C0"/>
                </a:solidFill>
                <a:latin typeface="BlackCat Primary" pitchFamily="2" charset="0"/>
              </a:rPr>
              <a:t>, punctual  entry 8:45 -9:00 </a:t>
            </a:r>
            <a:endParaRPr lang="en-GB" sz="2800" b="1" dirty="0" smtClean="0">
              <a:solidFill>
                <a:srgbClr val="0070C0"/>
              </a:solidFill>
              <a:latin typeface="BlackCat Primary" pitchFamily="2" charset="0"/>
            </a:endParaRPr>
          </a:p>
          <a:p>
            <a:r>
              <a:rPr lang="en-GB" sz="2400" b="1" dirty="0" smtClean="0">
                <a:solidFill>
                  <a:srgbClr val="0070C0"/>
                </a:solidFill>
                <a:latin typeface="BlackCat Primary" pitchFamily="2" charset="0"/>
              </a:rPr>
              <a:t>Coat and book bag away, w</a:t>
            </a:r>
            <a:r>
              <a:rPr lang="en-GB" sz="2400" b="1" dirty="0" smtClean="0">
                <a:solidFill>
                  <a:srgbClr val="0070C0"/>
                </a:solidFill>
                <a:latin typeface="BlackCat Primary" pitchFamily="2" charset="0"/>
              </a:rPr>
              <a:t>ater </a:t>
            </a:r>
            <a:r>
              <a:rPr lang="en-GB" sz="2400" b="1" dirty="0" smtClean="0">
                <a:solidFill>
                  <a:srgbClr val="0070C0"/>
                </a:solidFill>
                <a:latin typeface="BlackCat Primary" pitchFamily="2" charset="0"/>
              </a:rPr>
              <a:t>bottle , change reading book, </a:t>
            </a:r>
            <a:r>
              <a:rPr lang="en-GB" sz="2400" b="1" dirty="0" smtClean="0">
                <a:solidFill>
                  <a:srgbClr val="0070C0"/>
                </a:solidFill>
                <a:latin typeface="BlackCat Primary" pitchFamily="2" charset="0"/>
              </a:rPr>
              <a:t>Complete morning work displayed on the interactive whiteboard</a:t>
            </a:r>
          </a:p>
          <a:p>
            <a:r>
              <a:rPr lang="en-GB" sz="2400" b="1" dirty="0" smtClean="0">
                <a:solidFill>
                  <a:srgbClr val="0070C0"/>
                </a:solidFill>
                <a:latin typeface="BlackCat Primary" pitchFamily="2" charset="0"/>
              </a:rPr>
              <a:t>Please write on the class going home board if your child is going home with a different adult to usual</a:t>
            </a:r>
            <a:endParaRPr lang="en-GB" sz="2400" b="1" dirty="0" smtClean="0">
              <a:solidFill>
                <a:srgbClr val="0070C0"/>
              </a:solidFill>
              <a:latin typeface="BlackCat Primary" pitchFamily="2" charset="0"/>
            </a:endParaRPr>
          </a:p>
          <a:p>
            <a:r>
              <a:rPr lang="en-GB" sz="2400" b="1" dirty="0" smtClean="0">
                <a:solidFill>
                  <a:srgbClr val="0070C0"/>
                </a:solidFill>
                <a:latin typeface="BlackCat Primary" pitchFamily="2" charset="0"/>
              </a:rPr>
              <a:t>Register: </a:t>
            </a:r>
            <a:r>
              <a:rPr lang="en-GB" sz="2400" b="1" dirty="0" smtClean="0">
                <a:solidFill>
                  <a:srgbClr val="0070C0"/>
                </a:solidFill>
                <a:latin typeface="BlackCat Primary" pitchFamily="2" charset="0"/>
              </a:rPr>
              <a:t>9:00</a:t>
            </a:r>
            <a:endParaRPr lang="en-GB" sz="2400" b="1" dirty="0" smtClean="0">
              <a:latin typeface="BlackCat Primary" pitchFamily="2" charset="0"/>
            </a:endParaRPr>
          </a:p>
          <a:p>
            <a:endParaRPr lang="en-GB" sz="2400" b="1" dirty="0">
              <a:latin typeface="BlackCat Primary" pitchFamily="2" charset="0"/>
            </a:endParaRPr>
          </a:p>
          <a:p>
            <a:r>
              <a:rPr lang="en-GB" sz="2800" b="1" dirty="0" smtClean="0">
                <a:solidFill>
                  <a:srgbClr val="0070C0"/>
                </a:solidFill>
                <a:latin typeface="BlackCat Primary" pitchFamily="2" charset="0"/>
              </a:rPr>
              <a:t>Home Time 3:30</a:t>
            </a:r>
          </a:p>
          <a:p>
            <a:r>
              <a:rPr lang="en-GB" sz="2400" b="1" dirty="0" smtClean="0">
                <a:solidFill>
                  <a:srgbClr val="0070C0"/>
                </a:solidFill>
                <a:latin typeface="BlackCat Primary" pitchFamily="2" charset="0"/>
              </a:rPr>
              <a:t>Clubs and DASH: </a:t>
            </a:r>
            <a:r>
              <a:rPr lang="en-GB" b="1" dirty="0" smtClean="0">
                <a:solidFill>
                  <a:srgbClr val="0070C0"/>
                </a:solidFill>
                <a:latin typeface="BlackCat Primary" pitchFamily="2" charset="0"/>
              </a:rPr>
              <a:t>we have lists</a:t>
            </a:r>
          </a:p>
          <a:p>
            <a:r>
              <a:rPr lang="en-GB" sz="2400" b="1" dirty="0" smtClean="0">
                <a:solidFill>
                  <a:srgbClr val="0070C0"/>
                </a:solidFill>
                <a:latin typeface="BlackCat Primary" pitchFamily="2" charset="0"/>
              </a:rPr>
              <a:t>Pre- arranged play date with another child: </a:t>
            </a:r>
            <a:r>
              <a:rPr lang="en-GB" b="1" dirty="0" smtClean="0">
                <a:solidFill>
                  <a:srgbClr val="0070C0"/>
                </a:solidFill>
                <a:latin typeface="BlackCat Primary" pitchFamily="2" charset="0"/>
              </a:rPr>
              <a:t>adult must write on the going home board</a:t>
            </a:r>
          </a:p>
          <a:p>
            <a:r>
              <a:rPr lang="en-GB" sz="2400" b="1" dirty="0" smtClean="0">
                <a:solidFill>
                  <a:srgbClr val="0070C0"/>
                </a:solidFill>
                <a:latin typeface="BlackCat Primary" pitchFamily="2" charset="0"/>
              </a:rPr>
              <a:t>Parent </a:t>
            </a:r>
            <a:r>
              <a:rPr lang="en-GB" sz="2400" b="1" dirty="0" smtClean="0">
                <a:solidFill>
                  <a:srgbClr val="0070C0"/>
                </a:solidFill>
                <a:latin typeface="BlackCat Primary" pitchFamily="2" charset="0"/>
              </a:rPr>
              <a:t>late (after 3:40): </a:t>
            </a:r>
            <a:r>
              <a:rPr lang="en-GB" b="1" dirty="0" smtClean="0">
                <a:solidFill>
                  <a:srgbClr val="0070C0"/>
                </a:solidFill>
                <a:latin typeface="BlackCat Primary" pitchFamily="2" charset="0"/>
              </a:rPr>
              <a:t>safe waiting place outside Mrs </a:t>
            </a:r>
            <a:r>
              <a:rPr lang="en-GB" b="1" dirty="0">
                <a:solidFill>
                  <a:srgbClr val="0070C0"/>
                </a:solidFill>
                <a:latin typeface="BlackCat Primary" pitchFamily="2" charset="0"/>
              </a:rPr>
              <a:t>R</a:t>
            </a:r>
            <a:r>
              <a:rPr lang="en-GB" b="1" dirty="0" smtClean="0">
                <a:solidFill>
                  <a:srgbClr val="0070C0"/>
                </a:solidFill>
                <a:latin typeface="BlackCat Primary" pitchFamily="2" charset="0"/>
              </a:rPr>
              <a:t>owland’s office</a:t>
            </a:r>
          </a:p>
          <a:p>
            <a:r>
              <a:rPr lang="en-GB" sz="2400" b="1" dirty="0" smtClean="0">
                <a:solidFill>
                  <a:srgbClr val="0070C0"/>
                </a:solidFill>
                <a:latin typeface="BlackCat Primary" pitchFamily="2" charset="0"/>
              </a:rPr>
              <a:t>Parent collecting younger sibling: </a:t>
            </a:r>
            <a:r>
              <a:rPr lang="en-GB" b="1" dirty="0" smtClean="0">
                <a:solidFill>
                  <a:srgbClr val="0070C0"/>
                </a:solidFill>
                <a:latin typeface="BlackCat Primary" pitchFamily="2" charset="0"/>
              </a:rPr>
              <a:t>Y2 children may walk to their sibling’s class if we have signed written permission from the </a:t>
            </a:r>
            <a:r>
              <a:rPr lang="en-GB" b="1" dirty="0" smtClean="0">
                <a:solidFill>
                  <a:srgbClr val="0070C0"/>
                </a:solidFill>
                <a:latin typeface="BlackCat Primary" pitchFamily="2" charset="0"/>
              </a:rPr>
              <a:t>parent.  </a:t>
            </a:r>
            <a:endParaRPr lang="en-GB" b="1" dirty="0" smtClean="0">
              <a:solidFill>
                <a:srgbClr val="0070C0"/>
              </a:solidFill>
              <a:latin typeface="BlackCat Primary" pitchFamily="2" charset="0"/>
            </a:endParaRPr>
          </a:p>
          <a:p>
            <a:endParaRPr lang="en-GB" sz="2400" b="1" dirty="0" smtClean="0">
              <a:solidFill>
                <a:srgbClr val="0070C0"/>
              </a:solidFill>
              <a:latin typeface="BlackCat Primary" pitchFamily="2" charset="0"/>
            </a:endParaRPr>
          </a:p>
          <a:p>
            <a:endParaRPr lang="en-GB" sz="2400" b="1" dirty="0" smtClean="0">
              <a:solidFill>
                <a:srgbClr val="0070C0"/>
              </a:solidFill>
              <a:latin typeface="BlackCat Primary" pitchFamily="2" charset="0"/>
            </a:endParaRPr>
          </a:p>
          <a:p>
            <a:endParaRPr lang="en-GB" sz="2400" b="1" dirty="0">
              <a:latin typeface="BlackCat Primar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7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1196</TotalTime>
  <Words>863</Words>
  <Application>Microsoft Office PowerPoint</Application>
  <PresentationFormat>On-screen Show (4:3)</PresentationFormat>
  <Paragraphs>196</Paragraphs>
  <Slides>15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       Welcome to Year 2                2016-17         Miss Sutherland                     Mrs Holmes                    Miss Charles </vt:lpstr>
      <vt:lpstr>PowerPoint Presentation</vt:lpstr>
      <vt:lpstr>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Sheffield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Sheffield Schools</dc:creator>
  <cp:lastModifiedBy>Sheffield Schools</cp:lastModifiedBy>
  <cp:revision>101</cp:revision>
  <dcterms:created xsi:type="dcterms:W3CDTF">2013-09-07T10:38:13Z</dcterms:created>
  <dcterms:modified xsi:type="dcterms:W3CDTF">2016-09-13T06:18:54Z</dcterms:modified>
</cp:coreProperties>
</file>