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21"/>
  </p:notesMasterIdLst>
  <p:sldIdLst>
    <p:sldId id="42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436" r:id="rId16"/>
    <p:sldId id="437" r:id="rId17"/>
    <p:sldId id="438" r:id="rId18"/>
    <p:sldId id="439" r:id="rId19"/>
    <p:sldId id="440" r:id="rId2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4489" autoAdjust="0"/>
  </p:normalViewPr>
  <p:slideViewPr>
    <p:cSldViewPr snapToGrid="0" showGuides="1">
      <p:cViewPr varScale="1">
        <p:scale>
          <a:sx n="73" d="100"/>
          <a:sy n="73" d="100"/>
        </p:scale>
        <p:origin x="1146" y="66"/>
      </p:cViewPr>
      <p:guideLst>
        <p:guide orient="horz" pos="2409"/>
        <p:guide pos="3165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311AF-8457-4785-B190-D31CD4FDE7A1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FB06-1D9B-4317-BE37-4218AB78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05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37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129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472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048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3346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5499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843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752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668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0265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840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231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865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0644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78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617" y="104674"/>
            <a:ext cx="958007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046053" y="6520171"/>
            <a:ext cx="2475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© White</a:t>
            </a:r>
            <a:r>
              <a:rPr lang="en-GB" sz="1200" baseline="0" dirty="0" smtClean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1794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1941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-1" y="0"/>
            <a:ext cx="9906001" cy="1695450"/>
          </a:xfrm>
          <a:prstGeom prst="rect">
            <a:avLst/>
          </a:prstGeom>
          <a:solidFill>
            <a:srgbClr val="00929F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: Shape 24"/>
          <p:cNvSpPr/>
          <p:nvPr userDrawn="1"/>
        </p:nvSpPr>
        <p:spPr>
          <a:xfrm>
            <a:off x="-495301" y="1163488"/>
            <a:ext cx="10896600" cy="695325"/>
          </a:xfrm>
          <a:custGeom>
            <a:avLst/>
            <a:gdLst>
              <a:gd name="connsiteX0" fmla="*/ 0 w 10536072"/>
              <a:gd name="connsiteY0" fmla="*/ 122830 h 648269"/>
              <a:gd name="connsiteX1" fmla="*/ 10536072 w 10536072"/>
              <a:gd name="connsiteY1" fmla="*/ 0 h 648269"/>
              <a:gd name="connsiteX2" fmla="*/ 10522424 w 10536072"/>
              <a:gd name="connsiteY2" fmla="*/ 580030 h 648269"/>
              <a:gd name="connsiteX3" fmla="*/ 6824 w 10536072"/>
              <a:gd name="connsiteY3" fmla="*/ 648269 h 648269"/>
              <a:gd name="connsiteX4" fmla="*/ 0 w 10536072"/>
              <a:gd name="connsiteY4" fmla="*/ 122830 h 648269"/>
              <a:gd name="connsiteX0" fmla="*/ 88752 w 10529289"/>
              <a:gd name="connsiteY0" fmla="*/ 107912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107912 h 648269"/>
              <a:gd name="connsiteX0" fmla="*/ 88752 w 10529289"/>
              <a:gd name="connsiteY0" fmla="*/ 70619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70619 h 64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9289" h="648269">
                <a:moveTo>
                  <a:pt x="88752" y="70619"/>
                </a:moveTo>
                <a:lnTo>
                  <a:pt x="10529289" y="0"/>
                </a:lnTo>
                <a:lnTo>
                  <a:pt x="10515641" y="580030"/>
                </a:lnTo>
                <a:lnTo>
                  <a:pt x="41" y="648269"/>
                </a:lnTo>
                <a:cubicBezTo>
                  <a:pt x="-2234" y="473123"/>
                  <a:pt x="91027" y="245765"/>
                  <a:pt x="88752" y="70619"/>
                </a:cubicBezTo>
                <a:close/>
              </a:path>
            </a:pathLst>
          </a:custGeom>
          <a:solidFill>
            <a:srgbClr val="1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: Shape 23"/>
          <p:cNvSpPr/>
          <p:nvPr userDrawn="1"/>
        </p:nvSpPr>
        <p:spPr>
          <a:xfrm>
            <a:off x="-495301" y="642767"/>
            <a:ext cx="5587365" cy="722630"/>
          </a:xfrm>
          <a:custGeom>
            <a:avLst/>
            <a:gdLst>
              <a:gd name="connsiteX0" fmla="*/ 27296 w 4189863"/>
              <a:gd name="connsiteY0" fmla="*/ 47767 h 689212"/>
              <a:gd name="connsiteX1" fmla="*/ 4060209 w 4189863"/>
              <a:gd name="connsiteY1" fmla="*/ 0 h 689212"/>
              <a:gd name="connsiteX2" fmla="*/ 4189863 w 4189863"/>
              <a:gd name="connsiteY2" fmla="*/ 689212 h 689212"/>
              <a:gd name="connsiteX3" fmla="*/ 0 w 4189863"/>
              <a:gd name="connsiteY3" fmla="*/ 627797 h 689212"/>
              <a:gd name="connsiteX4" fmla="*/ 27296 w 4189863"/>
              <a:gd name="connsiteY4" fmla="*/ 47767 h 6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9863" h="689212">
                <a:moveTo>
                  <a:pt x="27296" y="47767"/>
                </a:moveTo>
                <a:lnTo>
                  <a:pt x="4060209" y="0"/>
                </a:lnTo>
                <a:lnTo>
                  <a:pt x="4189863" y="689212"/>
                </a:lnTo>
                <a:lnTo>
                  <a:pt x="0" y="627797"/>
                </a:lnTo>
                <a:lnTo>
                  <a:pt x="27296" y="47767"/>
                </a:lnTo>
                <a:close/>
              </a:path>
            </a:pathLst>
          </a:custGeom>
          <a:solidFill>
            <a:srgbClr val="0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>
            <p:extLst/>
          </p:nvPr>
        </p:nvGraphicFramePr>
        <p:xfrm>
          <a:off x="23432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169929" y="1311240"/>
            <a:ext cx="405463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Reasoning and Problem Solving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 userDrawn="1">
            <p:extLst/>
          </p:nvPr>
        </p:nvGraphicFramePr>
        <p:xfrm>
          <a:off x="509206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28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29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60988" y="765475"/>
                <a:ext cx="8056280" cy="5632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2800" dirty="0" smtClean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Jack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says,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12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This is what he does: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Bariol Regular" panose="02000506040000020003" pitchFamily="2" charset="0"/>
                  </a:rPr>
                  <a:t>                                          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Bariol Regular" panose="02000506040000020003" pitchFamily="2" charset="0"/>
                  </a:rPr>
                  <a:t>                         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20</a:t>
                </a: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Is it possible to work out 60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/>
                      </a:rPr>
                      <m:t>÷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3 in the same way?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Prove it.</a:t>
                </a:r>
              </a:p>
              <a:p>
                <a:pPr lvl="0">
                  <a:defRPr/>
                </a:pPr>
                <a:endParaRPr lang="en-GB" sz="12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Is it possible to work out 60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4?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What is different about this calculation?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88" y="765475"/>
                <a:ext cx="8056280" cy="5632311"/>
              </a:xfrm>
              <a:prstGeom prst="rect">
                <a:avLst/>
              </a:prstGeom>
              <a:blipFill>
                <a:blip r:embed="rId3"/>
                <a:stretch>
                  <a:fillRect l="-1590" t="-1190" b="-20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ounded Rectangular Callout 11"/>
              <p:cNvSpPr/>
              <p:nvPr/>
            </p:nvSpPr>
            <p:spPr>
              <a:xfrm>
                <a:off x="3972400" y="821759"/>
                <a:ext cx="4555949" cy="1402835"/>
              </a:xfrm>
              <a:prstGeom prst="wedgeRoundRectCallout">
                <a:avLst>
                  <a:gd name="adj1" fmla="val -64472"/>
                  <a:gd name="adj2" fmla="val 46969"/>
                  <a:gd name="adj3" fmla="val 16667"/>
                </a:avLst>
              </a:prstGeom>
              <a:solidFill>
                <a:srgbClr val="00B050">
                  <a:alpha val="20000"/>
                </a:srgbClr>
              </a:solidFill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I can work out 40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charset="0"/>
                        <a:ea typeface="Cambria Math" charset="0"/>
                        <a:cs typeface="Cambria Math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 panose="020B0502020104020203" pitchFamily="34" charset="0"/>
                    <a:ea typeface="Calibri" charset="0"/>
                    <a:cs typeface="Times New Roman" charset="0"/>
                  </a:rPr>
                  <a:t> 2 easily because I know that 40 is the same as 4 tens. </a:t>
                </a: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Calibri" charset="0"/>
                  <a:cs typeface="Times New Roman" charset="0"/>
                </a:endParaRPr>
              </a:p>
            </p:txBody>
          </p:sp>
        </mc:Choice>
        <mc:Fallback xmlns="">
          <p:sp>
            <p:nvSpPr>
              <p:cNvPr id="12" name="Rounded Rectangular Callout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400" y="821759"/>
                <a:ext cx="4555949" cy="1402835"/>
              </a:xfrm>
              <a:prstGeom prst="wedgeRoundRectCallout">
                <a:avLst>
                  <a:gd name="adj1" fmla="val -64472"/>
                  <a:gd name="adj2" fmla="val 46969"/>
                  <a:gd name="adj3" fmla="val 16667"/>
                </a:avLst>
              </a:prstGeom>
              <a:blipFill>
                <a:blip r:embed="rId4"/>
                <a:stretch>
                  <a:fillRect t="-5532" r="-2417" b="-10638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2551" y="1447239"/>
            <a:ext cx="1428286" cy="111016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701" y="1046509"/>
            <a:ext cx="407886" cy="2053338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5349922" y="2816118"/>
            <a:ext cx="1542197" cy="154219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430" y="2926013"/>
            <a:ext cx="251174" cy="12644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604" y="2926012"/>
            <a:ext cx="251174" cy="126443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7006939" y="2816118"/>
            <a:ext cx="1542197" cy="154219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447" y="2926013"/>
            <a:ext cx="251174" cy="126443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621" y="2926012"/>
            <a:ext cx="251174" cy="126443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470" y="3183539"/>
            <a:ext cx="346347" cy="51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56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Whitney says,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could Whitney’s numbers be? 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Is this the only possible answer?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numbers would not be possible?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your answers.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139" y="996208"/>
            <a:ext cx="1688656" cy="2639922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2841091" y="1424030"/>
            <a:ext cx="3602061" cy="1815882"/>
          </a:xfrm>
          <a:prstGeom prst="wedgeRoundRectCallout">
            <a:avLst>
              <a:gd name="adj1" fmla="val 62670"/>
              <a:gd name="adj2" fmla="val 828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 panose="020B0502020104020203" pitchFamily="34" charset="0"/>
                <a:ea typeface="Bariol" charset="0"/>
                <a:cs typeface="Bariol" charset="0"/>
              </a:rPr>
              <a:t>I have added two one-digit numbers. My answer divides into 2 equal groups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ariol Regular" pitchFamily="2" charset="0"/>
                <a:ea typeface="Bariol" charset="0"/>
                <a:cs typeface="Bariol" charset="0"/>
              </a:rPr>
              <a:t>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Bariol" charset="0"/>
              <a:ea typeface="Bariol" charset="0"/>
              <a:cs typeface="Bari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2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 party bag contains 5 sweets.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 jar contains 5 party bags.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Ron has 75 sweets.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party bags will he need?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jars will he need?</a:t>
            </a:r>
          </a:p>
        </p:txBody>
      </p:sp>
      <p:pic>
        <p:nvPicPr>
          <p:cNvPr id="12" name="Picture 11" descr="C:\Users\User\AppData\Local\Microsoft\Windows\INetCache\Content.Word\sweet_jar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92" y="1903573"/>
            <a:ext cx="2271985" cy="2064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41" y="0"/>
            <a:ext cx="1604362" cy="22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0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Use the number cards to make multiplication and division sentences.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can you make?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91761" y="2594564"/>
            <a:ext cx="1008000" cy="851297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2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17416" y="2594564"/>
            <a:ext cx="1008000" cy="851297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20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3071" y="2594564"/>
            <a:ext cx="1008000" cy="851297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68726" y="2594564"/>
            <a:ext cx="1008000" cy="851297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10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94380" y="2594564"/>
            <a:ext cx="1008000" cy="851297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940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Mrs Owen has some sweets.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She shares them equally between 10 tables.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sweets could each table have?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Find as many ways as you can.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do you notice about your answers?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68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4000" b="1" dirty="0">
                <a:solidFill>
                  <a:prstClr val="black"/>
                </a:solidFill>
                <a:latin typeface="Gill Sans MT" panose="020B0502020104020203" pitchFamily="34" charset="0"/>
              </a:rPr>
              <a:t>True or false?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Dividing by 10 is the same as dividing by 5 then dividing by 2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Cakes are sold in boxes of 10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Jack and Alex are trying to pack these cakes into boxes.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Who is correct? Explain how you know.</a:t>
            </a:r>
          </a:p>
        </p:txBody>
      </p:sp>
      <p:pic>
        <p:nvPicPr>
          <p:cNvPr id="12" name="Picture 11" descr="C:\Users\smonaghan\Desktop\images\face_3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2889" flipH="1">
            <a:off x="1124608" y="2074816"/>
            <a:ext cx="1282765" cy="103916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ounded Rectangular Callout 13"/>
          <p:cNvSpPr/>
          <p:nvPr/>
        </p:nvSpPr>
        <p:spPr>
          <a:xfrm>
            <a:off x="2634920" y="2311511"/>
            <a:ext cx="2510285" cy="972629"/>
          </a:xfrm>
          <a:prstGeom prst="wedgeRoundRectCallout">
            <a:avLst>
              <a:gd name="adj1" fmla="val -62678"/>
              <a:gd name="adj2" fmla="val 2286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are 5 groups of 10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5357964" y="2311511"/>
            <a:ext cx="2621680" cy="974635"/>
          </a:xfrm>
          <a:prstGeom prst="wedgeRoundRectCallout">
            <a:avLst>
              <a:gd name="adj1" fmla="val 64972"/>
              <a:gd name="adj2" fmla="val 12104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are 6 groups of 10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36734" y="3043647"/>
            <a:ext cx="756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Jack</a:t>
            </a:r>
            <a:endParaRPr lang="en-GB" sz="2800" dirty="0"/>
          </a:p>
        </p:txBody>
      </p:sp>
      <p:sp>
        <p:nvSpPr>
          <p:cNvPr id="17" name="Rectangle 16"/>
          <p:cNvSpPr/>
          <p:nvPr/>
        </p:nvSpPr>
        <p:spPr>
          <a:xfrm>
            <a:off x="8493810" y="3008913"/>
            <a:ext cx="853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Alex</a:t>
            </a:r>
            <a:endParaRPr lang="en-GB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09497" y="1375593"/>
            <a:ext cx="1595592" cy="21565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93" y="3775040"/>
            <a:ext cx="453704" cy="49455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93" y="4112283"/>
            <a:ext cx="453704" cy="49455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93" y="4449526"/>
            <a:ext cx="453704" cy="49455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93" y="4786769"/>
            <a:ext cx="453704" cy="49455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93" y="5124012"/>
            <a:ext cx="453704" cy="49455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18" y="3777083"/>
            <a:ext cx="453704" cy="49455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18" y="4114326"/>
            <a:ext cx="453704" cy="49455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18" y="4451569"/>
            <a:ext cx="453704" cy="494559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18" y="4788811"/>
            <a:ext cx="453704" cy="494559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18" y="5126054"/>
            <a:ext cx="453704" cy="49455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72" y="3774079"/>
            <a:ext cx="453704" cy="494559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72" y="4111322"/>
            <a:ext cx="453704" cy="49455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72" y="4448565"/>
            <a:ext cx="453704" cy="49455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72" y="4785807"/>
            <a:ext cx="453704" cy="49455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72" y="5123050"/>
            <a:ext cx="453704" cy="49455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96" y="3776122"/>
            <a:ext cx="453704" cy="494559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96" y="4113364"/>
            <a:ext cx="453704" cy="49455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96" y="4450607"/>
            <a:ext cx="453704" cy="49455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96" y="4787850"/>
            <a:ext cx="453704" cy="49455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96" y="5125093"/>
            <a:ext cx="453704" cy="49455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279" y="3776743"/>
            <a:ext cx="453704" cy="49455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279" y="4113986"/>
            <a:ext cx="453704" cy="494559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279" y="4451229"/>
            <a:ext cx="453704" cy="49455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279" y="4788472"/>
            <a:ext cx="453704" cy="49455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279" y="5125715"/>
            <a:ext cx="453704" cy="4945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103" y="3778786"/>
            <a:ext cx="453704" cy="49455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103" y="4116029"/>
            <a:ext cx="453704" cy="49455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103" y="4453271"/>
            <a:ext cx="453704" cy="494559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103" y="4790514"/>
            <a:ext cx="453704" cy="494559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103" y="5127757"/>
            <a:ext cx="453704" cy="494559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958" y="3775782"/>
            <a:ext cx="453704" cy="49455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958" y="4113025"/>
            <a:ext cx="453704" cy="49455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958" y="4450268"/>
            <a:ext cx="453704" cy="49455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958" y="4787510"/>
            <a:ext cx="453704" cy="494559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958" y="5124753"/>
            <a:ext cx="453704" cy="494559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82" y="3777824"/>
            <a:ext cx="453704" cy="49455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82" y="4115067"/>
            <a:ext cx="453704" cy="49455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82" y="4452310"/>
            <a:ext cx="453704" cy="49455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82" y="4789553"/>
            <a:ext cx="453704" cy="49455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82" y="5126796"/>
            <a:ext cx="453704" cy="494559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018" y="3775040"/>
            <a:ext cx="453704" cy="49455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018" y="4112283"/>
            <a:ext cx="453704" cy="49455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018" y="4449526"/>
            <a:ext cx="453704" cy="49455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018" y="4786769"/>
            <a:ext cx="453704" cy="494559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018" y="5124012"/>
            <a:ext cx="453704" cy="494559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42" y="3777083"/>
            <a:ext cx="453704" cy="494559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42" y="4114326"/>
            <a:ext cx="453704" cy="494559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42" y="4451569"/>
            <a:ext cx="453704" cy="494559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42" y="4788811"/>
            <a:ext cx="453704" cy="494559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42" y="5126054"/>
            <a:ext cx="453704" cy="494559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96" y="3774079"/>
            <a:ext cx="453704" cy="49455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96" y="4111322"/>
            <a:ext cx="453704" cy="494559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96" y="4448565"/>
            <a:ext cx="453704" cy="494559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96" y="4785807"/>
            <a:ext cx="453704" cy="494559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96" y="5123050"/>
            <a:ext cx="453704" cy="494559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521" y="3776122"/>
            <a:ext cx="453704" cy="494559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521" y="4113364"/>
            <a:ext cx="453704" cy="494559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521" y="4450607"/>
            <a:ext cx="453704" cy="494559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521" y="4787850"/>
            <a:ext cx="453704" cy="494559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521" y="5125093"/>
            <a:ext cx="453704" cy="494559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23" y="3773989"/>
            <a:ext cx="453704" cy="494559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23" y="4111232"/>
            <a:ext cx="453704" cy="494559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23" y="4448475"/>
            <a:ext cx="453704" cy="494559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23" y="4785718"/>
            <a:ext cx="453704" cy="494559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23" y="5122961"/>
            <a:ext cx="453704" cy="494559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48" y="3776032"/>
            <a:ext cx="453704" cy="494559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48" y="4113275"/>
            <a:ext cx="453704" cy="494559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48" y="4450518"/>
            <a:ext cx="453704" cy="494559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48" y="4787760"/>
            <a:ext cx="453704" cy="494559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48" y="5125003"/>
            <a:ext cx="453704" cy="494559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302" y="3773028"/>
            <a:ext cx="453704" cy="494559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302" y="4110271"/>
            <a:ext cx="453704" cy="494559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302" y="4447514"/>
            <a:ext cx="453704" cy="494559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302" y="4784756"/>
            <a:ext cx="453704" cy="494559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302" y="5121999"/>
            <a:ext cx="453704" cy="494559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126" y="3775071"/>
            <a:ext cx="453704" cy="494559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126" y="4112313"/>
            <a:ext cx="453704" cy="494559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126" y="4449556"/>
            <a:ext cx="453704" cy="494559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126" y="4786799"/>
            <a:ext cx="453704" cy="494559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126" y="5124042"/>
            <a:ext cx="453704" cy="494559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909" y="3775692"/>
            <a:ext cx="453704" cy="494559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909" y="4112935"/>
            <a:ext cx="453704" cy="494559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909" y="4450178"/>
            <a:ext cx="453704" cy="494559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909" y="4787421"/>
            <a:ext cx="453704" cy="494559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909" y="5124664"/>
            <a:ext cx="453704" cy="49455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733" y="3777735"/>
            <a:ext cx="453704" cy="494559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733" y="4114978"/>
            <a:ext cx="453704" cy="494559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733" y="4452220"/>
            <a:ext cx="453704" cy="494559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733" y="4789463"/>
            <a:ext cx="453704" cy="494559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733" y="5126706"/>
            <a:ext cx="453704" cy="494559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88" y="3774731"/>
            <a:ext cx="453704" cy="494559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88" y="4111974"/>
            <a:ext cx="453704" cy="494559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88" y="4449217"/>
            <a:ext cx="453704" cy="494559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88" y="4786459"/>
            <a:ext cx="453704" cy="494559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88" y="5123702"/>
            <a:ext cx="453704" cy="494559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412" y="3776773"/>
            <a:ext cx="453704" cy="494559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412" y="4114016"/>
            <a:ext cx="453704" cy="494559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412" y="4451259"/>
            <a:ext cx="453704" cy="494559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412" y="4788502"/>
            <a:ext cx="453704" cy="494559"/>
          </a:xfrm>
          <a:prstGeom prst="rect">
            <a:avLst/>
          </a:prstGeom>
        </p:spPr>
      </p:pic>
      <p:pic>
        <p:nvPicPr>
          <p:cNvPr id="126" name="Picture 1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412" y="5125745"/>
            <a:ext cx="453704" cy="494559"/>
          </a:xfrm>
          <a:prstGeom prst="rect">
            <a:avLst/>
          </a:prstGeom>
        </p:spPr>
      </p:pic>
      <p:pic>
        <p:nvPicPr>
          <p:cNvPr id="127" name="Picture 1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648" y="3773989"/>
            <a:ext cx="453704" cy="494559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648" y="4111232"/>
            <a:ext cx="453704" cy="494559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648" y="4448475"/>
            <a:ext cx="453704" cy="494559"/>
          </a:xfrm>
          <a:prstGeom prst="rect">
            <a:avLst/>
          </a:prstGeom>
        </p:spPr>
      </p:pic>
      <p:pic>
        <p:nvPicPr>
          <p:cNvPr id="130" name="Picture 1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648" y="4785718"/>
            <a:ext cx="453704" cy="494559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648" y="5122961"/>
            <a:ext cx="453704" cy="494559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472" y="3776032"/>
            <a:ext cx="453704" cy="494559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472" y="4113275"/>
            <a:ext cx="453704" cy="494559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472" y="4450518"/>
            <a:ext cx="453704" cy="494559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472" y="4787760"/>
            <a:ext cx="453704" cy="494559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472" y="5125003"/>
            <a:ext cx="453704" cy="494559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326" y="3773028"/>
            <a:ext cx="453704" cy="494559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326" y="4110271"/>
            <a:ext cx="453704" cy="494559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326" y="4447514"/>
            <a:ext cx="453704" cy="494559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326" y="4784756"/>
            <a:ext cx="453704" cy="494559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326" y="5121999"/>
            <a:ext cx="453704" cy="494559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151" y="3775071"/>
            <a:ext cx="453704" cy="494559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151" y="4112313"/>
            <a:ext cx="453704" cy="494559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151" y="4449556"/>
            <a:ext cx="453704" cy="494559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151" y="4786799"/>
            <a:ext cx="453704" cy="494559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151" y="5124042"/>
            <a:ext cx="453704" cy="49455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401198" y="3868056"/>
            <a:ext cx="43668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ounded Rectangle 147"/>
          <p:cNvSpPr/>
          <p:nvPr/>
        </p:nvSpPr>
        <p:spPr>
          <a:xfrm>
            <a:off x="401198" y="4205788"/>
            <a:ext cx="43668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Rounded Rectangle 148"/>
          <p:cNvSpPr/>
          <p:nvPr/>
        </p:nvSpPr>
        <p:spPr>
          <a:xfrm>
            <a:off x="401198" y="4555003"/>
            <a:ext cx="43668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Rounded Rectangle 149"/>
          <p:cNvSpPr/>
          <p:nvPr/>
        </p:nvSpPr>
        <p:spPr>
          <a:xfrm>
            <a:off x="401198" y="4886415"/>
            <a:ext cx="43668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ounded Rectangle 150"/>
          <p:cNvSpPr/>
          <p:nvPr/>
        </p:nvSpPr>
        <p:spPr>
          <a:xfrm>
            <a:off x="401198" y="5224399"/>
            <a:ext cx="43668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Rounded Rectangle 151"/>
          <p:cNvSpPr/>
          <p:nvPr/>
        </p:nvSpPr>
        <p:spPr>
          <a:xfrm>
            <a:off x="5206473" y="3875668"/>
            <a:ext cx="36650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Rounded Rectangle 153"/>
          <p:cNvSpPr/>
          <p:nvPr/>
        </p:nvSpPr>
        <p:spPr>
          <a:xfrm>
            <a:off x="5206473" y="4225013"/>
            <a:ext cx="36650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Rounded Rectangle 154"/>
          <p:cNvSpPr/>
          <p:nvPr/>
        </p:nvSpPr>
        <p:spPr>
          <a:xfrm>
            <a:off x="5206473" y="4563118"/>
            <a:ext cx="36650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Rounded Rectangle 155"/>
          <p:cNvSpPr/>
          <p:nvPr/>
        </p:nvSpPr>
        <p:spPr>
          <a:xfrm>
            <a:off x="5206473" y="4912463"/>
            <a:ext cx="36650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Rounded Rectangle 156"/>
          <p:cNvSpPr/>
          <p:nvPr/>
        </p:nvSpPr>
        <p:spPr>
          <a:xfrm>
            <a:off x="5218754" y="5260114"/>
            <a:ext cx="3665074" cy="33141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Rounded Rectangle 157"/>
          <p:cNvSpPr/>
          <p:nvPr/>
        </p:nvSpPr>
        <p:spPr>
          <a:xfrm>
            <a:off x="8877371" y="3868056"/>
            <a:ext cx="661693" cy="172347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10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Alex has 20 sweets and shares them between 5 friends.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Tommy has 20 sweets and shares them between 10 friends.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Whose friends will receive the most sweets?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do you know?</a:t>
            </a: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12" name="Picture 11" descr="C:\Users\User\images\red-sweet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983" y="4310542"/>
            <a:ext cx="1476857" cy="20753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C:\Users\User\images\red-sweet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8601" y="3535479"/>
            <a:ext cx="1476857" cy="207538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267582"/>
              </p:ext>
            </p:extLst>
          </p:nvPr>
        </p:nvGraphicFramePr>
        <p:xfrm>
          <a:off x="10023567" y="1433665"/>
          <a:ext cx="3310296" cy="6977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7574">
                  <a:extLst>
                    <a:ext uri="{9D8B030D-6E8A-4147-A177-3AD203B41FA5}">
                      <a16:colId xmlns:a16="http://schemas.microsoft.com/office/drawing/2014/main" val="1359608921"/>
                    </a:ext>
                  </a:extLst>
                </a:gridCol>
                <a:gridCol w="827574">
                  <a:extLst>
                    <a:ext uri="{9D8B030D-6E8A-4147-A177-3AD203B41FA5}">
                      <a16:colId xmlns:a16="http://schemas.microsoft.com/office/drawing/2014/main" val="334253975"/>
                    </a:ext>
                  </a:extLst>
                </a:gridCol>
                <a:gridCol w="827574">
                  <a:extLst>
                    <a:ext uri="{9D8B030D-6E8A-4147-A177-3AD203B41FA5}">
                      <a16:colId xmlns:a16="http://schemas.microsoft.com/office/drawing/2014/main" val="1083311006"/>
                    </a:ext>
                  </a:extLst>
                </a:gridCol>
                <a:gridCol w="827574">
                  <a:extLst>
                    <a:ext uri="{9D8B030D-6E8A-4147-A177-3AD203B41FA5}">
                      <a16:colId xmlns:a16="http://schemas.microsoft.com/office/drawing/2014/main" val="2681817582"/>
                    </a:ext>
                  </a:extLst>
                </a:gridCol>
              </a:tblGrid>
              <a:tr h="69776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022063"/>
                  </a:ext>
                </a:extLst>
              </a:tr>
            </a:tbl>
          </a:graphicData>
        </a:graphic>
      </p:graphicFrame>
      <p:sp>
        <p:nvSpPr>
          <p:cNvPr id="15" name="Right Brace 14"/>
          <p:cNvSpPr/>
          <p:nvPr/>
        </p:nvSpPr>
        <p:spPr>
          <a:xfrm rot="16200000">
            <a:off x="11547278" y="-404599"/>
            <a:ext cx="262875" cy="331029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7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You have 30 counters.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different ways can you put them into equal groups?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Write down all the possible ways.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002663" y="3382982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09702" y="3496928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931725" y="3112718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31263" y="2902269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998921" y="3535382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541721" y="3078767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58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Amir has some counters.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makes 5 equal groups.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 amount he started with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is greater than 10 but less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than 35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counters could he have started with?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will be in each group?</a:t>
            </a: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1539">
            <a:off x="5833066" y="1681308"/>
            <a:ext cx="1917390" cy="1550510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10246485" y="1060260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74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 have 24 p.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 divide it equally between 2 friends.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much will they get each?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 have 24 p in 2 p coins.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2 p coins do I have?</a:t>
            </a:r>
          </a:p>
          <a:p>
            <a:pPr lvl="0">
              <a:defRPr/>
            </a:pPr>
            <a:endParaRPr lang="en-GB" sz="12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Consider the two questions above.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is the same and what is different?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619" y="0"/>
            <a:ext cx="1212271" cy="11147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618" y="895575"/>
            <a:ext cx="1212272" cy="119955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961" y="1874926"/>
            <a:ext cx="1152930" cy="11486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112" y="2855276"/>
            <a:ext cx="1360627" cy="12122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289" y="3835626"/>
            <a:ext cx="1212272" cy="121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51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Tommy and Annie have some counters.</a:t>
            </a:r>
          </a:p>
          <a:p>
            <a:pPr lvl="0">
              <a:defRPr/>
            </a:pPr>
            <a:endParaRPr lang="en-GB" sz="12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Tommy shares his counters into 2 equal groups.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has 15 in each group.</a:t>
            </a:r>
          </a:p>
          <a:p>
            <a:pPr lvl="0">
              <a:defRPr/>
            </a:pPr>
            <a:endParaRPr lang="en-GB" sz="12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Annie groups her counters in twos. 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She has 19 groups.</a:t>
            </a:r>
          </a:p>
          <a:p>
            <a:pPr lvl="0">
              <a:defRPr/>
            </a:pPr>
            <a:endParaRPr lang="en-GB" sz="12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Who has more counters and by how many?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did you work it out?</a:t>
            </a:r>
          </a:p>
        </p:txBody>
      </p:sp>
      <p:sp>
        <p:nvSpPr>
          <p:cNvPr id="12" name="Oval 11"/>
          <p:cNvSpPr/>
          <p:nvPr/>
        </p:nvSpPr>
        <p:spPr>
          <a:xfrm>
            <a:off x="10246485" y="1060260"/>
            <a:ext cx="539058" cy="522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690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Ron has shared some grapes equally between two friends.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800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US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Each </a:t>
            </a: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friend receives fewer than 50 grapes.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Complete the sentences to describe the number of grapes Ron started with.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 algn="ctr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must have started with…</a:t>
            </a:r>
          </a:p>
          <a:p>
            <a:pPr lvl="0" algn="ctr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 algn="ctr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could have started with…</a:t>
            </a:r>
          </a:p>
          <a:p>
            <a:pPr lvl="0" algn="ctr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 algn="ctr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can’t have started with…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42183" y="1285527"/>
            <a:ext cx="1164509" cy="85770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484" y="1285527"/>
            <a:ext cx="1282989" cy="8860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519" y="653225"/>
            <a:ext cx="895135" cy="126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6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4000" b="1" dirty="0">
                <a:solidFill>
                  <a:prstClr val="black"/>
                </a:solidFill>
                <a:latin typeface="Gill Sans MT" panose="020B0502020104020203" pitchFamily="34" charset="0"/>
              </a:rPr>
              <a:t>True or false? </a:t>
            </a:r>
            <a:endParaRPr lang="en-GB" sz="40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b="1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12 is an odd number.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Prove your answer using concrete, pictorial and abstract representations</a:t>
            </a:r>
            <a:r>
              <a:rPr lang="en-GB" sz="2800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each approach.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113" y="575842"/>
            <a:ext cx="465573" cy="6560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297" y="558638"/>
            <a:ext cx="867659" cy="6560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221" y="1143965"/>
            <a:ext cx="846496" cy="82886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076" y="1073424"/>
            <a:ext cx="775955" cy="8994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965" y="1889058"/>
            <a:ext cx="804171" cy="114629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7" y="1864284"/>
            <a:ext cx="807699" cy="114629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206" y="2922096"/>
            <a:ext cx="807699" cy="14390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676" y="2896593"/>
            <a:ext cx="828861" cy="143904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206" y="4245362"/>
            <a:ext cx="818280" cy="171768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7" y="4245362"/>
            <a:ext cx="821807" cy="1717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17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803479" y="6548746"/>
            <a:ext cx="469212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988" y="765475"/>
            <a:ext cx="80562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Tommy says that when he adds two odd numbers together, his total will be even.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Is he correct?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Convince me.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else can you find out?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6154">
            <a:off x="5126934" y="2214785"/>
            <a:ext cx="1295517" cy="18466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8612">
            <a:off x="7112276" y="1867857"/>
            <a:ext cx="1291596" cy="230118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113" y="575842"/>
            <a:ext cx="465573" cy="6560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297" y="558638"/>
            <a:ext cx="867659" cy="6560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221" y="1143965"/>
            <a:ext cx="846496" cy="82886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076" y="1073424"/>
            <a:ext cx="775955" cy="89940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965" y="1889058"/>
            <a:ext cx="804171" cy="114629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7" y="1864284"/>
            <a:ext cx="807699" cy="114629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206" y="2922096"/>
            <a:ext cx="807699" cy="143904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676" y="2896593"/>
            <a:ext cx="828861" cy="143904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206" y="4245362"/>
            <a:ext cx="818280" cy="171768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7" y="4245362"/>
            <a:ext cx="821807" cy="1717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75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BA110A-F0D6-4815-A530-12842E058620}" vid="{DBCC5AE0-762A-486A-A91B-EF3AE4503D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6" ma:contentTypeDescription="Create a new document." ma:contentTypeScope="" ma:versionID="2245d72f9f22c961ac9c11b4021a29a4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c713bd9f538da43dbf4536b41f92027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4A12B6-53FC-4652-B09C-9D089BA126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33C0BC-C241-46AF-963C-CBDED36083B0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79A85AF-D0F0-4964-95F2-C3766E354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2073</TotalTime>
  <Words>605</Words>
  <Application>Microsoft Office PowerPoint</Application>
  <PresentationFormat>A4 Paper (210x297 mm)</PresentationFormat>
  <Paragraphs>184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Bariol</vt:lpstr>
      <vt:lpstr>Bariol Regular</vt:lpstr>
      <vt:lpstr>Calibri</vt:lpstr>
      <vt:lpstr>Cambria Math</vt:lpstr>
      <vt:lpstr>Gill Sans MT</vt:lpstr>
      <vt:lpstr>Times New Roman</vt:lpstr>
      <vt:lpstr>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Brown</dc:creator>
  <cp:lastModifiedBy>Windows User</cp:lastModifiedBy>
  <cp:revision>119</cp:revision>
  <dcterms:created xsi:type="dcterms:W3CDTF">2019-02-04T08:17:32Z</dcterms:created>
  <dcterms:modified xsi:type="dcterms:W3CDTF">2021-02-24T10:59:30Z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