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77" r:id="rId5"/>
  </p:sldMasterIdLst>
  <p:notesMasterIdLst>
    <p:notesMasterId r:id="rId28"/>
  </p:notesMasterIdLst>
  <p:sldIdLst>
    <p:sldId id="410" r:id="rId6"/>
    <p:sldId id="411" r:id="rId7"/>
    <p:sldId id="418" r:id="rId8"/>
    <p:sldId id="417" r:id="rId9"/>
    <p:sldId id="416" r:id="rId10"/>
    <p:sldId id="415" r:id="rId11"/>
    <p:sldId id="414" r:id="rId12"/>
    <p:sldId id="412" r:id="rId13"/>
    <p:sldId id="413" r:id="rId14"/>
    <p:sldId id="419" r:id="rId15"/>
    <p:sldId id="420" r:id="rId16"/>
    <p:sldId id="421" r:id="rId17"/>
    <p:sldId id="422" r:id="rId18"/>
    <p:sldId id="423" r:id="rId19"/>
    <p:sldId id="424" r:id="rId20"/>
    <p:sldId id="425" r:id="rId21"/>
    <p:sldId id="426" r:id="rId22"/>
    <p:sldId id="427" r:id="rId23"/>
    <p:sldId id="428" r:id="rId24"/>
    <p:sldId id="429" r:id="rId25"/>
    <p:sldId id="430" r:id="rId26"/>
    <p:sldId id="431" r:id="rId2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pos="31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1" autoAdjust="0"/>
    <p:restoredTop sz="84489" autoAdjust="0"/>
  </p:normalViewPr>
  <p:slideViewPr>
    <p:cSldViewPr snapToGrid="0" showGuides="1">
      <p:cViewPr varScale="1">
        <p:scale>
          <a:sx n="73" d="100"/>
          <a:sy n="73" d="100"/>
        </p:scale>
        <p:origin x="942" y="72"/>
      </p:cViewPr>
      <p:guideLst>
        <p:guide orient="horz" pos="2409"/>
        <p:guide pos="3165"/>
      </p:guideLst>
    </p:cSldViewPr>
  </p:slideViewPr>
  <p:outlineViewPr>
    <p:cViewPr>
      <p:scale>
        <a:sx n="33" d="100"/>
        <a:sy n="33" d="100"/>
      </p:scale>
      <p:origin x="0" y="-13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311AF-8457-4785-B190-D31CD4FDE7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1FB06-1D9B-4317-BE37-4218AB785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055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3216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630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3608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453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2952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5583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2022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231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3849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263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089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8584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8768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0471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129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72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267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150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05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928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155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123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617" y="104674"/>
            <a:ext cx="958007" cy="958007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8046053" y="6520171"/>
            <a:ext cx="24751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© White</a:t>
            </a:r>
            <a:r>
              <a:rPr lang="en-GB" sz="1200" baseline="0" dirty="0" smtClean="0"/>
              <a:t> Rose Maths 2019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431794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81941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1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-1" y="0"/>
            <a:ext cx="9906001" cy="1695450"/>
          </a:xfrm>
          <a:prstGeom prst="rect">
            <a:avLst/>
          </a:prstGeom>
          <a:solidFill>
            <a:srgbClr val="00929F">
              <a:alpha val="1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Freeform: Shape 24"/>
          <p:cNvSpPr/>
          <p:nvPr userDrawn="1"/>
        </p:nvSpPr>
        <p:spPr>
          <a:xfrm>
            <a:off x="-495301" y="1163488"/>
            <a:ext cx="10896600" cy="695325"/>
          </a:xfrm>
          <a:custGeom>
            <a:avLst/>
            <a:gdLst>
              <a:gd name="connsiteX0" fmla="*/ 0 w 10536072"/>
              <a:gd name="connsiteY0" fmla="*/ 122830 h 648269"/>
              <a:gd name="connsiteX1" fmla="*/ 10536072 w 10536072"/>
              <a:gd name="connsiteY1" fmla="*/ 0 h 648269"/>
              <a:gd name="connsiteX2" fmla="*/ 10522424 w 10536072"/>
              <a:gd name="connsiteY2" fmla="*/ 580030 h 648269"/>
              <a:gd name="connsiteX3" fmla="*/ 6824 w 10536072"/>
              <a:gd name="connsiteY3" fmla="*/ 648269 h 648269"/>
              <a:gd name="connsiteX4" fmla="*/ 0 w 10536072"/>
              <a:gd name="connsiteY4" fmla="*/ 122830 h 648269"/>
              <a:gd name="connsiteX0" fmla="*/ 88752 w 10529289"/>
              <a:gd name="connsiteY0" fmla="*/ 107912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107912 h 648269"/>
              <a:gd name="connsiteX0" fmla="*/ 88752 w 10529289"/>
              <a:gd name="connsiteY0" fmla="*/ 70619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70619 h 648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29289" h="648269">
                <a:moveTo>
                  <a:pt x="88752" y="70619"/>
                </a:moveTo>
                <a:lnTo>
                  <a:pt x="10529289" y="0"/>
                </a:lnTo>
                <a:lnTo>
                  <a:pt x="10515641" y="580030"/>
                </a:lnTo>
                <a:lnTo>
                  <a:pt x="41" y="648269"/>
                </a:lnTo>
                <a:cubicBezTo>
                  <a:pt x="-2234" y="473123"/>
                  <a:pt x="91027" y="245765"/>
                  <a:pt x="88752" y="70619"/>
                </a:cubicBezTo>
                <a:close/>
              </a:path>
            </a:pathLst>
          </a:custGeom>
          <a:solidFill>
            <a:srgbClr val="1D3A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Freeform: Shape 23"/>
          <p:cNvSpPr/>
          <p:nvPr userDrawn="1"/>
        </p:nvSpPr>
        <p:spPr>
          <a:xfrm>
            <a:off x="-495301" y="642767"/>
            <a:ext cx="5587365" cy="722630"/>
          </a:xfrm>
          <a:custGeom>
            <a:avLst/>
            <a:gdLst>
              <a:gd name="connsiteX0" fmla="*/ 27296 w 4189863"/>
              <a:gd name="connsiteY0" fmla="*/ 47767 h 689212"/>
              <a:gd name="connsiteX1" fmla="*/ 4060209 w 4189863"/>
              <a:gd name="connsiteY1" fmla="*/ 0 h 689212"/>
              <a:gd name="connsiteX2" fmla="*/ 4189863 w 4189863"/>
              <a:gd name="connsiteY2" fmla="*/ 689212 h 689212"/>
              <a:gd name="connsiteX3" fmla="*/ 0 w 4189863"/>
              <a:gd name="connsiteY3" fmla="*/ 627797 h 689212"/>
              <a:gd name="connsiteX4" fmla="*/ 27296 w 4189863"/>
              <a:gd name="connsiteY4" fmla="*/ 47767 h 68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9863" h="689212">
                <a:moveTo>
                  <a:pt x="27296" y="47767"/>
                </a:moveTo>
                <a:lnTo>
                  <a:pt x="4060209" y="0"/>
                </a:lnTo>
                <a:lnTo>
                  <a:pt x="4189863" y="689212"/>
                </a:lnTo>
                <a:lnTo>
                  <a:pt x="0" y="627797"/>
                </a:lnTo>
                <a:lnTo>
                  <a:pt x="27296" y="47767"/>
                </a:lnTo>
                <a:close/>
              </a:path>
            </a:pathLst>
          </a:custGeom>
          <a:solidFill>
            <a:srgbClr val="0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 userDrawn="1">
            <p:extLst/>
          </p:nvPr>
        </p:nvGraphicFramePr>
        <p:xfrm>
          <a:off x="23432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169929" y="1311240"/>
            <a:ext cx="4054636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rgbClr val="FFFFFF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Reasoning and Problem Solving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 userDrawn="1">
            <p:extLst/>
          </p:nvPr>
        </p:nvGraphicFramePr>
        <p:xfrm>
          <a:off x="509206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85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1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7.png"/><Relationship Id="rId7" Type="http://schemas.openxmlformats.org/officeDocument/2006/relationships/image" Target="../media/image25.png"/><Relationship Id="rId12" Type="http://schemas.openxmlformats.org/officeDocument/2006/relationships/image" Target="../media/image22.t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21.png"/><Relationship Id="rId5" Type="http://schemas.openxmlformats.org/officeDocument/2006/relationships/image" Target="../media/image19.png"/><Relationship Id="rId10" Type="http://schemas.openxmlformats.org/officeDocument/2006/relationships/image" Target="../media/image20.png"/><Relationship Id="rId4" Type="http://schemas.openxmlformats.org/officeDocument/2006/relationships/image" Target="../media/image18.png"/><Relationship Id="rId9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3.png"/><Relationship Id="rId4" Type="http://schemas.openxmlformats.org/officeDocument/2006/relationships/image" Target="../media/image3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5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43.png"/><Relationship Id="rId5" Type="http://schemas.openxmlformats.org/officeDocument/2006/relationships/image" Target="../media/image8.png"/><Relationship Id="rId10" Type="http://schemas.openxmlformats.org/officeDocument/2006/relationships/image" Target="../media/image42.png"/><Relationship Id="rId4" Type="http://schemas.openxmlformats.org/officeDocument/2006/relationships/image" Target="../media/image37.png"/><Relationship Id="rId9" Type="http://schemas.openxmlformats.org/officeDocument/2006/relationships/image" Target="../media/image41.png"/><Relationship Id="rId14" Type="http://schemas.openxmlformats.org/officeDocument/2006/relationships/image" Target="../media/image4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6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9.png"/><Relationship Id="rId4" Type="http://schemas.openxmlformats.org/officeDocument/2006/relationships/image" Target="../media/image50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5.png"/><Relationship Id="rId4" Type="http://schemas.openxmlformats.org/officeDocument/2006/relationships/image" Target="../media/image18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89551" y="733246"/>
                <a:ext cx="7744998" cy="6124754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Use the diagram and counters to tell your own number story for these calculations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: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Bariol Regular" panose="02000506040000020003" pitchFamily="2" charset="0"/>
                  </a:rPr>
                  <a:t>  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12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____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7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____</a:t>
                </a: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</a:t>
                </a:r>
                <a:r>
                  <a:rPr lang="en-GB" sz="2800" dirty="0">
                    <a:latin typeface="Gill Sans MT" panose="020B0502020104020203" pitchFamily="34" charset="0"/>
                  </a:rPr>
                  <a:t>____</a:t>
                </a: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17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			First 				Then 				Now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33246"/>
                <a:ext cx="7744998" cy="6124754"/>
              </a:xfrm>
              <a:prstGeom prst="rect">
                <a:avLst/>
              </a:prstGeom>
              <a:blipFill>
                <a:blip r:embed="rId3"/>
                <a:stretch>
                  <a:fillRect l="-1654" t="-4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1985553" y="4329485"/>
            <a:ext cx="1528355" cy="1815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F</a:t>
            </a:r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4316416" y="4335354"/>
            <a:ext cx="1528355" cy="1815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F</a:t>
            </a:r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647279" y="4329485"/>
            <a:ext cx="1528355" cy="1815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F</a:t>
            </a:r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4239927" y="2037724"/>
            <a:ext cx="492115" cy="52870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4922478" y="2030900"/>
            <a:ext cx="492115" cy="52870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4608032" y="2644185"/>
            <a:ext cx="492115" cy="52870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358971" y="2549639"/>
            <a:ext cx="492115" cy="52870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6416300" y="1917065"/>
            <a:ext cx="492115" cy="52870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750702" y="2558763"/>
            <a:ext cx="492115" cy="52870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7165398" y="1925639"/>
            <a:ext cx="492115" cy="52870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25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9551" y="768991"/>
            <a:ext cx="7744998" cy="56938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Annie, Tommy and Alex are working out which calculation is represented below.</a:t>
            </a: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US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Can </a:t>
            </a: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you work out who is </a:t>
            </a:r>
            <a:r>
              <a:rPr lang="en-US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correct? Explain </a:t>
            </a: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why</a:t>
            </a:r>
            <a:r>
              <a:rPr lang="en-US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.</a:t>
            </a: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128" y="5006119"/>
            <a:ext cx="1237076" cy="8990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7691" y="4596240"/>
            <a:ext cx="1259295" cy="17187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13790" y="5006119"/>
            <a:ext cx="1316979" cy="90777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ounded Rectangular Callout 9"/>
              <p:cNvSpPr/>
              <p:nvPr/>
            </p:nvSpPr>
            <p:spPr>
              <a:xfrm>
                <a:off x="6613790" y="4206675"/>
                <a:ext cx="2124184" cy="645533"/>
              </a:xfrm>
              <a:prstGeom prst="wedgeRoundRectCallout">
                <a:avLst>
                  <a:gd name="adj1" fmla="val 12577"/>
                  <a:gd name="adj2" fmla="val 133394"/>
                  <a:gd name="adj3" fmla="val 16667"/>
                </a:avLst>
              </a:prstGeom>
              <a:solidFill>
                <a:srgbClr val="7030A0">
                  <a:alpha val="20000"/>
                </a:srgbClr>
              </a:solidFill>
              <a:ln w="2857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17 </a:t>
                </a:r>
                <a14:m>
                  <m:oMath xmlns:m="http://schemas.openxmlformats.org/officeDocument/2006/math">
                    <m:r>
                      <a:rPr kumimoji="0" lang="en-GB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charset="0"/>
                        <a:ea typeface="Bariol" charset="0"/>
                        <a:cs typeface="Bariol" charset="0"/>
                      </a:rPr>
                      <m:t>−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 17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charset="0"/>
                        <a:ea typeface="Bariol" charset="0"/>
                        <a:cs typeface="Bariol" charset="0"/>
                      </a:rPr>
                      <m:t>=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 0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Bariol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Rounded Rectangular Callout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3790" y="4206675"/>
                <a:ext cx="2124184" cy="645533"/>
              </a:xfrm>
              <a:prstGeom prst="wedgeRoundRectCallout">
                <a:avLst>
                  <a:gd name="adj1" fmla="val 12577"/>
                  <a:gd name="adj2" fmla="val 133394"/>
                  <a:gd name="adj3" fmla="val 16667"/>
                </a:avLst>
              </a:prstGeom>
              <a:blipFill>
                <a:blip r:embed="rId7"/>
                <a:stretch>
                  <a:fillRect l="-1983" r="-1983"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ounded Rectangular Callout 10"/>
              <p:cNvSpPr/>
              <p:nvPr/>
            </p:nvSpPr>
            <p:spPr>
              <a:xfrm>
                <a:off x="1420364" y="4228460"/>
                <a:ext cx="2084475" cy="640305"/>
              </a:xfrm>
              <a:prstGeom prst="wedgeRoundRectCallout">
                <a:avLst>
                  <a:gd name="adj1" fmla="val -46"/>
                  <a:gd name="adj2" fmla="val 115388"/>
                  <a:gd name="adj3" fmla="val 16667"/>
                </a:avLst>
              </a:prstGeom>
              <a:solidFill>
                <a:srgbClr val="FF0000">
                  <a:alpha val="20000"/>
                </a:srgbClr>
              </a:solidFill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17 </a:t>
                </a:r>
                <a14:m>
                  <m:oMath xmlns:m="http://schemas.openxmlformats.org/officeDocument/2006/math">
                    <m:r>
                      <a:rPr kumimoji="0" lang="en-GB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charset="0"/>
                        <a:ea typeface="Bariol" charset="0"/>
                        <a:cs typeface="Bariol" charset="0"/>
                      </a:rPr>
                      <m:t>−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 0</a:t>
                </a:r>
                <a14:m>
                  <m:oMath xmlns:m="http://schemas.openxmlformats.org/officeDocument/2006/math">
                    <m:r>
                      <a:rPr kumimoji="0" lang="en-GB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charset="0"/>
                        <a:ea typeface="Bariol" charset="0"/>
                        <a:cs typeface="Bariol" charset="0"/>
                      </a:rPr>
                      <m:t> </m:t>
                    </m:r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charset="0"/>
                        <a:ea typeface="Bariol" charset="0"/>
                        <a:cs typeface="Bariol" charset="0"/>
                      </a:rPr>
                      <m:t>=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 17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Bariol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ounded Rectangular Callout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0364" y="4228460"/>
                <a:ext cx="2084475" cy="640305"/>
              </a:xfrm>
              <a:prstGeom prst="wedgeRoundRectCallout">
                <a:avLst>
                  <a:gd name="adj1" fmla="val -46"/>
                  <a:gd name="adj2" fmla="val 115388"/>
                  <a:gd name="adj3" fmla="val 16667"/>
                </a:avLst>
              </a:prstGeom>
              <a:blipFill>
                <a:blip r:embed="rId8"/>
                <a:stretch>
                  <a:fillRect l="-2594" r="-2305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ounded Rectangular Callout 11"/>
              <p:cNvSpPr/>
              <p:nvPr/>
            </p:nvSpPr>
            <p:spPr>
              <a:xfrm>
                <a:off x="4035652" y="4208521"/>
                <a:ext cx="2047325" cy="638261"/>
              </a:xfrm>
              <a:prstGeom prst="wedgeRoundRectCallout">
                <a:avLst>
                  <a:gd name="adj1" fmla="val -11360"/>
                  <a:gd name="adj2" fmla="val 129339"/>
                  <a:gd name="adj3" fmla="val 16667"/>
                </a:avLst>
              </a:prstGeom>
              <a:solidFill>
                <a:srgbClr val="0070C0">
                  <a:alpha val="20000"/>
                </a:srgb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0</a:t>
                </a:r>
                <a14:m>
                  <m:oMath xmlns:m="http://schemas.openxmlformats.org/officeDocument/2006/math">
                    <m:r>
                      <a:rPr kumimoji="0" lang="en-GB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charset="0"/>
                        <a:ea typeface="Bariol" charset="0"/>
                        <a:cs typeface="Bariol" charset="0"/>
                      </a:rPr>
                      <m:t> −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 17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charset="0"/>
                        <a:ea typeface="Bariol" charset="0"/>
                        <a:cs typeface="Bariol" charset="0"/>
                      </a:rPr>
                      <m:t>=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 17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Bariol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ounded Rectangular Callout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5652" y="4208521"/>
                <a:ext cx="2047325" cy="638261"/>
              </a:xfrm>
              <a:prstGeom prst="wedgeRoundRectCallout">
                <a:avLst>
                  <a:gd name="adj1" fmla="val -11360"/>
                  <a:gd name="adj2" fmla="val 129339"/>
                  <a:gd name="adj3" fmla="val 16667"/>
                </a:avLst>
              </a:prstGeom>
              <a:blipFill>
                <a:blip r:embed="rId9"/>
                <a:stretch>
                  <a:fillRect l="-3519" r="-3226"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318077"/>
              </p:ext>
            </p:extLst>
          </p:nvPr>
        </p:nvGraphicFramePr>
        <p:xfrm>
          <a:off x="1452592" y="1875943"/>
          <a:ext cx="6603999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1333">
                  <a:extLst>
                    <a:ext uri="{9D8B030D-6E8A-4147-A177-3AD203B41FA5}">
                      <a16:colId xmlns:a16="http://schemas.microsoft.com/office/drawing/2014/main" val="2387497989"/>
                    </a:ext>
                  </a:extLst>
                </a:gridCol>
                <a:gridCol w="2201333">
                  <a:extLst>
                    <a:ext uri="{9D8B030D-6E8A-4147-A177-3AD203B41FA5}">
                      <a16:colId xmlns:a16="http://schemas.microsoft.com/office/drawing/2014/main" val="3119900508"/>
                    </a:ext>
                  </a:extLst>
                </a:gridCol>
                <a:gridCol w="2201333">
                  <a:extLst>
                    <a:ext uri="{9D8B030D-6E8A-4147-A177-3AD203B41FA5}">
                      <a16:colId xmlns:a16="http://schemas.microsoft.com/office/drawing/2014/main" val="489059570"/>
                    </a:ext>
                  </a:extLst>
                </a:gridCol>
              </a:tblGrid>
              <a:tr h="499046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First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Then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225693"/>
                  </a:ext>
                </a:extLst>
              </a:tr>
              <a:tr h="107408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781322"/>
                  </a:ext>
                </a:extLst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314" y="2411394"/>
            <a:ext cx="488706" cy="497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380" y="2406750"/>
            <a:ext cx="488706" cy="497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578" y="2402179"/>
            <a:ext cx="488706" cy="497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512" y="2397265"/>
            <a:ext cx="488706" cy="497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099" y="2707372"/>
            <a:ext cx="488706" cy="497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913" y="2702707"/>
            <a:ext cx="488706" cy="49719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512" y="2683688"/>
            <a:ext cx="488706" cy="4971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496" y="2707372"/>
            <a:ext cx="488706" cy="49719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248" y="3030569"/>
            <a:ext cx="488706" cy="49719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697" y="2684285"/>
            <a:ext cx="488706" cy="49719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797" y="3034674"/>
            <a:ext cx="488706" cy="49719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500" y="3030569"/>
            <a:ext cx="488706" cy="49719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578" y="3025362"/>
            <a:ext cx="488706" cy="49719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676" y="3032205"/>
            <a:ext cx="557598" cy="49719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446" y="2403724"/>
            <a:ext cx="488706" cy="497191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032" y="3347918"/>
            <a:ext cx="488706" cy="497191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069" y="3344794"/>
            <a:ext cx="488706" cy="49719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238" y="2370349"/>
            <a:ext cx="488706" cy="49719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304" y="2365705"/>
            <a:ext cx="488706" cy="497191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502" y="2361134"/>
            <a:ext cx="488706" cy="497191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436" y="2356220"/>
            <a:ext cx="488706" cy="497191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023" y="2666327"/>
            <a:ext cx="488706" cy="497191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837" y="2661662"/>
            <a:ext cx="488706" cy="49719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436" y="2642643"/>
            <a:ext cx="488706" cy="497191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20" y="2666327"/>
            <a:ext cx="488706" cy="497191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172" y="2989524"/>
            <a:ext cx="488706" cy="497191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621" y="2643240"/>
            <a:ext cx="488706" cy="497191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721" y="2993629"/>
            <a:ext cx="488706" cy="497191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424" y="2989524"/>
            <a:ext cx="488706" cy="497191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502" y="2984317"/>
            <a:ext cx="488706" cy="49719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600" y="2991160"/>
            <a:ext cx="557598" cy="497191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370" y="2362679"/>
            <a:ext cx="488706" cy="497191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652" y="3299795"/>
            <a:ext cx="488706" cy="497191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689" y="3296671"/>
            <a:ext cx="488706" cy="497191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611" y="2382356"/>
            <a:ext cx="488706" cy="497191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677" y="2377712"/>
            <a:ext cx="488706" cy="497191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875" y="2373141"/>
            <a:ext cx="488706" cy="497191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09" y="2368227"/>
            <a:ext cx="488706" cy="497191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396" y="2678334"/>
            <a:ext cx="488706" cy="497191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210" y="2673669"/>
            <a:ext cx="488706" cy="497191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09" y="2654650"/>
            <a:ext cx="488706" cy="497191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93" y="2678334"/>
            <a:ext cx="488706" cy="497191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7545" y="3001531"/>
            <a:ext cx="488706" cy="497191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994" y="2655247"/>
            <a:ext cx="488706" cy="497191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094" y="3005636"/>
            <a:ext cx="488706" cy="497191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797" y="3001531"/>
            <a:ext cx="488706" cy="497191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875" y="2996324"/>
            <a:ext cx="488706" cy="497191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973" y="3003167"/>
            <a:ext cx="557598" cy="497191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743" y="2374686"/>
            <a:ext cx="488706" cy="497191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329" y="3318880"/>
            <a:ext cx="488706" cy="497191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366" y="3315756"/>
            <a:ext cx="488706" cy="497191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579">
            <a:off x="3471606" y="2199167"/>
            <a:ext cx="2408976" cy="2030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41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89551" y="777844"/>
                <a:ext cx="7744998" cy="4832092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US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How many ways can you complete this number sentence?</a:t>
                </a:r>
              </a:p>
              <a:p>
                <a:pPr lvl="0">
                  <a:defRPr/>
                </a:pPr>
                <a:endParaRPr lang="en-US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Use the number line to help you</a:t>
                </a:r>
                <a:r>
                  <a:rPr lang="en-US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.</a:t>
                </a:r>
              </a:p>
              <a:p>
                <a:pPr lvl="0">
                  <a:defRPr/>
                </a:pPr>
                <a:endParaRPr lang="en-US" sz="2800" dirty="0">
                  <a:solidFill>
                    <a:prstClr val="black"/>
                  </a:solidFill>
                  <a:latin typeface="Bariol Regular" panose="02000506040000020003" pitchFamily="2" charset="0"/>
                </a:endParaRP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                                       </m:t>
                    </m:r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8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          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Bariol Regular" panose="02000506040000020003" pitchFamily="2" charset="0"/>
                  </a:rPr>
                  <a:t> </a:t>
                </a:r>
                <a:r>
                  <a:rPr lang="en-GB" sz="2800" dirty="0" smtClean="0">
                    <a:latin typeface="Gill Sans MT" panose="020B0502020104020203" pitchFamily="34" charset="0"/>
                  </a:rPr>
                  <a:t>11</a:t>
                </a:r>
                <a:endParaRPr lang="en-GB" sz="2800" dirty="0"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77844"/>
                <a:ext cx="7744998" cy="4832092"/>
              </a:xfrm>
              <a:prstGeom prst="rect">
                <a:avLst/>
              </a:prstGeom>
              <a:blipFill>
                <a:blip r:embed="rId3"/>
                <a:stretch>
                  <a:fillRect l="-1654" t="-884" b="-30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t="23535" b="43611"/>
          <a:stretch/>
        </p:blipFill>
        <p:spPr>
          <a:xfrm>
            <a:off x="1062389" y="2848520"/>
            <a:ext cx="8117546" cy="1086328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441179" y="4949466"/>
            <a:ext cx="974412" cy="81885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5121162" y="4949466"/>
            <a:ext cx="974412" cy="81885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35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88725" y="768738"/>
                <a:ext cx="8811960" cy="5693866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Rosie </a:t>
                </a: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is calculating 16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7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Which of these methods is most helpful?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Why?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      16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7 						16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7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                         16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7                                   16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7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Could </a:t>
                </a: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you find a way to partition 16 to help you </a:t>
                </a:r>
                <a:endParaRPr lang="en-GB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subtract </a:t>
                </a: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7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?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725" y="768738"/>
                <a:ext cx="8811960" cy="5693866"/>
              </a:xfrm>
              <a:prstGeom prst="rect">
                <a:avLst/>
              </a:prstGeom>
              <a:blipFill>
                <a:blip r:embed="rId3"/>
                <a:stretch>
                  <a:fillRect l="-1453" t="-642" b="-25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1678" flipH="1">
            <a:off x="7184782" y="777589"/>
            <a:ext cx="1799729" cy="2257650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4520309" y="4262372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Gill Sans MT" panose="020B0502020104020203" pitchFamily="34" charset="0"/>
              </a:rPr>
              <a:t>1</a:t>
            </a:r>
          </a:p>
        </p:txBody>
      </p:sp>
      <p:sp>
        <p:nvSpPr>
          <p:cNvPr id="14" name="Oval 13"/>
          <p:cNvSpPr/>
          <p:nvPr/>
        </p:nvSpPr>
        <p:spPr>
          <a:xfrm>
            <a:off x="3702299" y="4262372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Gill Sans MT" panose="020B0502020104020203" pitchFamily="34" charset="0"/>
              </a:rPr>
              <a:t>6</a:t>
            </a:r>
          </a:p>
        </p:txBody>
      </p:sp>
      <p:sp>
        <p:nvSpPr>
          <p:cNvPr id="15" name="Oval 14"/>
          <p:cNvSpPr/>
          <p:nvPr/>
        </p:nvSpPr>
        <p:spPr>
          <a:xfrm>
            <a:off x="8283061" y="4388316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6</a:t>
            </a:r>
            <a:endParaRPr lang="en-GB" sz="2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411775" y="4388316"/>
            <a:ext cx="780675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10</a:t>
            </a:r>
            <a:endParaRPr lang="en-GB" sz="2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17" name="Straight Connector 16"/>
          <p:cNvCxnSpPr>
            <a:stCxn id="16" idx="0"/>
          </p:cNvCxnSpPr>
          <p:nvPr/>
        </p:nvCxnSpPr>
        <p:spPr>
          <a:xfrm flipV="1">
            <a:off x="7802113" y="3881368"/>
            <a:ext cx="390337" cy="5069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5" idx="0"/>
          </p:cNvCxnSpPr>
          <p:nvPr/>
        </p:nvCxnSpPr>
        <p:spPr>
          <a:xfrm flipH="1" flipV="1">
            <a:off x="8336681" y="3881368"/>
            <a:ext cx="298439" cy="5069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4" idx="0"/>
          </p:cNvCxnSpPr>
          <p:nvPr/>
        </p:nvCxnSpPr>
        <p:spPr>
          <a:xfrm flipV="1">
            <a:off x="4054358" y="3864841"/>
            <a:ext cx="352059" cy="3975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4558196" y="3864841"/>
            <a:ext cx="352059" cy="39753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062220" y="3452344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Gill Sans MT" panose="020B0502020104020203" pitchFamily="34" charset="0"/>
              </a:rPr>
              <a:t>8</a:t>
            </a:r>
          </a:p>
        </p:txBody>
      </p:sp>
      <p:sp>
        <p:nvSpPr>
          <p:cNvPr id="24" name="Oval 23"/>
          <p:cNvSpPr/>
          <p:nvPr/>
        </p:nvSpPr>
        <p:spPr>
          <a:xfrm>
            <a:off x="1267491" y="3452344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Gill Sans MT" panose="020B0502020104020203" pitchFamily="34" charset="0"/>
              </a:rPr>
              <a:t>8</a:t>
            </a:r>
          </a:p>
        </p:txBody>
      </p:sp>
      <p:cxnSp>
        <p:nvCxnSpPr>
          <p:cNvPr id="25" name="Straight Connector 24"/>
          <p:cNvCxnSpPr>
            <a:stCxn id="23" idx="0"/>
          </p:cNvCxnSpPr>
          <p:nvPr/>
        </p:nvCxnSpPr>
        <p:spPr>
          <a:xfrm flipH="1" flipV="1">
            <a:off x="2115840" y="2945396"/>
            <a:ext cx="298439" cy="5069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527663" y="2962692"/>
            <a:ext cx="352059" cy="5069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5656144" y="3421264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Gill Sans MT" panose="020B0502020104020203" pitchFamily="34" charset="0"/>
              </a:rPr>
              <a:t>3</a:t>
            </a:r>
          </a:p>
        </p:txBody>
      </p:sp>
      <p:sp>
        <p:nvSpPr>
          <p:cNvPr id="29" name="Oval 28"/>
          <p:cNvSpPr/>
          <p:nvPr/>
        </p:nvSpPr>
        <p:spPr>
          <a:xfrm>
            <a:off x="6473067" y="3422788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Gill Sans MT" panose="020B0502020104020203" pitchFamily="34" charset="0"/>
              </a:rPr>
              <a:t>4</a:t>
            </a:r>
          </a:p>
        </p:txBody>
      </p:sp>
      <p:cxnSp>
        <p:nvCxnSpPr>
          <p:cNvPr id="30" name="Straight Connector 29"/>
          <p:cNvCxnSpPr>
            <a:stCxn id="28" idx="0"/>
          </p:cNvCxnSpPr>
          <p:nvPr/>
        </p:nvCxnSpPr>
        <p:spPr>
          <a:xfrm flipV="1">
            <a:off x="6008203" y="2945396"/>
            <a:ext cx="320633" cy="47586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9" idx="0"/>
          </p:cNvCxnSpPr>
          <p:nvPr/>
        </p:nvCxnSpPr>
        <p:spPr>
          <a:xfrm flipH="1" flipV="1">
            <a:off x="6473067" y="2945397"/>
            <a:ext cx="352059" cy="47739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64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89551" y="777844"/>
                <a:ext cx="7744998" cy="4401205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Teddy works out 15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–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6</a:t>
                </a:r>
              </a:p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This is Teddy’s working out:</a:t>
                </a:r>
              </a:p>
              <a:p>
                <a:pPr lvl="0">
                  <a:defRPr/>
                </a:pPr>
                <a:endParaRPr lang="en-US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–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–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9</a:t>
                </a:r>
              </a:p>
              <a:p>
                <a:pPr lvl="0">
                  <a:defRPr/>
                </a:pPr>
                <a:endParaRPr lang="en-US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Why is Teddy’s working out wrong?</a:t>
                </a: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77844"/>
                <a:ext cx="7744998" cy="4401205"/>
              </a:xfrm>
              <a:prstGeom prst="rect">
                <a:avLst/>
              </a:prstGeom>
              <a:blipFill>
                <a:blip r:embed="rId3"/>
                <a:stretch>
                  <a:fillRect l="-1654" t="-9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9020">
            <a:off x="5973478" y="1253503"/>
            <a:ext cx="1489398" cy="11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84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89551" y="802215"/>
                <a:ext cx="7881470" cy="4401205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Use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charset="0"/>
                      </a:rPr>
                      <m:t>&lt;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charset="0"/>
                      </a:rPr>
                      <m:t>&gt;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to make the statements correct.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 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 algn="ctr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17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5 		12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5</a:t>
                </a:r>
              </a:p>
              <a:p>
                <a:pPr lvl="0" algn="ctr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 algn="ctr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4		18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8</a:t>
                </a:r>
              </a:p>
              <a:p>
                <a:pPr lvl="0" algn="ctr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 algn="ctr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11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7	 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 11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4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Is Whitney correct? Explain how you know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.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802215"/>
                <a:ext cx="7881470" cy="4401205"/>
              </a:xfrm>
              <a:prstGeom prst="rect">
                <a:avLst/>
              </a:prstGeom>
              <a:blipFill>
                <a:blip r:embed="rId3"/>
                <a:stretch>
                  <a:fillRect l="-1624" t="-970" b="-33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4579606" y="2138326"/>
            <a:ext cx="501359" cy="501359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4608834" y="2972317"/>
            <a:ext cx="501359" cy="501359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9339" y="3806307"/>
            <a:ext cx="501359" cy="501359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458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3231" y="828675"/>
            <a:ext cx="8087227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Which method would you use to solve each problem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?</a:t>
            </a: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                        </a:t>
            </a: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>
              <a:defRPr/>
            </a:pPr>
            <a:r>
              <a:rPr lang="en-GB" dirty="0" smtClean="0">
                <a:latin typeface="Gill Sans MT" panose="020B0502020104020203" pitchFamily="34" charset="0"/>
              </a:rPr>
              <a:t>                                                   </a:t>
            </a:r>
          </a:p>
          <a:p>
            <a:pPr>
              <a:defRPr/>
            </a:pPr>
            <a:r>
              <a:rPr lang="en-GB" dirty="0">
                <a:latin typeface="Gill Sans MT" panose="020B0502020104020203" pitchFamily="34" charset="0"/>
              </a:rPr>
              <a:t>	</a:t>
            </a:r>
            <a:r>
              <a:rPr lang="en-GB" dirty="0" smtClean="0">
                <a:latin typeface="Gill Sans MT" panose="020B0502020104020203" pitchFamily="34" charset="0"/>
              </a:rPr>
              <a:t>						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            </a:t>
            </a:r>
            <a:endParaRPr lang="en-GB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9551" y="1875673"/>
            <a:ext cx="7744998" cy="181588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 </a:t>
            </a: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0735" y="1553958"/>
            <a:ext cx="2469256" cy="1671811"/>
          </a:xfrm>
          <a:prstGeom prst="roundRect">
            <a:avLst/>
          </a:prstGeom>
          <a:solidFill>
            <a:srgbClr val="00B050">
              <a:alpha val="20000"/>
            </a:srgb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Bariol" charset="0"/>
                <a:cs typeface="Arial" panose="020B0604020202020204" pitchFamily="34" charset="0"/>
              </a:rPr>
              <a:t>Max has 12 balloons.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Bariol" charset="0"/>
                <a:cs typeface="Arial" panose="020B0604020202020204" pitchFamily="34" charset="0"/>
              </a:rPr>
              <a:t>5 of the balloons burst.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Bariol" charset="0"/>
                <a:cs typeface="Arial" panose="020B0604020202020204" pitchFamily="34" charset="0"/>
              </a:rPr>
              <a:t>How many are left?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Bariol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04549" y="1530452"/>
            <a:ext cx="2993867" cy="1696575"/>
          </a:xfrm>
          <a:prstGeom prst="roundRect">
            <a:avLst/>
          </a:prstGeom>
          <a:solidFill>
            <a:srgbClr val="FF0000">
              <a:alpha val="2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Bariol" charset="0"/>
                <a:cs typeface="Arial" panose="020B0604020202020204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Bariol" charset="0"/>
                <a:cs typeface="Arial" panose="020B0604020202020204" pitchFamily="34" charset="0"/>
              </a:rPr>
              <a:t>Max has 12 balloons.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Bariol" charset="0"/>
                <a:cs typeface="Arial" panose="020B0604020202020204" pitchFamily="34" charset="0"/>
              </a:rPr>
              <a:t>5 of the balloons are red.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Bariol" charset="0"/>
                <a:cs typeface="Arial" panose="020B0604020202020204" pitchFamily="34" charset="0"/>
              </a:rPr>
              <a:t>There rest are blue.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Bariol" charset="0"/>
                <a:cs typeface="Arial" panose="020B0604020202020204" pitchFamily="34" charset="0"/>
              </a:rPr>
              <a:t>How many blue balloons does Max have?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Bariol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481943" y="1564279"/>
            <a:ext cx="3019277" cy="1696575"/>
          </a:xfrm>
          <a:prstGeom prst="roundRect">
            <a:avLst/>
          </a:prstGeom>
          <a:solidFill>
            <a:srgbClr val="FFC000">
              <a:alpha val="20000"/>
            </a:srgb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Bariol" charset="0"/>
                <a:cs typeface="Arial" panose="020B0604020202020204" pitchFamily="34" charset="0"/>
              </a:rPr>
              <a:t>Max has 12 blue balloons and 5 red balloons.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Bariol" charset="0"/>
                <a:cs typeface="Arial" panose="020B0604020202020204" pitchFamily="34" charset="0"/>
              </a:rPr>
              <a:t>How many more blue balloons than red balloons does he have?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Bariol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3866" y="4444884"/>
            <a:ext cx="2463198" cy="80413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3866" y="3485680"/>
            <a:ext cx="2463198" cy="8041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782719" y="3526008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7261114" y="3525811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8721159" y="3518621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8244236" y="3508803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7765841" y="3518621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7261114" y="3904676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7754392" y="3904676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8224231" y="3907234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8726065" y="3905537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6782719" y="3912425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7258770" y="4477465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782718" y="4477465"/>
            <a:ext cx="331489" cy="3314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5706238" y="4988537"/>
            <a:ext cx="640080" cy="59928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12</a:t>
            </a:r>
            <a:endParaRPr lang="en-GB" sz="20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147755" y="5852173"/>
            <a:ext cx="640080" cy="59928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?</a:t>
            </a:r>
            <a:endParaRPr lang="en-GB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5197504" y="5852173"/>
            <a:ext cx="640080" cy="59928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5</a:t>
            </a:r>
            <a:endParaRPr lang="en-GB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31" name="Straight Connector 30"/>
          <p:cNvCxnSpPr>
            <a:stCxn id="29" idx="0"/>
            <a:endCxn id="6" idx="3"/>
          </p:cNvCxnSpPr>
          <p:nvPr/>
        </p:nvCxnSpPr>
        <p:spPr>
          <a:xfrm flipV="1">
            <a:off x="5517544" y="5500062"/>
            <a:ext cx="282432" cy="3521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8" idx="0"/>
            <a:endCxn id="6" idx="5"/>
          </p:cNvCxnSpPr>
          <p:nvPr/>
        </p:nvCxnSpPr>
        <p:spPr>
          <a:xfrm flipH="1" flipV="1">
            <a:off x="6252580" y="5500062"/>
            <a:ext cx="215215" cy="3521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400451"/>
              </p:ext>
            </p:extLst>
          </p:nvPr>
        </p:nvGraphicFramePr>
        <p:xfrm>
          <a:off x="1092025" y="4061912"/>
          <a:ext cx="442479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8733">
                  <a:extLst>
                    <a:ext uri="{9D8B030D-6E8A-4147-A177-3AD203B41FA5}">
                      <a16:colId xmlns:a16="http://schemas.microsoft.com/office/drawing/2014/main" val="2472885403"/>
                    </a:ext>
                  </a:extLst>
                </a:gridCol>
                <a:gridCol w="368733">
                  <a:extLst>
                    <a:ext uri="{9D8B030D-6E8A-4147-A177-3AD203B41FA5}">
                      <a16:colId xmlns:a16="http://schemas.microsoft.com/office/drawing/2014/main" val="1153052951"/>
                    </a:ext>
                  </a:extLst>
                </a:gridCol>
                <a:gridCol w="368733">
                  <a:extLst>
                    <a:ext uri="{9D8B030D-6E8A-4147-A177-3AD203B41FA5}">
                      <a16:colId xmlns:a16="http://schemas.microsoft.com/office/drawing/2014/main" val="3703135163"/>
                    </a:ext>
                  </a:extLst>
                </a:gridCol>
                <a:gridCol w="368733">
                  <a:extLst>
                    <a:ext uri="{9D8B030D-6E8A-4147-A177-3AD203B41FA5}">
                      <a16:colId xmlns:a16="http://schemas.microsoft.com/office/drawing/2014/main" val="603826505"/>
                    </a:ext>
                  </a:extLst>
                </a:gridCol>
                <a:gridCol w="368733">
                  <a:extLst>
                    <a:ext uri="{9D8B030D-6E8A-4147-A177-3AD203B41FA5}">
                      <a16:colId xmlns:a16="http://schemas.microsoft.com/office/drawing/2014/main" val="2177969790"/>
                    </a:ext>
                  </a:extLst>
                </a:gridCol>
                <a:gridCol w="368733">
                  <a:extLst>
                    <a:ext uri="{9D8B030D-6E8A-4147-A177-3AD203B41FA5}">
                      <a16:colId xmlns:a16="http://schemas.microsoft.com/office/drawing/2014/main" val="3601815303"/>
                    </a:ext>
                  </a:extLst>
                </a:gridCol>
                <a:gridCol w="368733">
                  <a:extLst>
                    <a:ext uri="{9D8B030D-6E8A-4147-A177-3AD203B41FA5}">
                      <a16:colId xmlns:a16="http://schemas.microsoft.com/office/drawing/2014/main" val="442483881"/>
                    </a:ext>
                  </a:extLst>
                </a:gridCol>
                <a:gridCol w="368733">
                  <a:extLst>
                    <a:ext uri="{9D8B030D-6E8A-4147-A177-3AD203B41FA5}">
                      <a16:colId xmlns:a16="http://schemas.microsoft.com/office/drawing/2014/main" val="253263916"/>
                    </a:ext>
                  </a:extLst>
                </a:gridCol>
                <a:gridCol w="368733">
                  <a:extLst>
                    <a:ext uri="{9D8B030D-6E8A-4147-A177-3AD203B41FA5}">
                      <a16:colId xmlns:a16="http://schemas.microsoft.com/office/drawing/2014/main" val="52946491"/>
                    </a:ext>
                  </a:extLst>
                </a:gridCol>
                <a:gridCol w="368733">
                  <a:extLst>
                    <a:ext uri="{9D8B030D-6E8A-4147-A177-3AD203B41FA5}">
                      <a16:colId xmlns:a16="http://schemas.microsoft.com/office/drawing/2014/main" val="645804646"/>
                    </a:ext>
                  </a:extLst>
                </a:gridCol>
                <a:gridCol w="368733">
                  <a:extLst>
                    <a:ext uri="{9D8B030D-6E8A-4147-A177-3AD203B41FA5}">
                      <a16:colId xmlns:a16="http://schemas.microsoft.com/office/drawing/2014/main" val="2887938381"/>
                    </a:ext>
                  </a:extLst>
                </a:gridCol>
                <a:gridCol w="368733">
                  <a:extLst>
                    <a:ext uri="{9D8B030D-6E8A-4147-A177-3AD203B41FA5}">
                      <a16:colId xmlns:a16="http://schemas.microsoft.com/office/drawing/2014/main" val="881571284"/>
                    </a:ext>
                  </a:extLst>
                </a:gridCol>
              </a:tblGrid>
              <a:tr h="28536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63040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752689"/>
              </p:ext>
            </p:extLst>
          </p:nvPr>
        </p:nvGraphicFramePr>
        <p:xfrm>
          <a:off x="1092025" y="4583789"/>
          <a:ext cx="185393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0786">
                  <a:extLst>
                    <a:ext uri="{9D8B030D-6E8A-4147-A177-3AD203B41FA5}">
                      <a16:colId xmlns:a16="http://schemas.microsoft.com/office/drawing/2014/main" val="2472885403"/>
                    </a:ext>
                  </a:extLst>
                </a:gridCol>
                <a:gridCol w="370786">
                  <a:extLst>
                    <a:ext uri="{9D8B030D-6E8A-4147-A177-3AD203B41FA5}">
                      <a16:colId xmlns:a16="http://schemas.microsoft.com/office/drawing/2014/main" val="1153052951"/>
                    </a:ext>
                  </a:extLst>
                </a:gridCol>
                <a:gridCol w="370786">
                  <a:extLst>
                    <a:ext uri="{9D8B030D-6E8A-4147-A177-3AD203B41FA5}">
                      <a16:colId xmlns:a16="http://schemas.microsoft.com/office/drawing/2014/main" val="3703135163"/>
                    </a:ext>
                  </a:extLst>
                </a:gridCol>
                <a:gridCol w="370786">
                  <a:extLst>
                    <a:ext uri="{9D8B030D-6E8A-4147-A177-3AD203B41FA5}">
                      <a16:colId xmlns:a16="http://schemas.microsoft.com/office/drawing/2014/main" val="603826505"/>
                    </a:ext>
                  </a:extLst>
                </a:gridCol>
                <a:gridCol w="370786">
                  <a:extLst>
                    <a:ext uri="{9D8B030D-6E8A-4147-A177-3AD203B41FA5}">
                      <a16:colId xmlns:a16="http://schemas.microsoft.com/office/drawing/2014/main" val="3689021525"/>
                    </a:ext>
                  </a:extLst>
                </a:gridCol>
              </a:tblGrid>
              <a:tr h="3547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63040"/>
                  </a:ext>
                </a:extLst>
              </a:tr>
            </a:tbl>
          </a:graphicData>
        </a:graphic>
      </p:graphicFrame>
      <p:cxnSp>
        <p:nvCxnSpPr>
          <p:cNvPr id="40" name="Straight Arrow Connector 39"/>
          <p:cNvCxnSpPr/>
          <p:nvPr/>
        </p:nvCxnSpPr>
        <p:spPr>
          <a:xfrm>
            <a:off x="2981434" y="4697526"/>
            <a:ext cx="2535387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35687" y="4009020"/>
            <a:ext cx="591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dirty="0">
                <a:solidFill>
                  <a:prstClr val="black"/>
                </a:solidFill>
                <a:latin typeface="Gill Sans MT" panose="020B0502020104020203" pitchFamily="34" charset="0"/>
              </a:rPr>
              <a:t>Blue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55725" y="4580217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dirty="0">
                <a:solidFill>
                  <a:prstClr val="black"/>
                </a:solidFill>
                <a:latin typeface="Gill Sans MT" panose="020B0502020104020203" pitchFamily="34" charset="0"/>
              </a:rPr>
              <a:t>Red</a:t>
            </a:r>
          </a:p>
        </p:txBody>
      </p:sp>
      <p:sp>
        <p:nvSpPr>
          <p:cNvPr id="44" name="Right Brace 43"/>
          <p:cNvSpPr/>
          <p:nvPr/>
        </p:nvSpPr>
        <p:spPr>
          <a:xfrm rot="5400000">
            <a:off x="1913578" y="4212247"/>
            <a:ext cx="207311" cy="1853930"/>
          </a:xfrm>
          <a:prstGeom prst="rightBrace">
            <a:avLst>
              <a:gd name="adj1" fmla="val 0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1867192" y="527195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dirty="0">
                <a:solidFill>
                  <a:prstClr val="black"/>
                </a:solidFill>
                <a:latin typeface="Gill Sans MT" panose="020B0502020104020203" pitchFamily="34" charset="0"/>
              </a:rPr>
              <a:t>5</a:t>
            </a:r>
          </a:p>
        </p:txBody>
      </p:sp>
      <p:sp>
        <p:nvSpPr>
          <p:cNvPr id="46" name="Right Brace 45"/>
          <p:cNvSpPr/>
          <p:nvPr/>
        </p:nvSpPr>
        <p:spPr>
          <a:xfrm rot="16200000">
            <a:off x="3110281" y="1608775"/>
            <a:ext cx="386528" cy="4426555"/>
          </a:xfrm>
          <a:prstGeom prst="rightBrace">
            <a:avLst>
              <a:gd name="adj1" fmla="val 0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3095796" y="328535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dirty="0">
                <a:solidFill>
                  <a:prstClr val="black"/>
                </a:solidFill>
                <a:latin typeface="Gill Sans MT" panose="020B0502020104020203" pitchFamily="34" charset="0"/>
              </a:rPr>
              <a:t>12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118322" y="4721991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Gill Sans MT" panose="020B0502020104020203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6185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5903" y="795532"/>
            <a:ext cx="7744998" cy="353943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Amir has 16 apples. Ron has none.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Amir gives Ron 9 apples.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Who has the most apples now?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how you know.</a:t>
            </a:r>
          </a:p>
          <a:p>
            <a:pPr lvl="0">
              <a:defRPr/>
            </a:pP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 </a:t>
            </a: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260" y="3360844"/>
            <a:ext cx="1107874" cy="10640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182" y="3360844"/>
            <a:ext cx="1107874" cy="10640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529" y="3360844"/>
            <a:ext cx="1107874" cy="10640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273" y="3360845"/>
            <a:ext cx="1107874" cy="10640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591" y="4424880"/>
            <a:ext cx="1107874" cy="10640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260" y="4435165"/>
            <a:ext cx="1107874" cy="10640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904" y="4424879"/>
            <a:ext cx="1107874" cy="106403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366" y="4403347"/>
            <a:ext cx="1107874" cy="106403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607" y="3360844"/>
            <a:ext cx="1107874" cy="106403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307" y="4419256"/>
            <a:ext cx="1107874" cy="106403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654" y="3371128"/>
            <a:ext cx="1107874" cy="106403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876" y="3360844"/>
            <a:ext cx="1107874" cy="106403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351" y="3360845"/>
            <a:ext cx="1107874" cy="106403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435" y="4424881"/>
            <a:ext cx="1107874" cy="106403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873" y="4393062"/>
            <a:ext cx="1107874" cy="106403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131" y="4403346"/>
            <a:ext cx="1107874" cy="1064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96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89551" y="761704"/>
                <a:ext cx="7744998" cy="5693866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Look at the following objects.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Teddy works out these calculations.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 algn="ctr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15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____</a:t>
                </a:r>
              </a:p>
              <a:p>
                <a:pPr lvl="0" algn="ctr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11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____</a:t>
                </a:r>
              </a:p>
              <a:p>
                <a:pPr lvl="0" algn="ctr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11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____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What question could he have asked each time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?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61704"/>
                <a:ext cx="7744998" cy="5693866"/>
              </a:xfrm>
              <a:prstGeom prst="rect">
                <a:avLst/>
              </a:prstGeom>
              <a:blipFill>
                <a:blip r:embed="rId3"/>
                <a:stretch>
                  <a:fillRect l="-1654" t="-642" b="-24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813" y="2337431"/>
            <a:ext cx="1259426" cy="946442"/>
          </a:xfrm>
          <a:prstGeom prst="rect">
            <a:avLst/>
          </a:prstGeom>
        </p:spPr>
      </p:pic>
      <p:pic>
        <p:nvPicPr>
          <p:cNvPr id="23" name="Picture 2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554" y="1520877"/>
            <a:ext cx="1259426" cy="946442"/>
          </a:xfrm>
          <a:prstGeom prst="rect">
            <a:avLst/>
          </a:prstGeom>
        </p:spPr>
      </p:pic>
      <p:pic>
        <p:nvPicPr>
          <p:cNvPr id="24" name="Picture 2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451" y="2337431"/>
            <a:ext cx="1259426" cy="946442"/>
          </a:xfrm>
          <a:prstGeom prst="rect">
            <a:avLst/>
          </a:prstGeom>
        </p:spPr>
      </p:pic>
      <p:pic>
        <p:nvPicPr>
          <p:cNvPr id="25" name="Picture 2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29" y="1485559"/>
            <a:ext cx="1259426" cy="946442"/>
          </a:xfrm>
          <a:prstGeom prst="rect">
            <a:avLst/>
          </a:prstGeom>
        </p:spPr>
      </p:pic>
      <p:pic>
        <p:nvPicPr>
          <p:cNvPr id="26" name="Picture 2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4588" y="1488564"/>
            <a:ext cx="1259426" cy="946442"/>
          </a:xfrm>
          <a:prstGeom prst="rect">
            <a:avLst/>
          </a:prstGeom>
        </p:spPr>
      </p:pic>
      <p:pic>
        <p:nvPicPr>
          <p:cNvPr id="27" name="Picture 2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5670" y="1480458"/>
            <a:ext cx="1259426" cy="946442"/>
          </a:xfrm>
          <a:prstGeom prst="rect">
            <a:avLst/>
          </a:prstGeom>
        </p:spPr>
      </p:pic>
      <p:pic>
        <p:nvPicPr>
          <p:cNvPr id="28" name="Picture 2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991" y="2319879"/>
            <a:ext cx="1259426" cy="946442"/>
          </a:xfrm>
          <a:prstGeom prst="rect">
            <a:avLst/>
          </a:prstGeom>
        </p:spPr>
      </p:pic>
      <p:pic>
        <p:nvPicPr>
          <p:cNvPr id="29" name="Picture 2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554" y="1476376"/>
            <a:ext cx="1259426" cy="946442"/>
          </a:xfrm>
          <a:prstGeom prst="rect">
            <a:avLst/>
          </a:prstGeom>
        </p:spPr>
      </p:pic>
      <p:pic>
        <p:nvPicPr>
          <p:cNvPr id="30" name="Picture 2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091" y="1484540"/>
            <a:ext cx="1259426" cy="946442"/>
          </a:xfrm>
          <a:prstGeom prst="rect">
            <a:avLst/>
          </a:prstGeom>
        </p:spPr>
      </p:pic>
      <p:pic>
        <p:nvPicPr>
          <p:cNvPr id="31" name="Picture 30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198" y="2337431"/>
            <a:ext cx="1259426" cy="946442"/>
          </a:xfrm>
          <a:prstGeom prst="rect">
            <a:avLst/>
          </a:prstGeom>
        </p:spPr>
      </p:pic>
      <p:pic>
        <p:nvPicPr>
          <p:cNvPr id="32" name="Picture 3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867" y="1476857"/>
            <a:ext cx="1259426" cy="946442"/>
          </a:xfrm>
          <a:prstGeom prst="rect">
            <a:avLst/>
          </a:prstGeom>
        </p:spPr>
      </p:pic>
      <p:pic>
        <p:nvPicPr>
          <p:cNvPr id="33" name="Picture 3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951" y="2333963"/>
            <a:ext cx="1240688" cy="932118"/>
          </a:xfrm>
          <a:prstGeom prst="rect">
            <a:avLst/>
          </a:prstGeom>
        </p:spPr>
      </p:pic>
      <p:pic>
        <p:nvPicPr>
          <p:cNvPr id="34" name="Picture 3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662" y="2333963"/>
            <a:ext cx="1240688" cy="932118"/>
          </a:xfrm>
          <a:prstGeom prst="rect">
            <a:avLst/>
          </a:prstGeom>
        </p:spPr>
      </p:pic>
      <p:pic>
        <p:nvPicPr>
          <p:cNvPr id="35" name="Picture 34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126" y="1491702"/>
            <a:ext cx="1240688" cy="932118"/>
          </a:xfrm>
          <a:prstGeom prst="rect">
            <a:avLst/>
          </a:prstGeom>
        </p:spPr>
      </p:pic>
      <p:pic>
        <p:nvPicPr>
          <p:cNvPr id="36" name="Picture 3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726" y="2336399"/>
            <a:ext cx="1240688" cy="93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64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9551" y="777844"/>
            <a:ext cx="7744998" cy="310854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Use the cards to write as many addition and subtraction sentences as you can.</a:t>
            </a:r>
          </a:p>
          <a:p>
            <a:pPr lvl="0">
              <a:defRPr/>
            </a:pP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 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16281" y="2316763"/>
            <a:ext cx="2202485" cy="843822"/>
            <a:chOff x="421105" y="4667074"/>
            <a:chExt cx="1070811" cy="410252"/>
          </a:xfrm>
        </p:grpSpPr>
        <p:sp>
          <p:nvSpPr>
            <p:cNvPr id="7" name="Rounded Rectangle 6"/>
            <p:cNvSpPr/>
            <p:nvPr/>
          </p:nvSpPr>
          <p:spPr>
            <a:xfrm>
              <a:off x="421105" y="4667074"/>
              <a:ext cx="1070811" cy="41025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iol Regular" panose="02000506040000020003" pitchFamily="2" charset="0"/>
                <a:ea typeface="+mn-ea"/>
                <a:cs typeface="+mn-cs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5404" y="4743479"/>
              <a:ext cx="842211" cy="2543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</a:rPr>
                <a:t>nine</a:t>
              </a:r>
              <a:endPara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989672" y="3315694"/>
            <a:ext cx="2202485" cy="843822"/>
            <a:chOff x="421105" y="4667074"/>
            <a:chExt cx="1070811" cy="410252"/>
          </a:xfrm>
        </p:grpSpPr>
        <p:sp>
          <p:nvSpPr>
            <p:cNvPr id="10" name="Rounded Rectangle 9"/>
            <p:cNvSpPr/>
            <p:nvPr/>
          </p:nvSpPr>
          <p:spPr>
            <a:xfrm>
              <a:off x="421105" y="4667074"/>
              <a:ext cx="1070811" cy="41025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iol Regular" panose="02000506040000020003" pitchFamily="2" charset="0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3783" y="4738056"/>
              <a:ext cx="842211" cy="2543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</a:rPr>
                <a:t>ten</a:t>
              </a:r>
              <a:endPara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90077" y="4296068"/>
            <a:ext cx="2202484" cy="843822"/>
            <a:chOff x="421105" y="4667074"/>
            <a:chExt cx="1070811" cy="410252"/>
          </a:xfrm>
        </p:grpSpPr>
        <p:sp>
          <p:nvSpPr>
            <p:cNvPr id="13" name="Rounded Rectangle 12"/>
            <p:cNvSpPr/>
            <p:nvPr/>
          </p:nvSpPr>
          <p:spPr>
            <a:xfrm>
              <a:off x="421105" y="4667074"/>
              <a:ext cx="1070811" cy="41025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iol Regular" panose="02000506040000020003" pitchFamily="2" charset="0"/>
                <a:ea typeface="+mn-ea"/>
                <a:cs typeface="+mn-cs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9620" y="4745009"/>
              <a:ext cx="978154" cy="2543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</a:rPr>
                <a:t>nineteen</a:t>
              </a:r>
              <a:endPara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281767" y="4284948"/>
            <a:ext cx="2432555" cy="843822"/>
            <a:chOff x="371769" y="4667074"/>
            <a:chExt cx="1182667" cy="410252"/>
          </a:xfrm>
        </p:grpSpPr>
        <p:sp>
          <p:nvSpPr>
            <p:cNvPr id="16" name="Rounded Rectangle 15"/>
            <p:cNvSpPr/>
            <p:nvPr/>
          </p:nvSpPr>
          <p:spPr>
            <a:xfrm>
              <a:off x="421105" y="4667074"/>
              <a:ext cx="1070811" cy="41025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iol Regular" panose="02000506040000020003" pitchFamily="2" charset="0"/>
                <a:ea typeface="+mn-ea"/>
                <a:cs typeface="+mn-cs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71769" y="4715149"/>
              <a:ext cx="1182667" cy="2543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</a:rPr>
                <a:t>i</a:t>
              </a:r>
              <a:r>
                <a: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</a:rPr>
                <a:t>s equal to</a:t>
              </a:r>
              <a:endPara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371548" y="3305540"/>
            <a:ext cx="2269264" cy="843822"/>
            <a:chOff x="421105" y="4667074"/>
            <a:chExt cx="1103278" cy="410252"/>
          </a:xfrm>
        </p:grpSpPr>
        <p:sp>
          <p:nvSpPr>
            <p:cNvPr id="19" name="Rounded Rectangle 18"/>
            <p:cNvSpPr/>
            <p:nvPr/>
          </p:nvSpPr>
          <p:spPr>
            <a:xfrm>
              <a:off x="421105" y="4667074"/>
              <a:ext cx="1070811" cy="41025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iol Regular" panose="02000506040000020003" pitchFamily="2" charset="0"/>
                <a:ea typeface="+mn-ea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31926" y="4724550"/>
              <a:ext cx="1092457" cy="2543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</a:rPr>
                <a:t>subtract</a:t>
              </a:r>
              <a:endPara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380849" y="2344484"/>
            <a:ext cx="2202485" cy="843822"/>
            <a:chOff x="421105" y="4667074"/>
            <a:chExt cx="1070811" cy="410252"/>
          </a:xfrm>
        </p:grpSpPr>
        <p:sp>
          <p:nvSpPr>
            <p:cNvPr id="22" name="Rounded Rectangle 21"/>
            <p:cNvSpPr/>
            <p:nvPr/>
          </p:nvSpPr>
          <p:spPr>
            <a:xfrm>
              <a:off x="421105" y="4667074"/>
              <a:ext cx="1070811" cy="41025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iol Regular" panose="02000506040000020003" pitchFamily="2" charset="0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1755" y="4732182"/>
              <a:ext cx="842211" cy="2543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</a:rPr>
                <a:t>add</a:t>
              </a:r>
              <a:endPara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212195" y="2413420"/>
            <a:ext cx="2999485" cy="3139265"/>
            <a:chOff x="348242" y="96288"/>
            <a:chExt cx="5605726" cy="5614541"/>
          </a:xfrm>
        </p:grpSpPr>
        <p:sp>
          <p:nvSpPr>
            <p:cNvPr id="26" name="Oval 25"/>
            <p:cNvSpPr/>
            <p:nvPr/>
          </p:nvSpPr>
          <p:spPr>
            <a:xfrm>
              <a:off x="1984373" y="96288"/>
              <a:ext cx="2397704" cy="239770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348242" y="3313125"/>
              <a:ext cx="2397704" cy="239770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3556264" y="3298791"/>
              <a:ext cx="2397704" cy="239770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9" name="Straight Connector 28"/>
            <p:cNvCxnSpPr>
              <a:stCxn id="26" idx="3"/>
              <a:endCxn id="27" idx="0"/>
            </p:cNvCxnSpPr>
            <p:nvPr/>
          </p:nvCxnSpPr>
          <p:spPr>
            <a:xfrm flipH="1">
              <a:off x="1559794" y="2142856"/>
              <a:ext cx="775715" cy="11702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6" idx="5"/>
              <a:endCxn id="28" idx="0"/>
            </p:cNvCxnSpPr>
            <p:nvPr/>
          </p:nvCxnSpPr>
          <p:spPr>
            <a:xfrm>
              <a:off x="4030941" y="2142856"/>
              <a:ext cx="724175" cy="11559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71101" y="2654764"/>
            <a:ext cx="408711" cy="85794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66119" y="2663653"/>
            <a:ext cx="404982" cy="8464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007" y="4456368"/>
            <a:ext cx="469433" cy="69500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4879" y="3562936"/>
            <a:ext cx="536494" cy="270076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687" y="-64693"/>
            <a:ext cx="422555" cy="595419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1809" y="-64693"/>
            <a:ext cx="787490" cy="595419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583" y="543063"/>
            <a:ext cx="768283" cy="75227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587" y="510516"/>
            <a:ext cx="704260" cy="816301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4266" y="1307677"/>
            <a:ext cx="729869" cy="104038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591" y="1296846"/>
            <a:ext cx="733070" cy="1040383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410" y="2316762"/>
            <a:ext cx="733070" cy="1306081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708" y="2316763"/>
            <a:ext cx="752277" cy="130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85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89551" y="750548"/>
                <a:ext cx="7744998" cy="5693866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Circle </a:t>
                </a: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the addition and subtraction number sentences that match the ten frames.</a:t>
                </a: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fontAlgn="ctr"/>
                <a:r>
                  <a:rPr lang="en-US" sz="2800" dirty="0">
                    <a:latin typeface="Gill Sans MT" panose="020B0502020104020203" pitchFamily="34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en-US" sz="2800" dirty="0">
                    <a:latin typeface="Gill Sans MT" panose="020B0502020104020203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800" dirty="0" smtClean="0">
                    <a:latin typeface="Gill Sans MT" panose="020B0502020104020203" pitchFamily="34" charset="0"/>
                  </a:rPr>
                  <a:t>18</a:t>
                </a:r>
                <a:r>
                  <a:rPr lang="en-GB" sz="2800" dirty="0">
                    <a:latin typeface="Gill Sans MT" panose="020B0502020104020203" pitchFamily="34" charset="0"/>
                  </a:rPr>
                  <a:t> </a:t>
                </a:r>
                <a:r>
                  <a:rPr lang="en-GB" sz="2800" dirty="0" smtClean="0">
                    <a:latin typeface="Gill Sans MT" panose="020B0502020104020203" pitchFamily="34" charset="0"/>
                  </a:rPr>
                  <a:t>	</a:t>
                </a:r>
                <a:r>
                  <a:rPr lang="en-US" sz="2800" dirty="0" smtClean="0">
                    <a:latin typeface="Gill Sans MT" panose="020B0502020104020203" pitchFamily="34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28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latin typeface="Gill Sans MT" panose="020B0502020104020203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800" dirty="0" smtClean="0">
                    <a:latin typeface="Gill Sans MT" panose="020B0502020104020203" pitchFamily="34" charset="0"/>
                  </a:rPr>
                  <a:t>18</a:t>
                </a:r>
              </a:p>
              <a:p>
                <a:pPr fontAlgn="ctr"/>
                <a:endParaRPr lang="en-GB" sz="2800" dirty="0">
                  <a:latin typeface="Gill Sans MT" panose="020B0502020104020203" pitchFamily="34" charset="0"/>
                </a:endParaRPr>
              </a:p>
              <a:p>
                <a:r>
                  <a:rPr lang="en-US" sz="2800" dirty="0">
                    <a:latin typeface="Gill Sans MT" panose="020B0502020104020203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en-US" sz="2800" dirty="0">
                    <a:latin typeface="Gill Sans MT" panose="020B0502020104020203" pitchFamily="34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800" dirty="0" smtClean="0">
                    <a:latin typeface="Gill Sans MT" panose="020B0502020104020203" pitchFamily="34" charset="0"/>
                  </a:rPr>
                  <a:t>15</a:t>
                </a:r>
                <a:r>
                  <a:rPr lang="en-GB" sz="2800" dirty="0">
                    <a:latin typeface="Gill Sans MT" panose="020B0502020104020203" pitchFamily="34" charset="0"/>
                  </a:rPr>
                  <a:t> </a:t>
                </a:r>
                <a:r>
                  <a:rPr lang="en-GB" sz="2800" dirty="0" smtClean="0">
                    <a:latin typeface="Gill Sans MT" panose="020B0502020104020203" pitchFamily="34" charset="0"/>
                  </a:rPr>
                  <a:t>	</a:t>
                </a:r>
                <a:r>
                  <a:rPr lang="en-US" sz="2800" dirty="0" smtClean="0">
                    <a:latin typeface="Gill Sans MT" panose="020B0502020104020203" pitchFamily="34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28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latin typeface="Gill Sans MT" panose="020B0502020104020203" pitchFamily="34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800" dirty="0" smtClean="0">
                    <a:latin typeface="Gill Sans MT" panose="020B0502020104020203" pitchFamily="34" charset="0"/>
                  </a:rPr>
                  <a:t>3</a:t>
                </a:r>
              </a:p>
              <a:p>
                <a:endParaRPr lang="en-GB" sz="2800" dirty="0">
                  <a:latin typeface="Gill Sans MT" panose="020B0502020104020203" pitchFamily="34" charset="0"/>
                </a:endParaRPr>
              </a:p>
              <a:p>
                <a:r>
                  <a:rPr lang="en-US" sz="2800" dirty="0">
                    <a:latin typeface="Gill Sans MT" panose="020B0502020104020203" pitchFamily="34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en-US" sz="2800" dirty="0">
                    <a:latin typeface="Gill Sans MT" panose="020B0502020104020203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800" dirty="0" smtClean="0">
                    <a:latin typeface="Gill Sans MT" panose="020B0502020104020203" pitchFamily="34" charset="0"/>
                  </a:rPr>
                  <a:t>15</a:t>
                </a:r>
                <a:r>
                  <a:rPr lang="en-GB" sz="2800" dirty="0">
                    <a:latin typeface="Gill Sans MT" panose="020B0502020104020203" pitchFamily="34" charset="0"/>
                  </a:rPr>
                  <a:t> </a:t>
                </a:r>
                <a:r>
                  <a:rPr lang="en-GB" sz="2800" dirty="0" smtClean="0">
                    <a:latin typeface="Gill Sans MT" panose="020B0502020104020203" pitchFamily="34" charset="0"/>
                  </a:rPr>
                  <a:t>	</a:t>
                </a:r>
                <a:r>
                  <a:rPr lang="en-US" sz="2800" dirty="0" smtClean="0">
                    <a:latin typeface="Gill Sans MT" panose="020B0502020104020203" pitchFamily="34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28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latin typeface="Gill Sans MT" panose="020B0502020104020203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800" dirty="0" smtClean="0">
                    <a:latin typeface="Gill Sans MT" panose="020B0502020104020203" pitchFamily="34" charset="0"/>
                  </a:rPr>
                  <a:t>15</a:t>
                </a:r>
              </a:p>
              <a:p>
                <a:endParaRPr lang="en-GB" sz="2800" dirty="0">
                  <a:latin typeface="Gill Sans MT" panose="020B0502020104020203" pitchFamily="34" charset="0"/>
                </a:endParaRPr>
              </a:p>
              <a:p>
                <a:r>
                  <a:rPr lang="en-US" sz="2800" dirty="0">
                    <a:latin typeface="Gill Sans MT" panose="020B0502020104020203" pitchFamily="34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>
                    <a:latin typeface="Gill Sans MT" panose="020B0502020104020203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2800" dirty="0">
                    <a:latin typeface="Gill Sans MT" panose="020B0502020104020203" pitchFamily="34" charset="0"/>
                  </a:rPr>
                  <a:t> </a:t>
                </a:r>
                <a:r>
                  <a:rPr lang="en-US" sz="2800" dirty="0" smtClean="0">
                    <a:latin typeface="Gill Sans MT" panose="020B0502020104020203" pitchFamily="34" charset="0"/>
                  </a:rPr>
                  <a:t>15</a:t>
                </a:r>
                <a:r>
                  <a:rPr lang="en-GB" sz="2800" dirty="0">
                    <a:latin typeface="Gill Sans MT" panose="020B0502020104020203" pitchFamily="34" charset="0"/>
                  </a:rPr>
                  <a:t> </a:t>
                </a:r>
                <a:r>
                  <a:rPr lang="en-GB" sz="2800" dirty="0" smtClean="0">
                    <a:latin typeface="Gill Sans MT" panose="020B0502020104020203" pitchFamily="34" charset="0"/>
                  </a:rPr>
                  <a:t>	</a:t>
                </a:r>
                <a:r>
                  <a:rPr lang="en-US" sz="2800" dirty="0" smtClean="0">
                    <a:latin typeface="Gill Sans MT" panose="020B0502020104020203" pitchFamily="34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28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latin typeface="Gill Sans MT" panose="020B0502020104020203" pitchFamily="34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800" dirty="0">
                    <a:latin typeface="Gill Sans MT" panose="020B0502020104020203" pitchFamily="34" charset="0"/>
                  </a:rPr>
                  <a:t>3</a:t>
                </a:r>
                <a:endParaRPr lang="en-GB" sz="2800" dirty="0"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50548"/>
                <a:ext cx="7744998" cy="5693866"/>
              </a:xfrm>
              <a:prstGeom prst="rect">
                <a:avLst/>
              </a:prstGeom>
              <a:blipFill>
                <a:blip r:embed="rId3"/>
                <a:stretch>
                  <a:fillRect l="-1654" t="-6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2536" y="2035042"/>
            <a:ext cx="3445700" cy="11248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2536" y="3333184"/>
            <a:ext cx="3445700" cy="1124885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630102" y="2108656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35500" y="2634291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14875" y="2656376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335501" y="2108616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355841" y="2108616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728869" y="2108616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013322" y="2108656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7012609" y="2656376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8368246" y="2640762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7733234" y="2656376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320783" y="3375621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23504" y="3381019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7715207" y="3375621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7003296" y="3375621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8388970" y="3375621"/>
            <a:ext cx="444127" cy="444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5630102" y="3934255"/>
            <a:ext cx="431083" cy="420058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6320783" y="3953690"/>
            <a:ext cx="431083" cy="420058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66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59543" y="744417"/>
                <a:ext cx="7744998" cy="5693866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Mo and Jack are working out 11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7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Mo says,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Jack says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,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Use a number line to show who is correct </a:t>
                </a:r>
              </a:p>
              <a:p>
                <a:pPr lvl="0">
                  <a:defRPr/>
                </a:pPr>
                <a:endParaRPr lang="en-GB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543" y="744417"/>
                <a:ext cx="7744998" cy="5693866"/>
              </a:xfrm>
              <a:prstGeom prst="rect">
                <a:avLst/>
              </a:prstGeom>
              <a:blipFill>
                <a:blip r:embed="rId3"/>
                <a:stretch>
                  <a:fillRect l="-1574" t="-6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ounded Rectangular Callout 5"/>
          <p:cNvSpPr/>
          <p:nvPr/>
        </p:nvSpPr>
        <p:spPr>
          <a:xfrm>
            <a:off x="4184561" y="2131062"/>
            <a:ext cx="3627028" cy="879977"/>
          </a:xfrm>
          <a:prstGeom prst="wedgeRoundRectCallout">
            <a:avLst>
              <a:gd name="adj1" fmla="val -66857"/>
              <a:gd name="adj2" fmla="val 42311"/>
              <a:gd name="adj3" fmla="val 16667"/>
            </a:avLst>
          </a:prstGeom>
          <a:solidFill>
            <a:srgbClr val="CC3399">
              <a:alpha val="55000"/>
            </a:srgbClr>
          </a:solidFill>
          <a:ln w="28575">
            <a:solidFill>
              <a:srgbClr val="CC33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Calibri" charset="0"/>
                <a:cs typeface="Times New Roman" charset="0"/>
              </a:rPr>
              <a:t>11, 12, 13, 14, 15, 16, 17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Calibri" charset="0"/>
              <a:cs typeface="Times New Roman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4184559" y="3891962"/>
            <a:ext cx="3627030" cy="847668"/>
          </a:xfrm>
          <a:prstGeom prst="wedgeRoundRectCallout">
            <a:avLst>
              <a:gd name="adj1" fmla="val -65284"/>
              <a:gd name="adj2" fmla="val 46299"/>
              <a:gd name="adj3" fmla="val 16667"/>
            </a:avLst>
          </a:prstGeom>
          <a:solidFill>
            <a:schemeClr val="accent5">
              <a:lumMod val="20000"/>
              <a:lumOff val="80000"/>
              <a:alpha val="55000"/>
            </a:schemeClr>
          </a:solidFill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Calibri" charset="0"/>
                <a:cs typeface="Times New Roman" charset="0"/>
              </a:rPr>
              <a:t>12, 13, 14, 15, 16, 17, 18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Calibri" charset="0"/>
              <a:cs typeface="Times New Roman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83411" y="4061087"/>
            <a:ext cx="1301835" cy="950779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89921" y="2238242"/>
            <a:ext cx="1488817" cy="1087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82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9543" y="1676987"/>
            <a:ext cx="7744998" cy="440120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            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	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	   Alex</a:t>
            </a: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Do you agree with Alex?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why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.</a:t>
            </a: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28008" y="404428"/>
            <a:ext cx="1720517" cy="234827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ular Callout 7"/>
              <p:cNvSpPr/>
              <p:nvPr/>
            </p:nvSpPr>
            <p:spPr>
              <a:xfrm>
                <a:off x="4170649" y="1094200"/>
                <a:ext cx="3993068" cy="1738312"/>
              </a:xfrm>
              <a:prstGeom prst="wedgeRoundRectCallout">
                <a:avLst>
                  <a:gd name="adj1" fmla="val -68488"/>
                  <a:gd name="adj2" fmla="val -11651"/>
                  <a:gd name="adj3" fmla="val 16667"/>
                </a:avLst>
              </a:prstGeom>
              <a:solidFill>
                <a:srgbClr val="FF0000">
                  <a:alpha val="20000"/>
                </a:srgbClr>
              </a:solidFill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Any number less than 11 would make this correct.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libri" charset="0"/>
                        <a:cs typeface="Times New Roman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 11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libri" charset="0"/>
                        <a:cs typeface="Times New Roman" charset="0"/>
                      </a:rPr>
                      <m:t>&lt;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libri" charset="0"/>
                        <a:cs typeface="Times New Roman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 ___</a:t>
                </a:r>
                <a:endPara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ill Sans MT" panose="020B0502020104020203" pitchFamily="34" charset="0"/>
                  <a:ea typeface="Calibri" charset="0"/>
                  <a:cs typeface="Times New Roman" charset="0"/>
                </a:endParaRPr>
              </a:p>
            </p:txBody>
          </p:sp>
        </mc:Choice>
        <mc:Fallback xmlns="">
          <p:sp>
            <p:nvSpPr>
              <p:cNvPr id="8" name="Rounded Rectangular Callout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0649" y="1094200"/>
                <a:ext cx="3993068" cy="1738312"/>
              </a:xfrm>
              <a:prstGeom prst="wedgeRoundRectCallout">
                <a:avLst>
                  <a:gd name="adj1" fmla="val -68488"/>
                  <a:gd name="adj2" fmla="val -11651"/>
                  <a:gd name="adj3" fmla="val 16667"/>
                </a:avLst>
              </a:prstGeom>
              <a:blipFill>
                <a:blip r:embed="rId4"/>
                <a:stretch>
                  <a:fillRect r="-1904" b="-2062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799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9551" y="904061"/>
            <a:ext cx="8158196" cy="526297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			   Whitney 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has 16 sweets and 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eats 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7 of them.</a:t>
            </a: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Mo has 17 sweets and eats 8 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of them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Who 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has more sweets left?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/>
            </a:r>
            <a:b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</a:b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how you know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.</a:t>
            </a: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9551" y="383769"/>
            <a:ext cx="1489253" cy="2079608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653" y="2297373"/>
            <a:ext cx="1440967" cy="1217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8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87550" y="736900"/>
                <a:ext cx="8158196" cy="5262979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Dexter is working out which symbol to use to compare the number sentences.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 algn="ctr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dirty="0">
                        <a:solidFill>
                          <a:prstClr val="black"/>
                        </a:solidFill>
                        <a:latin typeface="Cambria Math" charset="0"/>
                        <a:ea typeface="Bariol" charset="0"/>
                        <a:cs typeface="Bariol" charset="0"/>
                      </a:rPr>
                      <m:t>−</m:t>
                    </m:r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charset="0"/>
                        <a:ea typeface="Bariol" charset="0"/>
                        <a:cs typeface="Bariol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5 	</a:t>
                </a:r>
                <a:r>
                  <a:rPr lang="en-US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    14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charset="0"/>
                        <a:ea typeface="Bariol" charset="0"/>
                        <a:cs typeface="Bariol" charset="0"/>
                      </a:rPr>
                      <m:t>+ 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5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Do you agree with Dexter? 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Explain why.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50" y="736900"/>
                <a:ext cx="8158196" cy="5262979"/>
              </a:xfrm>
              <a:prstGeom prst="rect">
                <a:avLst/>
              </a:prstGeom>
              <a:blipFill>
                <a:blip r:embed="rId3"/>
                <a:stretch>
                  <a:fillRect l="-1570" t="-695" b="-27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/>
          <p:cNvSpPr/>
          <p:nvPr/>
        </p:nvSpPr>
        <p:spPr>
          <a:xfrm>
            <a:off x="4732042" y="2085731"/>
            <a:ext cx="484798" cy="48479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ounded Rectangular Callout 9"/>
              <p:cNvSpPr/>
              <p:nvPr/>
            </p:nvSpPr>
            <p:spPr>
              <a:xfrm>
                <a:off x="3023539" y="3368389"/>
                <a:ext cx="6022208" cy="1405605"/>
              </a:xfrm>
              <a:prstGeom prst="wedgeRoundRectCallout">
                <a:avLst>
                  <a:gd name="adj1" fmla="val -61221"/>
                  <a:gd name="adj2" fmla="val 4991"/>
                  <a:gd name="adj3" fmla="val 16667"/>
                </a:avLst>
              </a:prstGeom>
              <a:solidFill>
                <a:srgbClr val="7030A0">
                  <a:alpha val="20000"/>
                </a:srgbClr>
              </a:solidFill>
              <a:ln w="2857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The missing symbol must be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charset="0"/>
                        <a:ea typeface="Calibri" charset="0"/>
                        <a:cs typeface="Times New Roman" charset="0"/>
                      </a:rPr>
                      <m:t>= 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because all of the numbers are the same.</a:t>
                </a:r>
                <a:endPara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ill Sans MT" panose="020B0502020104020203" pitchFamily="34" charset="0"/>
                  <a:ea typeface="Calibri" charset="0"/>
                  <a:cs typeface="Times New Roman" charset="0"/>
                </a:endParaRPr>
              </a:p>
            </p:txBody>
          </p:sp>
        </mc:Choice>
        <mc:Fallback xmlns="">
          <p:sp>
            <p:nvSpPr>
              <p:cNvPr id="10" name="Rounded Rectangular Callout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3539" y="3368389"/>
                <a:ext cx="6022208" cy="1405605"/>
              </a:xfrm>
              <a:prstGeom prst="wedgeRoundRectCallout">
                <a:avLst>
                  <a:gd name="adj1" fmla="val -61221"/>
                  <a:gd name="adj2" fmla="val 4991"/>
                  <a:gd name="adj3" fmla="val 16667"/>
                </a:avLst>
              </a:prstGeom>
              <a:blipFill>
                <a:blip r:embed="rId4"/>
                <a:stretch>
                  <a:fillRect r="-1529"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33" y="3018236"/>
            <a:ext cx="1971172" cy="1361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31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9551" y="736900"/>
            <a:ext cx="7744998" cy="483209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Ron starts at 9 and adds on 5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Alex starts at 5 and adds on 9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Show their calculations on the number lines. 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What do you notice? Does this always happen?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Which method do you like best?  Why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?</a:t>
            </a: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147" y="3838477"/>
            <a:ext cx="7429001" cy="7793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147" y="5179324"/>
            <a:ext cx="7429001" cy="779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19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89551" y="736900"/>
                <a:ext cx="7744998" cy="5693866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Use equipment to represent each of the calculations below.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What is the same?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What is different?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 algn="ctr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	7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10</a:t>
                </a:r>
              </a:p>
              <a:p>
                <a:pPr lvl="0" algn="ctr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 algn="ctr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	17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3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= 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20</a:t>
                </a:r>
              </a:p>
              <a:p>
                <a:pPr lvl="0" algn="ctr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 algn="ctr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	20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7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13</a:t>
                </a:r>
              </a:p>
              <a:p>
                <a:pPr lvl="0" algn="ctr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Explain your thinking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.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36900"/>
                <a:ext cx="7744998" cy="5693866"/>
              </a:xfrm>
              <a:prstGeom prst="rect">
                <a:avLst/>
              </a:prstGeom>
              <a:blipFill>
                <a:blip r:embed="rId3"/>
                <a:stretch>
                  <a:fillRect l="-1654" t="-642" r="-2598" b="-24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9393" y="736900"/>
            <a:ext cx="3201396" cy="104512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0173534" y="777844"/>
            <a:ext cx="420955" cy="420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0173534" y="1302751"/>
            <a:ext cx="420955" cy="42095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6867" y="2752509"/>
            <a:ext cx="469433" cy="69500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489" y="1885982"/>
            <a:ext cx="536494" cy="270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41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9551" y="736900"/>
            <a:ext cx="7744998" cy="526297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Jack represents a number 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bond to 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20 in the part whole model.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Can 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you spot his mistake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?</a:t>
            </a: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5216" y="1692390"/>
            <a:ext cx="1541058" cy="1197561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 rot="5400000">
            <a:off x="3133874" y="1902872"/>
            <a:ext cx="2680804" cy="2657151"/>
            <a:chOff x="268171" y="249049"/>
            <a:chExt cx="2498576" cy="2448272"/>
          </a:xfrm>
        </p:grpSpPr>
        <p:sp>
          <p:nvSpPr>
            <p:cNvPr id="8" name="Oval 7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iol Regular" panose="02000506040000020003" pitchFamily="2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iol Regular" panose="02000506040000020003" pitchFamily="2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iol Regular" panose="02000506040000020003" pitchFamily="2" charset="0"/>
                <a:ea typeface="+mn-ea"/>
                <a:cs typeface="+mn-cs"/>
              </a:endParaRPr>
            </a:p>
          </p:txBody>
        </p:sp>
        <p:cxnSp>
          <p:nvCxnSpPr>
            <p:cNvPr id="11" name="Straight Connector 10"/>
            <p:cNvCxnSpPr>
              <a:stCxn id="8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8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3341048" y="2105172"/>
            <a:ext cx="635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rPr>
              <a:t>20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62953" y="3819694"/>
            <a:ext cx="541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rPr>
              <a:t>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35868" y="2993125"/>
            <a:ext cx="541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rPr>
              <a:t>13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61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9551" y="490680"/>
            <a:ext cx="7744998" cy="458587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en-GB" sz="4000" b="1" dirty="0">
                <a:solidFill>
                  <a:prstClr val="black"/>
                </a:solidFill>
                <a:latin typeface="Gill Sans MT" panose="020B0502020104020203" pitchFamily="34" charset="0"/>
              </a:rPr>
              <a:t>True or false?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There are double the amount of numbers bonds to 20 than there are number bonds to 10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Prove it – can you use a systematic approach?</a:t>
            </a:r>
          </a:p>
          <a:p>
            <a:pPr lvl="0">
              <a:defRPr/>
            </a:pP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 </a:t>
            </a: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45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89551" y="709604"/>
                <a:ext cx="7744998" cy="5981125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Teddy and Eva are adding together 7 and 8 using a number line.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Teddy shows it this way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: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	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				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+ 3          +5</m:t>
                    </m:r>
                  </m:oMath>
                </a14:m>
                <a:endParaRPr lang="en-GB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Eva shows it this 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way:</a:t>
                </a: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GB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 +5</m:t>
                      </m:r>
                    </m:oMath>
                  </m:oMathPara>
                </a14:m>
                <a:endParaRPr lang="en-GB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b="0" baseline="-250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Who </a:t>
                </a: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is 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correct? Explain </a:t>
                </a: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your answer</a:t>
                </a: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.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09604"/>
                <a:ext cx="7744998" cy="5981125"/>
              </a:xfrm>
              <a:prstGeom prst="rect">
                <a:avLst/>
              </a:prstGeom>
              <a:blipFill>
                <a:blip r:embed="rId3"/>
                <a:stretch>
                  <a:fillRect l="-1654" b="-11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706" y="5401650"/>
            <a:ext cx="7200000" cy="755312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7" name="Picture 6" descr="C:\Users\User\images\face_2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391" y="2273768"/>
            <a:ext cx="1394439" cy="1208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User\images\girl_2.png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05" b="22413"/>
          <a:stretch/>
        </p:blipFill>
        <p:spPr bwMode="auto">
          <a:xfrm flipH="1">
            <a:off x="8089551" y="4388250"/>
            <a:ext cx="1381907" cy="141593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551" y="3262128"/>
            <a:ext cx="7200000" cy="755312"/>
          </a:xfrm>
          <a:prstGeom prst="rect">
            <a:avLst/>
          </a:prstGeom>
        </p:spPr>
      </p:pic>
      <p:sp>
        <p:nvSpPr>
          <p:cNvPr id="16" name="Curved Down Arrow 15"/>
          <p:cNvSpPr/>
          <p:nvPr/>
        </p:nvSpPr>
        <p:spPr>
          <a:xfrm>
            <a:off x="3630353" y="5128916"/>
            <a:ext cx="732641" cy="389681"/>
          </a:xfrm>
          <a:prstGeom prst="curvedDownArrow">
            <a:avLst>
              <a:gd name="adj1" fmla="val 25000"/>
              <a:gd name="adj2" fmla="val 39946"/>
              <a:gd name="adj3" fmla="val 25000"/>
            </a:avLst>
          </a:prstGeom>
          <a:ln w="31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urved Down Arrow 16"/>
          <p:cNvSpPr/>
          <p:nvPr/>
        </p:nvSpPr>
        <p:spPr>
          <a:xfrm>
            <a:off x="4362994" y="2966441"/>
            <a:ext cx="1672046" cy="392881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Curved Down Arrow 18"/>
          <p:cNvSpPr/>
          <p:nvPr/>
        </p:nvSpPr>
        <p:spPr>
          <a:xfrm>
            <a:off x="3366145" y="2966441"/>
            <a:ext cx="1123406" cy="392881"/>
          </a:xfrm>
          <a:prstGeom prst="curvedDownArrow">
            <a:avLst/>
          </a:prstGeom>
          <a:ln w="31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urved Down Arrow 19"/>
          <p:cNvSpPr/>
          <p:nvPr/>
        </p:nvSpPr>
        <p:spPr>
          <a:xfrm>
            <a:off x="4249196" y="5048819"/>
            <a:ext cx="1694404" cy="469778"/>
          </a:xfrm>
          <a:prstGeom prst="curvedDownArrow">
            <a:avLst>
              <a:gd name="adj1" fmla="val 25000"/>
              <a:gd name="adj2" fmla="val 50000"/>
              <a:gd name="adj3" fmla="val 2832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96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9551" y="764196"/>
            <a:ext cx="7744998" cy="56938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Dexter uses ten frames to calculate eight plus six.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He says,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Do you 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agree?  Explain 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why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ounded Rectangular Callout 6"/>
              <p:cNvSpPr/>
              <p:nvPr/>
            </p:nvSpPr>
            <p:spPr>
              <a:xfrm>
                <a:off x="3826866" y="4334454"/>
                <a:ext cx="2460387" cy="790740"/>
              </a:xfrm>
              <a:prstGeom prst="wedgeRoundRectCallout">
                <a:avLst>
                  <a:gd name="adj1" fmla="val -71666"/>
                  <a:gd name="adj2" fmla="val 70504"/>
                  <a:gd name="adj3" fmla="val 16667"/>
                </a:avLst>
              </a:prstGeom>
              <a:solidFill>
                <a:srgbClr val="FF0000">
                  <a:alpha val="20000"/>
                </a:srgbClr>
              </a:solidFill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8</a:t>
                </a:r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charset="0"/>
                        <a:ea typeface="Bariol" charset="0"/>
                        <a:cs typeface="Bariol" charset="0"/>
                      </a:rPr>
                      <m:t>+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charset="0"/>
                        <a:ea typeface="Bariol" charset="0"/>
                        <a:cs typeface="Bariol" charset="0"/>
                      </a:rPr>
                      <m:t>=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Bariol" charset="0"/>
                    <a:cs typeface="Arial" panose="020B0604020202020204" pitchFamily="34" charset="0"/>
                  </a:rPr>
                  <a:t> 16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Bariol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ounded Rectangular Callou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6866" y="4334454"/>
                <a:ext cx="2460387" cy="790740"/>
              </a:xfrm>
              <a:prstGeom prst="wedgeRoundRectCallout">
                <a:avLst>
                  <a:gd name="adj1" fmla="val -71666"/>
                  <a:gd name="adj2" fmla="val 70504"/>
                  <a:gd name="adj3" fmla="val 16667"/>
                </a:avLst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 descr="C:\Users\smonaghan\Desktop\images\face_3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68391" y="4301374"/>
            <a:ext cx="1636875" cy="148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4695" y="1507653"/>
            <a:ext cx="3201396" cy="1045129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4099029" y="1546087"/>
            <a:ext cx="420955" cy="420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4695" y="2642187"/>
            <a:ext cx="3201396" cy="1045129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3488333" y="1546087"/>
            <a:ext cx="420955" cy="420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744915" y="1546087"/>
            <a:ext cx="420955" cy="420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099028" y="2052878"/>
            <a:ext cx="420955" cy="420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742504" y="2056446"/>
            <a:ext cx="420955" cy="420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488332" y="2080133"/>
            <a:ext cx="420955" cy="420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027095" y="1538549"/>
            <a:ext cx="420955" cy="420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370742" y="1538549"/>
            <a:ext cx="420955" cy="420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364675" y="2052878"/>
            <a:ext cx="420955" cy="420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488332" y="2678158"/>
            <a:ext cx="420955" cy="42095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4732042" y="2678158"/>
            <a:ext cx="420955" cy="42095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5364675" y="2685595"/>
            <a:ext cx="420955" cy="42095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027093" y="2678158"/>
            <a:ext cx="420955" cy="42095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099027" y="2670308"/>
            <a:ext cx="420955" cy="42095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634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89551" y="760542"/>
                <a:ext cx="7744998" cy="6124754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Annie is calculating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6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Which of these methods is most helpful?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Why?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</a:t>
                </a: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			8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b="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												8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 smtClean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						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						8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60542"/>
                <a:ext cx="7744998" cy="6124754"/>
              </a:xfrm>
              <a:prstGeom prst="rect">
                <a:avLst/>
              </a:prstGeom>
              <a:blipFill>
                <a:blip r:embed="rId3"/>
                <a:stretch>
                  <a:fillRect l="-1654" t="-5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5816461" y="3859149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6</a:t>
            </a:r>
            <a:endParaRPr lang="en-GB" sz="2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633384" y="3860673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2</a:t>
            </a:r>
            <a:endParaRPr lang="en-GB" sz="2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520309" y="5493406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2</a:t>
            </a:r>
            <a:endParaRPr lang="en-GB" sz="2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702299" y="5493406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4</a:t>
            </a:r>
            <a:endParaRPr lang="en-GB" sz="2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083906" y="3485279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1</a:t>
            </a:r>
            <a:endParaRPr lang="en-GB" sz="2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289177" y="3485279"/>
            <a:ext cx="704118" cy="67465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5</a:t>
            </a:r>
            <a:endParaRPr lang="en-GB" sz="2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15" name="Straight Connector 14"/>
          <p:cNvCxnSpPr>
            <a:stCxn id="13" idx="0"/>
          </p:cNvCxnSpPr>
          <p:nvPr/>
        </p:nvCxnSpPr>
        <p:spPr>
          <a:xfrm flipV="1">
            <a:off x="2641236" y="2978331"/>
            <a:ext cx="352059" cy="5069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2" idx="0"/>
          </p:cNvCxnSpPr>
          <p:nvPr/>
        </p:nvCxnSpPr>
        <p:spPr>
          <a:xfrm flipH="1" flipV="1">
            <a:off x="3137526" y="2978331"/>
            <a:ext cx="298439" cy="5069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4" idx="0"/>
          </p:cNvCxnSpPr>
          <p:nvPr/>
        </p:nvCxnSpPr>
        <p:spPr>
          <a:xfrm flipV="1">
            <a:off x="6168520" y="3383281"/>
            <a:ext cx="320633" cy="47586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9" idx="0"/>
          </p:cNvCxnSpPr>
          <p:nvPr/>
        </p:nvCxnSpPr>
        <p:spPr>
          <a:xfrm flipH="1" flipV="1">
            <a:off x="6633384" y="3383282"/>
            <a:ext cx="352059" cy="47739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1" idx="0"/>
          </p:cNvCxnSpPr>
          <p:nvPr/>
        </p:nvCxnSpPr>
        <p:spPr>
          <a:xfrm flipV="1">
            <a:off x="4054358" y="5095875"/>
            <a:ext cx="352059" cy="3975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0" idx="0"/>
          </p:cNvCxnSpPr>
          <p:nvPr/>
        </p:nvCxnSpPr>
        <p:spPr>
          <a:xfrm flipH="1" flipV="1">
            <a:off x="4520309" y="5095875"/>
            <a:ext cx="352059" cy="39753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91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BBA110A-F0D6-4815-A530-12842E058620}" vid="{DBCC5AE0-762A-486A-A91B-EF3AE4503DE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6" ma:contentTypeDescription="Create a new document." ma:contentTypeScope="" ma:versionID="2245d72f9f22c961ac9c11b4021a29a4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c713bd9f538da43dbf4536b41f92027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33C0BC-C241-46AF-963C-CBDED36083B0}">
  <ds:schemaRefs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C4A12B6-53FC-4652-B09C-9D089BA126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9A85AF-D0F0-4964-95F2-C3766E3548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6175</TotalTime>
  <Words>968</Words>
  <Application>Microsoft Office PowerPoint</Application>
  <PresentationFormat>A4 Paper (210x297 mm)</PresentationFormat>
  <Paragraphs>373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Bariol</vt:lpstr>
      <vt:lpstr>Bariol Regular</vt:lpstr>
      <vt:lpstr>Calibri</vt:lpstr>
      <vt:lpstr>Cambria Math</vt:lpstr>
      <vt:lpstr>Gill Sans MT</vt:lpstr>
      <vt:lpstr>Times New Roman</vt:lpstr>
      <vt:lpstr>Custom Design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Brown</dc:creator>
  <cp:lastModifiedBy>Windows User</cp:lastModifiedBy>
  <cp:revision>146</cp:revision>
  <dcterms:created xsi:type="dcterms:W3CDTF">2019-02-04T08:17:32Z</dcterms:created>
  <dcterms:modified xsi:type="dcterms:W3CDTF">2021-02-24T10:58:34Z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