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56" r:id="rId2"/>
    <p:sldId id="289" r:id="rId3"/>
    <p:sldId id="330" r:id="rId4"/>
    <p:sldId id="286" r:id="rId5"/>
    <p:sldId id="287" r:id="rId6"/>
    <p:sldId id="288" r:id="rId7"/>
    <p:sldId id="322" r:id="rId8"/>
    <p:sldId id="258" r:id="rId9"/>
    <p:sldId id="265" r:id="rId10"/>
    <p:sldId id="301" r:id="rId11"/>
    <p:sldId id="271" r:id="rId12"/>
    <p:sldId id="303" r:id="rId13"/>
    <p:sldId id="323" r:id="rId14"/>
    <p:sldId id="304" r:id="rId15"/>
    <p:sldId id="307" r:id="rId16"/>
    <p:sldId id="324" r:id="rId17"/>
    <p:sldId id="326" r:id="rId18"/>
    <p:sldId id="295" r:id="rId19"/>
    <p:sldId id="309" r:id="rId20"/>
    <p:sldId id="274" r:id="rId21"/>
    <p:sldId id="263" r:id="rId22"/>
    <p:sldId id="327" r:id="rId23"/>
    <p:sldId id="310" r:id="rId24"/>
    <p:sldId id="313" r:id="rId25"/>
    <p:sldId id="293" r:id="rId26"/>
    <p:sldId id="273" r:id="rId27"/>
    <p:sldId id="328" r:id="rId28"/>
    <p:sldId id="325" r:id="rId29"/>
    <p:sldId id="317" r:id="rId30"/>
    <p:sldId id="331" r:id="rId31"/>
    <p:sldId id="318" r:id="rId32"/>
    <p:sldId id="332" r:id="rId33"/>
    <p:sldId id="32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7607" autoAdjust="0"/>
    <p:restoredTop sz="62394" autoAdjust="0"/>
  </p:normalViewPr>
  <p:slideViewPr>
    <p:cSldViewPr>
      <p:cViewPr varScale="1">
        <p:scale>
          <a:sx n="71" d="100"/>
          <a:sy n="71" d="100"/>
        </p:scale>
        <p:origin x="-278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22630B-FF5F-49FA-B0D4-13600839514E}" type="datetimeFigureOut">
              <a:rPr lang="en-GB" smtClean="0"/>
              <a:t>20/01/2021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91070-9E11-4246-934C-B00501B68997}" type="slidenum">
              <a:rPr lang="en-GB" smtClean="0"/>
              <a:t>‹#›</a:t>
            </a:fld>
            <a:endParaRPr lang="en-GB"/>
          </a:p>
        </p:txBody>
      </p:sp>
    </p:spTree>
    <p:extLst>
      <p:ext uri="{BB962C8B-B14F-4D97-AF65-F5344CB8AC3E}">
        <p14:creationId xmlns:p14="http://schemas.microsoft.com/office/powerpoint/2010/main" val="73342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a:t>
            </a:fld>
            <a:endParaRPr lang="en-GB"/>
          </a:p>
        </p:txBody>
      </p:sp>
    </p:spTree>
    <p:extLst>
      <p:ext uri="{BB962C8B-B14F-4D97-AF65-F5344CB8AC3E}">
        <p14:creationId xmlns:p14="http://schemas.microsoft.com/office/powerpoint/2010/main" val="372167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Pupils who get the right amount of sleep are more likely to: </a:t>
            </a:r>
            <a:endParaRPr lang="en-GB" dirty="0" smtClean="0"/>
          </a:p>
          <a:p>
            <a:pPr lvl="0"/>
            <a:r>
              <a:rPr lang="en-GB" dirty="0" smtClean="0"/>
              <a:t>Be mentally alert and concentrate </a:t>
            </a:r>
          </a:p>
          <a:p>
            <a:pPr lvl="0"/>
            <a:r>
              <a:rPr lang="en-GB" dirty="0" smtClean="0"/>
              <a:t>Their brain functions better </a:t>
            </a:r>
          </a:p>
          <a:p>
            <a:pPr lvl="0"/>
            <a:r>
              <a:rPr lang="en-GB" dirty="0" smtClean="0"/>
              <a:t>The senses are sharpened</a:t>
            </a:r>
          </a:p>
          <a:p>
            <a:pPr lvl="0"/>
            <a:r>
              <a:rPr lang="en-GB" dirty="0" smtClean="0"/>
              <a:t>They can learn to their full potential </a:t>
            </a:r>
          </a:p>
          <a:p>
            <a:pPr lvl="0"/>
            <a:r>
              <a:rPr lang="en-GB" dirty="0" smtClean="0"/>
              <a:t>They are able to emotionally regulate themselves better and remain calmer </a:t>
            </a:r>
          </a:p>
          <a:p>
            <a:pPr marL="0" lvl="0" indent="0">
              <a:buNone/>
            </a:pPr>
            <a:endParaRPr lang="en-GB" dirty="0" smtClean="0"/>
          </a:p>
          <a:p>
            <a:r>
              <a:rPr lang="en-GB" b="1" dirty="0" smtClean="0"/>
              <a:t>Sleep helps pupil’s bodies to develop by:</a:t>
            </a:r>
            <a:endParaRPr lang="en-GB" dirty="0" smtClean="0"/>
          </a:p>
          <a:p>
            <a:pPr lvl="0"/>
            <a:r>
              <a:rPr lang="en-GB" dirty="0" smtClean="0"/>
              <a:t>Sleep supports their immune system</a:t>
            </a:r>
          </a:p>
          <a:p>
            <a:pPr lvl="0"/>
            <a:r>
              <a:rPr lang="en-GB" dirty="0" smtClean="0"/>
              <a:t>Releases hormones that aid growth and helps tissues repair</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10</a:t>
            </a:fld>
            <a:endParaRPr lang="en-GB"/>
          </a:p>
        </p:txBody>
      </p:sp>
    </p:spTree>
    <p:extLst>
      <p:ext uri="{BB962C8B-B14F-4D97-AF65-F5344CB8AC3E}">
        <p14:creationId xmlns:p14="http://schemas.microsoft.com/office/powerpoint/2010/main" val="25458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Most children between the ages of 5 and 12 get about 9.5 hours of sleep a night, however, the exact amount of sleep we need is individual to the child. Here is the general guidance on how much sleep is recommended depending on age: </a:t>
            </a:r>
          </a:p>
          <a:p>
            <a:endParaRPr lang="en-GB" dirty="0" smtClean="0"/>
          </a:p>
          <a:p>
            <a:r>
              <a:rPr lang="en-GB" dirty="0" err="1" smtClean="0"/>
              <a:t>Eg</a:t>
            </a:r>
            <a:r>
              <a:rPr lang="en-GB" baseline="0" dirty="0" smtClean="0"/>
              <a:t> Your 9yr old needs 10hours sleep. </a:t>
            </a:r>
          </a:p>
          <a:p>
            <a:r>
              <a:rPr lang="en-GB" baseline="0" dirty="0" smtClean="0"/>
              <a:t>Therefore if they need to be up for school at 7am, they need to be asleep for 9pm.</a:t>
            </a:r>
          </a:p>
          <a:p>
            <a:r>
              <a:rPr lang="en-GB" baseline="0" dirty="0" smtClean="0"/>
              <a:t>This means that the sleep routine should have started before 8pm. </a:t>
            </a:r>
            <a:endParaRPr lang="en-US" dirty="0" smtClean="0"/>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11</a:t>
            </a:fld>
            <a:endParaRPr lang="en-GB"/>
          </a:p>
        </p:txBody>
      </p:sp>
    </p:spTree>
    <p:extLst>
      <p:ext uri="{BB962C8B-B14F-4D97-AF65-F5344CB8AC3E}">
        <p14:creationId xmlns:p14="http://schemas.microsoft.com/office/powerpoint/2010/main" val="3393658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Research suggests that teenagers' body clocks are different </a:t>
            </a:r>
            <a:r>
              <a:rPr lang="en-GB" dirty="0" smtClean="0"/>
              <a:t>to Adults and Children's. Meaning that teenagers are programmed to stay up later and struggle to get up in the morning. Because of this and the fact that teenagers still need to get up early to go to school most days, often they are not getting the 8-10 hours recommended for their age. </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12</a:t>
            </a:fld>
            <a:endParaRPr lang="en-GB"/>
          </a:p>
        </p:txBody>
      </p:sp>
    </p:spTree>
    <p:extLst>
      <p:ext uri="{BB962C8B-B14F-4D97-AF65-F5344CB8AC3E}">
        <p14:creationId xmlns:p14="http://schemas.microsoft.com/office/powerpoint/2010/main" val="54403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65000"/>
                    <a:lumOff val="35000"/>
                  </a:schemeClr>
                </a:solidFill>
              </a:rPr>
              <a:t>Sleep hygiene is the behavioural and environmental factors that are necessary for a quality night time sleep and full day time alertness</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13</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GB" baseline="0" dirty="0" smtClean="0"/>
              <a:t>When we sleep we go through different levels of sleep. We also sleep in cycles- moving through these sleep stages. It is important that when we sleep we go through these stages as each stage has it’s own benefit to keeping us healthy and at our best the next day.</a:t>
            </a:r>
          </a:p>
          <a:p>
            <a:pPr marL="0" indent="0">
              <a:buFont typeface="Arial" charset="0"/>
              <a:buNone/>
            </a:pPr>
            <a:endParaRPr lang="en-GB" dirty="0" smtClean="0"/>
          </a:p>
          <a:p>
            <a:r>
              <a:rPr lang="en-GB" sz="1200" b="1" dirty="0" smtClean="0"/>
              <a:t>Stage 1: light sleep</a:t>
            </a:r>
          </a:p>
          <a:p>
            <a:pPr marL="0" indent="0">
              <a:buNone/>
            </a:pPr>
            <a:r>
              <a:rPr lang="en-GB" sz="1200" dirty="0" smtClean="0"/>
              <a:t>Drifting in and out of sleep. </a:t>
            </a:r>
          </a:p>
          <a:p>
            <a:pPr marL="0" indent="0">
              <a:buNone/>
            </a:pPr>
            <a:r>
              <a:rPr lang="en-GB" sz="1200" dirty="0" smtClean="0"/>
              <a:t>Easy to wake.</a:t>
            </a:r>
          </a:p>
          <a:p>
            <a:r>
              <a:rPr lang="en-GB" sz="1200" b="1" dirty="0" smtClean="0"/>
              <a:t>Stage 2: </a:t>
            </a:r>
          </a:p>
          <a:p>
            <a:pPr marL="0" indent="0">
              <a:buNone/>
            </a:pPr>
            <a:r>
              <a:rPr lang="en-GB" sz="1200" dirty="0" smtClean="0"/>
              <a:t>Eye movements stop and brain activity slows down</a:t>
            </a:r>
          </a:p>
          <a:p>
            <a:r>
              <a:rPr lang="en-GB" sz="1200" b="1" dirty="0" smtClean="0"/>
              <a:t>Stage 3 and 4: deep sleep</a:t>
            </a:r>
          </a:p>
          <a:p>
            <a:pPr marL="0" indent="0">
              <a:buNone/>
            </a:pPr>
            <a:r>
              <a:rPr lang="en-GB" sz="1200" dirty="0" smtClean="0"/>
              <a:t>No eye movement or muscle activity. Very difficult to wake someone. </a:t>
            </a:r>
          </a:p>
          <a:p>
            <a:r>
              <a:rPr lang="en-GB" sz="1200" b="1" dirty="0" smtClean="0"/>
              <a:t>REM Sleep</a:t>
            </a:r>
          </a:p>
          <a:p>
            <a:r>
              <a:rPr lang="en-GB" sz="1200" dirty="0" smtClean="0"/>
              <a:t>Increased heart rate and brain activity. This is the stage in which we dream. If woken during this stage people often remember their dreams. </a:t>
            </a:r>
          </a:p>
          <a:p>
            <a:endParaRPr lang="en-GB" sz="1200" dirty="0" smtClean="0"/>
          </a:p>
          <a:p>
            <a:r>
              <a:rPr lang="en-GB" sz="1200" kern="1200" dirty="0" smtClean="0">
                <a:solidFill>
                  <a:schemeClr val="tx1"/>
                </a:solidFill>
                <a:effectLst/>
                <a:latin typeface="+mn-lt"/>
                <a:ea typeface="+mn-ea"/>
                <a:cs typeface="+mn-cs"/>
              </a:rPr>
              <a:t>Sleep</a:t>
            </a:r>
            <a:r>
              <a:rPr lang="en-GB" sz="1200" kern="1200" baseline="0" dirty="0" smtClean="0">
                <a:solidFill>
                  <a:schemeClr val="tx1"/>
                </a:solidFill>
                <a:effectLst/>
                <a:latin typeface="+mn-lt"/>
                <a:ea typeface="+mn-ea"/>
                <a:cs typeface="+mn-cs"/>
              </a:rPr>
              <a:t> cycle consists of Stage 1, 2, 3 and REM sleep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r>
              <a:rPr lang="en-GB" dirty="0" smtClean="0"/>
              <a:t>We get our deep sleep towards</a:t>
            </a:r>
            <a:r>
              <a:rPr lang="en-GB" baseline="0" dirty="0" smtClean="0"/>
              <a:t> the beginning of the night, and lighter sleep in the early hours of the morning.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amount of REM and non-REM sleep in a cycle changes throughout the night.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Children have a lot of deep non-REM sleep in the first few hours after they fall asleep. That’s why children sleep so soundly in the first few hours after they’ve gone to bed and aren’t disturbed by anything. As the night goes on, children have more REM sleep and light non-REM sleep. This means they wake up much easier in the second half of the night.</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E91070-9E11-4246-934C-B00501B68997}" type="slidenum">
              <a:rPr lang="en-GB" smtClean="0"/>
              <a:t>14</a:t>
            </a:fld>
            <a:endParaRPr lang="en-GB"/>
          </a:p>
        </p:txBody>
      </p:sp>
    </p:spTree>
    <p:extLst>
      <p:ext uri="{BB962C8B-B14F-4D97-AF65-F5344CB8AC3E}">
        <p14:creationId xmlns:p14="http://schemas.microsoft.com/office/powerpoint/2010/main" val="4193323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Sleep Drive - One process involves the normal accumulation of sleep debt as the day goes on (the more time that passes after an individual wakes up for the day the greater the sleep debt). This process is called the “</a:t>
            </a:r>
            <a:r>
              <a:rPr lang="en-GB" sz="1200" b="1" dirty="0" smtClean="0"/>
              <a:t>sleep drive</a:t>
            </a:r>
            <a:r>
              <a:rPr lang="en-GB" sz="1200" dirty="0" smtClean="0"/>
              <a:t>.” </a:t>
            </a:r>
            <a:endParaRPr lang="en-GB" dirty="0" smtClean="0"/>
          </a:p>
          <a:p>
            <a:endParaRPr lang="en-GB" dirty="0" smtClean="0"/>
          </a:p>
          <a:p>
            <a:r>
              <a:rPr lang="en-GB" dirty="0" smtClean="0"/>
              <a:t>Stated </a:t>
            </a:r>
            <a:r>
              <a:rPr lang="en-GB" dirty="0"/>
              <a:t>simply, the longer the time that has elapsed since an individual has last slept, the stronger the sleep drive becomes, and the easier it will be to fall asleep. In some ways the sleep drive is similar to hunger, and napping to snacking. Appetite may be ruined by snacking close to meal-time</a:t>
            </a:r>
            <a:r>
              <a:rPr lang="en-GB" dirty="0" smtClean="0"/>
              <a:t>.</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Circadian Rhythm </a:t>
            </a:r>
            <a:r>
              <a:rPr lang="en-GB" sz="1200" baseline="0" dirty="0" smtClean="0"/>
              <a:t>- </a:t>
            </a:r>
            <a:r>
              <a:rPr lang="en-GB" dirty="0" smtClean="0"/>
              <a:t>Your circadian rhythm is thought of as your internal body clock</a:t>
            </a:r>
            <a:r>
              <a:rPr lang="en-GB" baseline="0" dirty="0" smtClean="0"/>
              <a:t> – it tells us when to be awake and when to be asleep. </a:t>
            </a:r>
            <a:r>
              <a:rPr lang="en-GB" dirty="0" smtClean="0"/>
              <a:t>This internal clock moves between cycles of sleepiness and more awake periods at regular intervals throughout the 24 hour day.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Our circadian rhythm is helped along by changes from daylight to darkness and vice versa. When it is dark outside out bodies produce melatonin to help us sleep (called hormone of darkness). </a:t>
            </a:r>
          </a:p>
          <a:p>
            <a:pPr marL="285750" indent="-285750">
              <a:buFont typeface="Arial" panose="020B0604020202020204" pitchFamily="34" charset="0"/>
              <a:buChar char="•"/>
            </a:pPr>
            <a:r>
              <a:rPr lang="en-GB" dirty="0" smtClean="0"/>
              <a:t>Our circadian rhythm works best when we have regular sleep habits, like going to bed at night and waking up in the morning around the same time (including weekends). When things get in the way, like jet lag or a sleepless night, our rhythms can be disrupted and in turn make it harder to pay attention the next day.  </a:t>
            </a:r>
          </a:p>
          <a:p>
            <a:pPr marL="285750" indent="-285750">
              <a:buFont typeface="Arial" panose="020B0604020202020204" pitchFamily="34" charset="0"/>
              <a:buChar char="•"/>
            </a:pPr>
            <a:r>
              <a:rPr lang="en-GB" dirty="0" smtClean="0"/>
              <a:t>Studies have shown that your natural circadian rhythm is 24h</a:t>
            </a:r>
            <a:r>
              <a:rPr lang="en-GB" baseline="0" dirty="0" smtClean="0"/>
              <a:t>ours and 7 mins – so sleep time will drift by 7 mins every day – emphasises importance of routine. </a:t>
            </a:r>
          </a:p>
          <a:p>
            <a:pPr marL="285750" indent="-285750">
              <a:buFont typeface="Arial" panose="020B0604020202020204" pitchFamily="34" charset="0"/>
              <a:buChar cha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Bedtimes and wake up times can easily slip during the school holidays so it is important to slowly change the routine back in time for school to start again so children can get the most out of their return to school.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297B9E92-E036-4EC0-BEC2-D2AB80471014}" type="slidenum">
              <a:rPr lang="en-GB" smtClean="0"/>
              <a:t>15</a:t>
            </a:fld>
            <a:endParaRPr lang="en-GB"/>
          </a:p>
        </p:txBody>
      </p:sp>
    </p:spTree>
    <p:extLst>
      <p:ext uri="{BB962C8B-B14F-4D97-AF65-F5344CB8AC3E}">
        <p14:creationId xmlns:p14="http://schemas.microsoft.com/office/powerpoint/2010/main" val="25819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ileron Heavy"/>
              </a:rPr>
              <a:t>Sleep stages mean that we are sometimes very close to waking up throughout the night. </a:t>
            </a:r>
          </a:p>
          <a:p>
            <a:endParaRPr lang="en-GB" dirty="0" smtClean="0"/>
          </a:p>
          <a:p>
            <a:r>
              <a:rPr lang="en-GB" sz="1200" kern="1200" dirty="0" smtClean="0">
                <a:solidFill>
                  <a:schemeClr val="tx1"/>
                </a:solidFill>
                <a:effectLst/>
                <a:latin typeface="+mn-lt"/>
                <a:ea typeface="+mn-ea"/>
                <a:cs typeface="+mn-cs"/>
              </a:rPr>
              <a:t>In the early childhood years, sleep cycles get longer as children get older. In children aged three years, sleep cycles are about 60 minutes. At around five years old, sleep cycles have matured to the adult length of roughly 90 minutes. At the end of each cycle, we reach a point where we are partially awake. When this happens, if everything is as it was when we went to sleep it is likely we will continue to sleep. However, if anything has changed, like when a child’s environment has change by being moved from a car seat to bed, it is likely that we will wake up. </a:t>
            </a:r>
          </a:p>
          <a:p>
            <a:endParaRPr lang="en-GB" sz="1200" dirty="0" smtClean="0"/>
          </a:p>
          <a:p>
            <a:endParaRPr lang="en-GB" sz="1200" dirty="0" smtClean="0"/>
          </a:p>
          <a:p>
            <a:pPr marL="0" indent="0">
              <a:buNone/>
            </a:pPr>
            <a:endParaRPr lang="en-GB" sz="1200"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16</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65000"/>
                    <a:lumOff val="35000"/>
                  </a:schemeClr>
                </a:solidFill>
              </a:rPr>
              <a:t>Sleep hygiene is the behavioural and environmental factors that are necessary for a quality night time sleep and full day time alertness</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17</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Importance of Routines</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Wind down time is really important for sleeping well</a:t>
            </a:r>
          </a:p>
          <a:p>
            <a:r>
              <a:rPr lang="en-GB" sz="1200" b="1" i="0" u="none" strike="noStrike" kern="1200" baseline="0" dirty="0" smtClean="0">
                <a:solidFill>
                  <a:schemeClr val="tx1"/>
                </a:solidFill>
                <a:latin typeface="+mn-lt"/>
                <a:ea typeface="+mn-ea"/>
                <a:cs typeface="+mn-cs"/>
              </a:rPr>
              <a:t>Routines are really important for setting up helpful sleep associations, and the hour before we go to bed is the most important hour for setting up high quality sleep.</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Can have great benefits once established - </a:t>
            </a:r>
            <a:r>
              <a:rPr lang="en-GB" dirty="0" smtClean="0"/>
              <a:t>When everyone in the house is exhausted because one child isn’t sleeping- it can be really tempting to choose the easy option-let them fall asleep on the sofa or in you bed and move them later. </a:t>
            </a:r>
            <a:r>
              <a:rPr lang="en-GB" baseline="0" dirty="0" smtClean="0"/>
              <a:t> </a:t>
            </a:r>
            <a:r>
              <a:rPr lang="en-GB" dirty="0" smtClean="0"/>
              <a:t>Try to avoid this- investing in a good predictable bedtime routine will be worth it in the end.</a:t>
            </a:r>
          </a:p>
          <a:p>
            <a:endParaRPr lang="en-GB" sz="1200" b="1"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 regular routine in the evening will help to support a young person’s circadian rhythm – studies have shown that the circadian rhythm will naturally shift by 7 mins every day so maintaining regular sleep wake time is important, even at weekends to prevent this movement in our circadian rhythm and keep regular sleep cycle </a:t>
            </a:r>
          </a:p>
          <a:p>
            <a:r>
              <a:rPr lang="en-GB" sz="1200" b="0" i="0" u="none" strike="noStrike" kern="1200" baseline="0" dirty="0" smtClean="0">
                <a:solidFill>
                  <a:schemeClr val="tx1"/>
                </a:solidFill>
                <a:latin typeface="+mn-lt"/>
                <a:ea typeface="+mn-ea"/>
                <a:cs typeface="+mn-cs"/>
              </a:rPr>
              <a:t>• A routine can help your mind and body prepare for sleep, increasing melatonin production.</a:t>
            </a:r>
            <a:endParaRPr lang="en-GB" dirty="0" smtClean="0"/>
          </a:p>
          <a:p>
            <a:endParaRPr lang="en-GB" dirty="0" smtClean="0"/>
          </a:p>
          <a:p>
            <a:r>
              <a:rPr lang="en-GB" sz="1200" b="1" dirty="0" smtClean="0">
                <a:solidFill>
                  <a:schemeClr val="tx1">
                    <a:lumMod val="65000"/>
                    <a:lumOff val="35000"/>
                  </a:schemeClr>
                </a:solidFill>
              </a:rPr>
              <a:t>Be</a:t>
            </a:r>
            <a:r>
              <a:rPr lang="en-GB" sz="1200" b="1" baseline="0" dirty="0" smtClean="0">
                <a:solidFill>
                  <a:schemeClr val="tx1">
                    <a:lumMod val="65000"/>
                    <a:lumOff val="35000"/>
                  </a:schemeClr>
                </a:solidFill>
              </a:rPr>
              <a:t> Consistent </a:t>
            </a:r>
            <a:r>
              <a:rPr lang="en-GB" sz="1200" baseline="0" dirty="0" smtClean="0">
                <a:solidFill>
                  <a:schemeClr val="tx1">
                    <a:lumMod val="65000"/>
                    <a:lumOff val="35000"/>
                  </a:schemeClr>
                </a:solidFill>
              </a:rPr>
              <a:t>- </a:t>
            </a:r>
            <a:r>
              <a:rPr lang="en-GB" sz="1200" dirty="0" smtClean="0">
                <a:solidFill>
                  <a:schemeClr val="tx1">
                    <a:lumMod val="65000"/>
                    <a:lumOff val="35000"/>
                  </a:schemeClr>
                </a:solidFill>
              </a:rPr>
              <a:t>When beginning a bedtime routine it is important to use it daily until it is well established – yes, even at weekends!! </a:t>
            </a:r>
            <a:r>
              <a:rPr lang="en-GB" sz="1200" baseline="0" dirty="0" smtClean="0">
                <a:solidFill>
                  <a:schemeClr val="tx1">
                    <a:lumMod val="65000"/>
                    <a:lumOff val="35000"/>
                  </a:schemeClr>
                </a:solidFill>
              </a:rPr>
              <a:t> </a:t>
            </a:r>
            <a:r>
              <a:rPr lang="en-GB" sz="1200" dirty="0" smtClean="0">
                <a:solidFill>
                  <a:schemeClr val="tx1">
                    <a:lumMod val="65000"/>
                    <a:lumOff val="35000"/>
                  </a:schemeClr>
                </a:solidFill>
              </a:rPr>
              <a:t>It is important that the bedtime routine is used consistently by everyone caring for the children around bedtime. Plan for same bed time and wake up time – even if it means</a:t>
            </a:r>
            <a:r>
              <a:rPr lang="en-GB" sz="1200" baseline="0" dirty="0" smtClean="0">
                <a:solidFill>
                  <a:schemeClr val="tx1">
                    <a:lumMod val="65000"/>
                    <a:lumOff val="35000"/>
                  </a:schemeClr>
                </a:solidFill>
              </a:rPr>
              <a:t> they get less sleep overall.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Bedtime should be predictable </a:t>
            </a:r>
            <a:r>
              <a:rPr lang="en-GB" dirty="0" smtClean="0"/>
              <a:t>and follow the same routine each day, such as bath then brush teeth before a story and bed. </a:t>
            </a:r>
            <a:r>
              <a:rPr lang="en-GB" sz="1200" dirty="0" smtClean="0">
                <a:solidFill>
                  <a:schemeClr val="tx1">
                    <a:lumMod val="65000"/>
                    <a:lumOff val="35000"/>
                  </a:schemeClr>
                </a:solidFill>
              </a:rPr>
              <a:t>Children find routines comforting and safe – they know what to expect and what is expected of them.</a:t>
            </a:r>
          </a:p>
          <a:p>
            <a:r>
              <a:rPr lang="en-GB" b="1" dirty="0" smtClean="0"/>
              <a:t>Plan</a:t>
            </a:r>
            <a:r>
              <a:rPr lang="en-GB" b="1" baseline="0" dirty="0" smtClean="0"/>
              <a:t> them in advance </a:t>
            </a:r>
            <a:r>
              <a:rPr lang="en-GB" baseline="0" dirty="0" smtClean="0"/>
              <a:t>– make child aware of what their routine is going to look like. Some children may like the routine displayed in a poster.. Involve them in creating it, making it look nice. plan other activities such as meals in so that they happen around the same time. </a:t>
            </a:r>
            <a:endParaRPr lang="en-GB" dirty="0" smtClean="0"/>
          </a:p>
        </p:txBody>
      </p:sp>
      <p:sp>
        <p:nvSpPr>
          <p:cNvPr id="4" name="Slide Number Placeholder 3"/>
          <p:cNvSpPr>
            <a:spLocks noGrp="1"/>
          </p:cNvSpPr>
          <p:nvPr>
            <p:ph type="sldNum" sz="quarter" idx="10"/>
          </p:nvPr>
        </p:nvSpPr>
        <p:spPr/>
        <p:txBody>
          <a:bodyPr/>
          <a:lstStyle/>
          <a:p>
            <a:fld id="{5DE91070-9E11-4246-934C-B00501B68997}" type="slidenum">
              <a:rPr lang="en-GB" smtClean="0"/>
              <a:t>19</a:t>
            </a:fld>
            <a:endParaRPr lang="en-GB"/>
          </a:p>
        </p:txBody>
      </p:sp>
    </p:spTree>
    <p:extLst>
      <p:ext uri="{BB962C8B-B14F-4D97-AF65-F5344CB8AC3E}">
        <p14:creationId xmlns:p14="http://schemas.microsoft.com/office/powerpoint/2010/main" val="3531377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Aim to reduce hyperarousal before bed.</a:t>
            </a:r>
            <a:r>
              <a:rPr lang="en-GB" baseline="0" dirty="0" smtClean="0"/>
              <a:t> </a:t>
            </a:r>
            <a:endParaRPr lang="en-GB" dirty="0" smtClean="0"/>
          </a:p>
          <a:p>
            <a:endParaRPr lang="en-GB" dirty="0" smtClean="0"/>
          </a:p>
          <a:p>
            <a:r>
              <a:rPr lang="en-GB" dirty="0" smtClean="0"/>
              <a:t> </a:t>
            </a:r>
            <a:r>
              <a:rPr lang="en-GB" b="1" dirty="0" smtClean="0"/>
              <a:t>Sleep diaries </a:t>
            </a:r>
            <a:r>
              <a:rPr lang="en-GB" dirty="0" smtClean="0"/>
              <a:t>with naps, sleep and wake times might be useful to track patterns of difficulties if sleep seems inconsistent. </a:t>
            </a:r>
          </a:p>
          <a:p>
            <a:r>
              <a:rPr lang="en-GB" dirty="0" smtClean="0"/>
              <a:t> </a:t>
            </a:r>
          </a:p>
          <a:p>
            <a:endParaRPr lang="en-GB" dirty="0" smtClean="0"/>
          </a:p>
          <a:p>
            <a:r>
              <a:rPr lang="en-GB" dirty="0" smtClean="0"/>
              <a:t>Evidence that a warm bath helps increase melatonin</a:t>
            </a:r>
            <a:r>
              <a:rPr lang="en-GB" baseline="0" dirty="0" smtClean="0"/>
              <a:t> production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t>
            </a:r>
            <a:r>
              <a:rPr lang="en-GB" b="1" dirty="0" smtClean="0"/>
              <a:t>One hour before bed - </a:t>
            </a:r>
            <a:r>
              <a:rPr lang="en-GB" dirty="0" smtClean="0"/>
              <a:t>Work out what your child’s average time is to fall asleep and start the routine one hour before. However, if your child is never sleepy at the planned bedtime, try a temporary delay of bedtime by 15-30 minutes until they are sleepy. This should mean that they fall asleep quickly when they get into bed. This bedtime can then gradually become earlier until the original bedtime time is reached.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 </a:t>
            </a:r>
            <a:r>
              <a:rPr lang="en-GB" sz="1200" b="1" i="0" u="none" strike="noStrike" kern="1200" baseline="0" dirty="0" smtClean="0">
                <a:solidFill>
                  <a:schemeClr val="tx1"/>
                </a:solidFill>
                <a:latin typeface="+mn-lt"/>
                <a:ea typeface="+mn-ea"/>
                <a:cs typeface="+mn-cs"/>
              </a:rPr>
              <a:t>Avoid screen activities </a:t>
            </a:r>
            <a:r>
              <a:rPr lang="en-GB" sz="1200" b="0" i="0" u="none" strike="noStrike" kern="1200" baseline="0" dirty="0" smtClean="0">
                <a:solidFill>
                  <a:schemeClr val="tx1"/>
                </a:solidFill>
                <a:latin typeface="+mn-lt"/>
                <a:ea typeface="+mn-ea"/>
                <a:cs typeface="+mn-cs"/>
              </a:rPr>
              <a:t>as these are a light source and will keep your child awake. The blue light suppresses the production of the hormone, melatonin, which makes them feel sleepy. This includes TVs, phones and gaming devices. Might be tempted to use </a:t>
            </a:r>
            <a:r>
              <a:rPr lang="en-GB" sz="1200" b="0" i="0" u="none" strike="noStrike" kern="1200" baseline="0" dirty="0" err="1" smtClean="0">
                <a:solidFill>
                  <a:schemeClr val="tx1"/>
                </a:solidFill>
                <a:latin typeface="+mn-lt"/>
                <a:ea typeface="+mn-ea"/>
                <a:cs typeface="+mn-cs"/>
              </a:rPr>
              <a:t>nightmode</a:t>
            </a:r>
            <a:r>
              <a:rPr lang="en-GB" sz="1200" b="0" i="0" u="none" strike="noStrike" kern="1200" baseline="0" dirty="0" smtClean="0">
                <a:solidFill>
                  <a:schemeClr val="tx1"/>
                </a:solidFill>
                <a:latin typeface="+mn-lt"/>
                <a:ea typeface="+mn-ea"/>
                <a:cs typeface="+mn-cs"/>
              </a:rPr>
              <a:t> – try and avoid this too. </a:t>
            </a:r>
          </a:p>
          <a:p>
            <a:r>
              <a:rPr lang="en-GB" dirty="0" smtClean="0"/>
              <a:t>• </a:t>
            </a:r>
            <a:r>
              <a:rPr lang="en-GB" b="1" dirty="0" smtClean="0"/>
              <a:t>Dim the lights </a:t>
            </a:r>
            <a:r>
              <a:rPr lang="en-GB" dirty="0" smtClean="0"/>
              <a:t>to increase that melatonin production </a:t>
            </a:r>
          </a:p>
          <a:p>
            <a:r>
              <a:rPr lang="en-GB" dirty="0" smtClean="0"/>
              <a:t>• </a:t>
            </a:r>
            <a:r>
              <a:rPr lang="en-GB" b="1" dirty="0" smtClean="0"/>
              <a:t>Consider a bath</a:t>
            </a:r>
            <a:r>
              <a:rPr lang="en-GB" dirty="0" smtClean="0"/>
              <a:t>, this raises body temperature which will then gradually decrease aiding feelings of sleepiness.</a:t>
            </a:r>
            <a:r>
              <a:rPr lang="en-GB" baseline="0" dirty="0" smtClean="0"/>
              <a:t> However if a bath is something that excites your child and makes them hyper aroused, may not be the best thing to do.</a:t>
            </a:r>
            <a:endParaRPr lang="en-GB" dirty="0" smtClean="0"/>
          </a:p>
          <a:p>
            <a:r>
              <a:rPr lang="en-GB" dirty="0" smtClean="0"/>
              <a:t>• </a:t>
            </a:r>
            <a:r>
              <a:rPr lang="en-GB" b="1" dirty="0" smtClean="0"/>
              <a:t>Plan in a supper time snack of sleepy food</a:t>
            </a:r>
            <a:r>
              <a:rPr lang="en-GB" b="0" dirty="0" smtClean="0"/>
              <a:t> –</a:t>
            </a:r>
            <a:r>
              <a:rPr lang="en-GB" b="0" baseline="0" dirty="0" smtClean="0"/>
              <a:t> avoid sugar like biscuits or hot chocolates. </a:t>
            </a:r>
            <a:r>
              <a:rPr lang="en-GB" sz="1200" b="0" i="0" u="none" strike="noStrike" kern="1200" baseline="0" dirty="0" smtClean="0">
                <a:solidFill>
                  <a:schemeClr val="tx1"/>
                </a:solidFill>
                <a:latin typeface="+mn-lt"/>
                <a:ea typeface="+mn-ea"/>
                <a:cs typeface="+mn-cs"/>
              </a:rPr>
              <a:t>The best snacks to aid sleep are things like low sugar cereal with milk, yoghurt or cheese and crackers. Will talk more about this later. </a:t>
            </a: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Plan relaxing activities </a:t>
            </a:r>
            <a:r>
              <a:rPr lang="en-GB" dirty="0" smtClean="0"/>
              <a:t>like listening to calming music, craft type activities.</a:t>
            </a:r>
            <a:r>
              <a:rPr lang="en-GB" baseline="0" dirty="0" smtClean="0"/>
              <a:t> </a:t>
            </a:r>
            <a:r>
              <a:rPr lang="en-GB" sz="1200" dirty="0" smtClean="0">
                <a:solidFill>
                  <a:schemeClr val="tx1">
                    <a:lumMod val="65000"/>
                    <a:lumOff val="35000"/>
                  </a:schemeClr>
                </a:solidFill>
              </a:rPr>
              <a:t>Story time is also an effective way to calm down, spend quality time together and promote learning. </a:t>
            </a:r>
            <a:r>
              <a:rPr lang="en-US" sz="1200" baseline="0" dirty="0" smtClean="0">
                <a:solidFill>
                  <a:schemeClr val="tx1">
                    <a:lumMod val="65000"/>
                    <a:lumOff val="35000"/>
                  </a:schemeClr>
                </a:solidFill>
              </a:rPr>
              <a:t> </a:t>
            </a:r>
            <a:r>
              <a:rPr lang="en-GB" dirty="0" smtClean="0"/>
              <a:t>Or Activities that use fine motor</a:t>
            </a:r>
            <a:r>
              <a:rPr lang="en-GB" baseline="0" dirty="0" smtClean="0"/>
              <a:t> skills like colouring or drawing, jigsaws.</a:t>
            </a:r>
            <a:r>
              <a:rPr lang="en-GB" dirty="0" smtClean="0"/>
              <a:t> Avoid homework. Mindfulness activities can be helpful.</a:t>
            </a:r>
            <a:r>
              <a:rPr lang="en-GB" baseline="0" dirty="0" smtClean="0"/>
              <a:t> Could b</a:t>
            </a:r>
            <a:r>
              <a:rPr lang="en-GB" dirty="0" smtClean="0"/>
              <a:t>egin a journal, writing down one positive thing that has happened each day.</a:t>
            </a:r>
            <a:r>
              <a:rPr lang="en-GB" baseline="0" dirty="0" smtClean="0"/>
              <a:t> </a:t>
            </a:r>
            <a:r>
              <a:rPr lang="en-GB" dirty="0" smtClean="0"/>
              <a:t>Do the same thing at the same time every night. Might be tempted to get child to exercise</a:t>
            </a:r>
            <a:r>
              <a:rPr lang="en-GB" baseline="0" dirty="0" smtClean="0"/>
              <a:t> before bed to tire them out - </a:t>
            </a:r>
            <a:r>
              <a:rPr lang="en-GB" dirty="0" smtClean="0"/>
              <a:t>Regular exercise during the day often helps with sleep,</a:t>
            </a:r>
            <a:r>
              <a:rPr lang="en-GB" baseline="0" dirty="0" smtClean="0"/>
              <a:t> but not too close to bed.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Quick and boring check ins </a:t>
            </a:r>
            <a:r>
              <a:rPr lang="en-GB" dirty="0" smtClean="0"/>
              <a:t>throughout the night if you need to check on your child.  The purpose of these checks is to make your child feel safe, try to avoid conversations or games that may be more interesting than being asleep. When</a:t>
            </a:r>
            <a:r>
              <a:rPr lang="en-GB" baseline="0" dirty="0" smtClean="0"/>
              <a:t> putting them to sleep, do the same thing every night… tuck them in, kiss them on the head, tell them good night and you will see them in the morning. Exit swiftly.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Sleep diaries </a:t>
            </a:r>
            <a:r>
              <a:rPr lang="en-GB" dirty="0" smtClean="0"/>
              <a:t>can help us understand is anything is happening in the day or leading up to bedtime that is effecting children's sleep.</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20</a:t>
            </a:fld>
            <a:endParaRPr lang="en-GB"/>
          </a:p>
        </p:txBody>
      </p:sp>
    </p:spTree>
    <p:extLst>
      <p:ext uri="{BB962C8B-B14F-4D97-AF65-F5344CB8AC3E}">
        <p14:creationId xmlns:p14="http://schemas.microsoft.com/office/powerpoint/2010/main" val="375726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65000"/>
                    <a:lumOff val="35000"/>
                  </a:schemeClr>
                </a:solidFill>
              </a:rPr>
              <a:t>Sleep hygiene is the behavioural and environmental factors that are necessary for a quality night time sleep and full day time alertness</a:t>
            </a:r>
          </a:p>
          <a:p>
            <a:endParaRPr lang="en-GB" sz="1050" dirty="0" smtClean="0">
              <a:solidFill>
                <a:schemeClr val="tx1">
                  <a:lumMod val="65000"/>
                  <a:lumOff val="35000"/>
                </a:schemeClr>
              </a:solidFill>
            </a:endParaRP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Starts 1 hour before bed</a:t>
            </a:r>
          </a:p>
          <a:p>
            <a:r>
              <a:rPr lang="en-GB" dirty="0" smtClean="0"/>
              <a:t>In</a:t>
            </a:r>
            <a:r>
              <a:rPr lang="en-GB" baseline="0" dirty="0" smtClean="0"/>
              <a:t> bed ten mins before lights out </a:t>
            </a:r>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21</a:t>
            </a:fld>
            <a:endParaRPr lang="en-GB"/>
          </a:p>
        </p:txBody>
      </p:sp>
    </p:spTree>
    <p:extLst>
      <p:ext uri="{BB962C8B-B14F-4D97-AF65-F5344CB8AC3E}">
        <p14:creationId xmlns:p14="http://schemas.microsoft.com/office/powerpoint/2010/main" val="2670249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22</a:t>
            </a:fld>
            <a:endParaRPr lang="en-GB"/>
          </a:p>
        </p:txBody>
      </p:sp>
    </p:spTree>
    <p:extLst>
      <p:ext uri="{BB962C8B-B14F-4D97-AF65-F5344CB8AC3E}">
        <p14:creationId xmlns:p14="http://schemas.microsoft.com/office/powerpoint/2010/main" val="267024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we eat during the day impacts on sleep during the night. Avoid sugary snacks and anything containing caffeine. </a:t>
            </a:r>
          </a:p>
          <a:p>
            <a:endParaRPr lang="en-GB" dirty="0" smtClean="0"/>
          </a:p>
          <a:p>
            <a:r>
              <a:rPr lang="en-GB" dirty="0" smtClean="0"/>
              <a:t>Thirst- being dehydrated before bed can lead to leg</a:t>
            </a:r>
            <a:r>
              <a:rPr lang="en-GB" baseline="0" dirty="0" smtClean="0"/>
              <a:t> cramps and less quality sleep. However, having lots of water before bed can lead to multiple bathroom trips- the key is to make sure your child has enough water throughout the day to keep them hydrated. </a:t>
            </a:r>
          </a:p>
          <a:p>
            <a:endParaRPr lang="en-GB" baseline="0"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t>
            </a:r>
            <a:r>
              <a:rPr lang="en-GB" b="1" dirty="0" smtClean="0"/>
              <a:t>Avoiding caffeine </a:t>
            </a:r>
            <a:r>
              <a:rPr lang="en-GB" dirty="0" smtClean="0"/>
              <a:t>in drinks and snacks (like cola and chocolate) in the evening as they can keep children awake. Caffeine can also make sleep shallow and make children wake up throughout the night. </a:t>
            </a:r>
          </a:p>
          <a:p>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23</a:t>
            </a:fld>
            <a:endParaRPr lang="en-GB"/>
          </a:p>
        </p:txBody>
      </p:sp>
    </p:spTree>
    <p:extLst>
      <p:ext uri="{BB962C8B-B14F-4D97-AF65-F5344CB8AC3E}">
        <p14:creationId xmlns:p14="http://schemas.microsoft.com/office/powerpoint/2010/main" val="147453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t>Almonds:</a:t>
            </a:r>
            <a:r>
              <a:rPr lang="en-GB" dirty="0" smtClean="0"/>
              <a:t> Contain magnesium which promote both sleep and muscle relaxation. They also help to keep blood sugar levels stable overnight. </a:t>
            </a:r>
          </a:p>
          <a:p>
            <a:pPr lvl="0"/>
            <a:r>
              <a:rPr lang="en-GB" b="1" dirty="0" smtClean="0"/>
              <a:t>Bananas:</a:t>
            </a:r>
            <a:r>
              <a:rPr lang="en-GB" dirty="0" smtClean="0"/>
              <a:t> Are an excellent source of magnesium and potassium. They also contain tryptophan (an amino acid) that helps us to sleep. </a:t>
            </a:r>
          </a:p>
          <a:p>
            <a:pPr lvl="0"/>
            <a:r>
              <a:rPr lang="en-GB" b="1" dirty="0" smtClean="0"/>
              <a:t>Dairy:</a:t>
            </a:r>
            <a:r>
              <a:rPr lang="en-GB" dirty="0" smtClean="0"/>
              <a:t> Also contain tryptophan helping us to nod of more easily. Calcium is effective in stress reduction. E.g. yoghurt</a:t>
            </a:r>
            <a:r>
              <a:rPr lang="en-GB" baseline="0" dirty="0" smtClean="0"/>
              <a:t> </a:t>
            </a:r>
            <a:endParaRPr lang="en-GB" dirty="0" smtClean="0"/>
          </a:p>
          <a:p>
            <a:pPr lvl="0"/>
            <a:r>
              <a:rPr lang="en-GB" b="1" dirty="0" smtClean="0"/>
              <a:t>Oatmeal:</a:t>
            </a:r>
            <a:r>
              <a:rPr lang="en-GB" dirty="0" smtClean="0"/>
              <a:t> Makes an excellent supper time choice, it’s cheap and easy to prepare and has sleep inducing qualities. It is rich in calcium, magnesium, phosphorus silicon and potassium, all of which help to promote better sleep.</a:t>
            </a:r>
          </a:p>
          <a:p>
            <a:pPr lvl="0"/>
            <a:r>
              <a:rPr lang="en-GB" b="1" dirty="0" smtClean="0"/>
              <a:t>Cherries:</a:t>
            </a:r>
            <a:r>
              <a:rPr lang="en-GB" dirty="0" smtClean="0"/>
              <a:t> Have been found to naturally boost melatonin production and has been proven to aid sleep. </a:t>
            </a:r>
          </a:p>
          <a:p>
            <a:pPr lvl="0"/>
            <a:r>
              <a:rPr lang="en-GB" b="1" dirty="0" smtClean="0"/>
              <a:t>Cereal:</a:t>
            </a:r>
            <a:r>
              <a:rPr lang="en-GB" dirty="0" smtClean="0"/>
              <a:t> Contains complex carbohydrates which increase the availability of tryptophan in the bloodstream. Avoid sugar-coated cereals as these may induce a sugar rush.    </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24</a:t>
            </a:fld>
            <a:endParaRPr lang="en-GB"/>
          </a:p>
        </p:txBody>
      </p:sp>
    </p:spTree>
    <p:extLst>
      <p:ext uri="{BB962C8B-B14F-4D97-AF65-F5344CB8AC3E}">
        <p14:creationId xmlns:p14="http://schemas.microsoft.com/office/powerpoint/2010/main" val="360056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dirty="0" smtClean="0"/>
              <a:t>Try and make their bed a space just for sleeping</a:t>
            </a:r>
            <a:r>
              <a:rPr lang="en-GB" dirty="0" smtClean="0"/>
              <a:t>. Free of distractions. Avoid homework, playing games or talking on the phone to happen on the bed. This will help train the body to associate the bed with sleep.</a:t>
            </a:r>
            <a:r>
              <a:rPr lang="en-GB" baseline="0" dirty="0" smtClean="0"/>
              <a:t> If their bedroom is also a play area, could this be sectioned off?</a:t>
            </a:r>
            <a:endParaRPr lang="en-GB" dirty="0" smtClean="0"/>
          </a:p>
          <a:p>
            <a:r>
              <a:rPr lang="en-GB" dirty="0" smtClean="0"/>
              <a:t>· </a:t>
            </a:r>
            <a:r>
              <a:rPr lang="en-GB" b="1" dirty="0" smtClean="0"/>
              <a:t>Research shows that children with a TV in their room sleep less</a:t>
            </a:r>
            <a:r>
              <a:rPr lang="en-GB" dirty="0" smtClean="0"/>
              <a:t>. If there is a TV in your child’s room, make sure it’s turned off when it’s time to sleep. Try to keep your child’s bedroom a screen-free zone and avoid screens for an hour before bedtime. Encourage tablets and phones to charge in a different room overnight. To avoid children checking on them throughout the night.</a:t>
            </a:r>
          </a:p>
          <a:p>
            <a:r>
              <a:rPr lang="en-GB" dirty="0" smtClean="0"/>
              <a:t>· </a:t>
            </a:r>
            <a:r>
              <a:rPr lang="en-GB" b="1" dirty="0" smtClean="0"/>
              <a:t>The ideal  sleep friendly bedroom is dark, quiet and tidy to encourage a safe and calm environment to sleep in. </a:t>
            </a:r>
            <a:r>
              <a:rPr lang="en-GB" b="1" baseline="0" dirty="0" smtClean="0"/>
              <a:t> </a:t>
            </a:r>
            <a:r>
              <a:rPr lang="en-GB" b="1" dirty="0" smtClean="0"/>
              <a:t>Light helps us know when to sleep and when to be awake.  </a:t>
            </a:r>
            <a:r>
              <a:rPr lang="en-GB" dirty="0" smtClean="0"/>
              <a:t>Bedrooms should be dark when it is bedtime. Even the light from a TV or computer screen can make it harder to fall asleep. A nightlight is okay as long as it is dim</a:t>
            </a:r>
            <a:r>
              <a:rPr lang="en-GB" baseline="0" dirty="0" smtClean="0"/>
              <a:t> and should also be left on all night. Any changes to the environment can mean the child wakes up during their sleep cycle and is unable to get back to sleep. </a:t>
            </a:r>
            <a:endParaRPr lang="en-GB" dirty="0" smtClean="0"/>
          </a:p>
          <a:p>
            <a:endParaRPr lang="en-GB" dirty="0" smtClean="0"/>
          </a:p>
          <a:p>
            <a:r>
              <a:rPr lang="en-GB" b="1" dirty="0" smtClean="0"/>
              <a:t>Dark,</a:t>
            </a:r>
            <a:r>
              <a:rPr lang="en-GB" b="1" baseline="0" dirty="0" smtClean="0"/>
              <a:t> quiet and tidy - </a:t>
            </a:r>
            <a:r>
              <a:rPr lang="en-GB" sz="1200" b="0" i="0" u="none" strike="noStrike" kern="1200" baseline="0" dirty="0" smtClean="0">
                <a:solidFill>
                  <a:schemeClr val="tx1"/>
                </a:solidFill>
                <a:latin typeface="+mn-lt"/>
                <a:ea typeface="+mn-ea"/>
                <a:cs typeface="+mn-cs"/>
              </a:rPr>
              <a:t>• Quiet – white noise can be helpful to mask out background noise but needs to be left on all night, some people like the whirring of a fan for example, others prefer ear plugs. Are there any noises that might scare your child? • Dark (or has consistent lighting levels if you prefer a nightlight on) - blackout blinds can help particularly in the summer months or some people prefer to use an eye mask. • Tidy-</a:t>
            </a:r>
            <a:r>
              <a:rPr lang="en-GB" sz="1200" b="0" i="0" u="none" strike="noStrike" kern="1200" baseline="0" dirty="0" err="1" smtClean="0">
                <a:solidFill>
                  <a:schemeClr val="tx1"/>
                </a:solidFill>
                <a:latin typeface="+mn-lt"/>
                <a:ea typeface="+mn-ea"/>
                <a:cs typeface="+mn-cs"/>
              </a:rPr>
              <a:t>ish</a:t>
            </a:r>
            <a:r>
              <a:rPr lang="en-GB" sz="1200" b="0" i="0" u="none" strike="noStrike" kern="1200" baseline="0" dirty="0" smtClean="0">
                <a:solidFill>
                  <a:schemeClr val="tx1"/>
                </a:solidFill>
                <a:latin typeface="+mn-lt"/>
                <a:ea typeface="+mn-ea"/>
                <a:cs typeface="+mn-cs"/>
              </a:rPr>
              <a:t> – clutter can cause your child to worry or think about things that we need to do. Look out for objects that could potentially be misinterpreted as scary e.g. dressing gown on back of door, could this look like a monster? Is there anything that could scare your child?</a:t>
            </a:r>
          </a:p>
          <a:p>
            <a:endParaRPr lang="en-GB" dirty="0" smtClean="0"/>
          </a:p>
          <a:p>
            <a:endParaRPr lang="en-GB" dirty="0" smtClean="0"/>
          </a:p>
          <a:p>
            <a:r>
              <a:rPr lang="en-GB" sz="1200" b="1" i="0" u="none" strike="noStrike" kern="1200" baseline="0" dirty="0" smtClean="0">
                <a:solidFill>
                  <a:schemeClr val="tx1"/>
                </a:solidFill>
                <a:latin typeface="+mn-lt"/>
                <a:ea typeface="+mn-ea"/>
                <a:cs typeface="+mn-cs"/>
              </a:rPr>
              <a:t>A room at the wrong temperature can shift your circadian rhythm, around 18 degrees is ideal. </a:t>
            </a:r>
            <a:r>
              <a:rPr lang="en-GB" sz="1200" b="0" i="0" u="none" strike="noStrike" kern="1200" baseline="0" dirty="0" smtClean="0">
                <a:solidFill>
                  <a:schemeClr val="tx1"/>
                </a:solidFill>
                <a:latin typeface="+mn-lt"/>
                <a:ea typeface="+mn-ea"/>
                <a:cs typeface="+mn-cs"/>
              </a:rPr>
              <a:t>Temperatures over 24 degrees are likely to cause</a:t>
            </a:r>
          </a:p>
          <a:p>
            <a:r>
              <a:rPr lang="en-GB" sz="1200" b="0" i="0" u="none" strike="noStrike" kern="1200" baseline="0" dirty="0" smtClean="0">
                <a:solidFill>
                  <a:schemeClr val="tx1"/>
                </a:solidFill>
                <a:latin typeface="+mn-lt"/>
                <a:ea typeface="+mn-ea"/>
                <a:cs typeface="+mn-cs"/>
              </a:rPr>
              <a:t>restlessness, while a cold room will make it difficult to drop off. Check the temperature of your child’s room. - If you find you are warm, open the window to cool the room in the run up to bedtime. Think about what they are wearing and their bedding. Some fabrics can trap heat. P</a:t>
            </a:r>
            <a:r>
              <a:rPr lang="en-GB" dirty="0" smtClean="0"/>
              <a:t>hysical</a:t>
            </a:r>
            <a:r>
              <a:rPr lang="en-GB" baseline="0" dirty="0" smtClean="0"/>
              <a:t> </a:t>
            </a:r>
            <a:r>
              <a:rPr lang="en-GB" dirty="0" smtClean="0"/>
              <a:t>activity increases body</a:t>
            </a:r>
            <a:r>
              <a:rPr lang="en-GB" baseline="0" dirty="0" smtClean="0"/>
              <a:t> </a:t>
            </a:r>
            <a:r>
              <a:rPr lang="en-GB" dirty="0" smtClean="0"/>
              <a:t>temperature. This means</a:t>
            </a:r>
            <a:r>
              <a:rPr lang="en-GB" baseline="0" dirty="0" smtClean="0"/>
              <a:t> </a:t>
            </a:r>
            <a:r>
              <a:rPr lang="en-GB" dirty="0" smtClean="0"/>
              <a:t>you need to think about</a:t>
            </a:r>
            <a:r>
              <a:rPr lang="en-GB" baseline="0" dirty="0" smtClean="0"/>
              <a:t> </a:t>
            </a:r>
            <a:r>
              <a:rPr lang="en-GB" dirty="0" smtClean="0"/>
              <a:t>the timing of their exercise</a:t>
            </a:r>
            <a:r>
              <a:rPr lang="en-GB" baseline="0" dirty="0" smtClean="0"/>
              <a:t> </a:t>
            </a:r>
            <a:r>
              <a:rPr lang="en-GB" dirty="0" smtClean="0"/>
              <a:t>routine.</a:t>
            </a:r>
          </a:p>
          <a:p>
            <a:endParaRPr lang="en-GB" dirty="0" smtClean="0"/>
          </a:p>
          <a:p>
            <a:r>
              <a:rPr lang="en-GB" sz="1200" b="1" i="0" u="none" strike="noStrike" kern="1200" baseline="0" dirty="0" smtClean="0">
                <a:solidFill>
                  <a:schemeClr val="tx1"/>
                </a:solidFill>
                <a:latin typeface="+mn-lt"/>
                <a:ea typeface="+mn-ea"/>
                <a:cs typeface="+mn-cs"/>
              </a:rPr>
              <a:t>Free of distractions </a:t>
            </a:r>
            <a:r>
              <a:rPr lang="en-GB" sz="1200" b="0" i="0" u="none" strike="noStrike" kern="1200" baseline="0" dirty="0" smtClean="0">
                <a:solidFill>
                  <a:schemeClr val="tx1"/>
                </a:solidFill>
                <a:latin typeface="+mn-lt"/>
                <a:ea typeface="+mn-ea"/>
                <a:cs typeface="+mn-cs"/>
              </a:rPr>
              <a:t>– ideally no phone at night-time, move revision away from the bed. If a young person watches the clock, turn the clock face away, checking the time can increase anxiety.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Comfortable – think about the bed, pillows, bedding. Lay in your child’s bed – check if it is comfortable. </a:t>
            </a:r>
          </a:p>
          <a:p>
            <a:r>
              <a:rPr lang="en-GB" sz="1200" b="0" i="0" u="none" strike="noStrike" kern="1200" baseline="0" dirty="0" smtClean="0">
                <a:solidFill>
                  <a:schemeClr val="tx1"/>
                </a:solidFill>
                <a:latin typeface="+mn-lt"/>
                <a:ea typeface="+mn-ea"/>
                <a:cs typeface="+mn-cs"/>
              </a:rPr>
              <a:t>• Decorated in neutral colours – bright colours can be over stimulating whereas muted, calm shades have a more calming feel to them</a:t>
            </a:r>
          </a:p>
          <a:p>
            <a:r>
              <a:rPr lang="en-GB" sz="1200" b="0" i="0" u="none" strike="noStrike" kern="1200" baseline="0" dirty="0" smtClean="0">
                <a:solidFill>
                  <a:schemeClr val="tx1"/>
                </a:solidFill>
                <a:latin typeface="+mn-lt"/>
                <a:ea typeface="+mn-ea"/>
                <a:cs typeface="+mn-cs"/>
              </a:rPr>
              <a:t>• Well ventilated – opening the windows each day and letting some fresh air in can be helpful</a:t>
            </a:r>
            <a:r>
              <a:rPr lang="en-GB" dirty="0" smtClean="0"/>
              <a:t>.</a:t>
            </a:r>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25</a:t>
            </a:fld>
            <a:endParaRPr lang="en-GB"/>
          </a:p>
        </p:txBody>
      </p:sp>
    </p:spTree>
    <p:extLst>
      <p:ext uri="{BB962C8B-B14F-4D97-AF65-F5344CB8AC3E}">
        <p14:creationId xmlns:p14="http://schemas.microsoft.com/office/powerpoint/2010/main" val="1825722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Make parents</a:t>
            </a:r>
            <a:r>
              <a:rPr lang="en-GB" b="1" baseline="0" dirty="0" smtClean="0"/>
              <a:t> aware that this depends on age. </a:t>
            </a:r>
          </a:p>
          <a:p>
            <a:endParaRPr lang="en-GB" b="1" baseline="0" dirty="0" smtClean="0"/>
          </a:p>
          <a:p>
            <a:r>
              <a:rPr lang="en-GB" b="1" dirty="0" smtClean="0"/>
              <a:t>Anxiety impacts on sleep and sleep deprivation can increase anxiety levels, it is a complex relationship!  Young people may become anxious about their sleep patterns which can make it even more difficult to fall to sleep.  Might worry about the day ahead and how lack of sleep is going to negatively impact. </a:t>
            </a:r>
          </a:p>
          <a:p>
            <a:endParaRPr lang="en-GB" b="1" dirty="0" smtClean="0"/>
          </a:p>
          <a:p>
            <a:r>
              <a:rPr lang="en-GB" b="1" dirty="0" smtClean="0"/>
              <a:t>Warm</a:t>
            </a:r>
            <a:r>
              <a:rPr lang="en-GB" b="1" baseline="0" dirty="0" smtClean="0"/>
              <a:t> and empathetic – Making time to share any worries or concerns they have is important </a:t>
            </a:r>
            <a:r>
              <a:rPr lang="en-GB" baseline="0" dirty="0" smtClean="0"/>
              <a:t>Listen and take time to understand their worries. Acknowledge that you understand. </a:t>
            </a:r>
            <a:endParaRPr lang="en-GB" dirty="0" smtClean="0"/>
          </a:p>
          <a:p>
            <a:r>
              <a:rPr lang="en-GB" b="1" dirty="0" smtClean="0"/>
              <a:t>Comforting objects </a:t>
            </a:r>
            <a:r>
              <a:rPr lang="en-GB" dirty="0" smtClean="0"/>
              <a:t>at bedtime can be reassuring to younger children to help them feel safe and secure in bed if they have trouble getting to sleep due to bad thoughts or worries. </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Massage / wrapping </a:t>
            </a:r>
            <a:r>
              <a:rPr lang="en-GB" dirty="0" smtClean="0"/>
              <a:t>- </a:t>
            </a:r>
            <a:r>
              <a:rPr lang="en-GB" altLang="en-US" sz="1200" dirty="0" err="1" smtClean="0">
                <a:solidFill>
                  <a:schemeClr val="tx1">
                    <a:lumMod val="65000"/>
                    <a:lumOff val="35000"/>
                  </a:schemeClr>
                </a:solidFill>
              </a:rPr>
              <a:t>e.g</a:t>
            </a:r>
            <a:r>
              <a:rPr lang="en-GB" altLang="en-US" sz="1200" dirty="0" smtClean="0">
                <a:solidFill>
                  <a:schemeClr val="tx1">
                    <a:lumMod val="65000"/>
                    <a:lumOff val="35000"/>
                  </a:schemeClr>
                </a:solidFill>
              </a:rPr>
              <a:t> – wrapping /holding in bath towel</a:t>
            </a:r>
            <a:r>
              <a:rPr lang="en-GB" altLang="en-US" sz="1200" baseline="0" dirty="0" smtClean="0">
                <a:solidFill>
                  <a:schemeClr val="tx1">
                    <a:lumMod val="65000"/>
                    <a:lumOff val="35000"/>
                  </a:schemeClr>
                </a:solidFill>
              </a:rPr>
              <a:t> or blanket for nurture. </a:t>
            </a:r>
            <a:endParaRPr lang="en-GB" altLang="en-US" sz="1200" dirty="0" smtClean="0">
              <a:solidFill>
                <a:schemeClr val="tx1">
                  <a:lumMod val="65000"/>
                  <a:lumOff val="35000"/>
                </a:schemeClr>
              </a:solidFill>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Introduce Worry time </a:t>
            </a:r>
            <a:r>
              <a:rPr lang="en-GB" sz="1200" dirty="0" smtClean="0"/>
              <a:t>as a way to plan specific time into the day to discuss your child’s worries that may be keeping them up at night. </a:t>
            </a:r>
            <a:r>
              <a:rPr lang="en-GB" b="1" dirty="0" smtClean="0"/>
              <a:t>Worry time </a:t>
            </a:r>
            <a:r>
              <a:rPr lang="en-GB" dirty="0" smtClean="0"/>
              <a:t>is a good way to plan specific time into the day to discuss your child’s worries that may be keeping them up at night. You can plan in worry time once a day. If your child tries to talk about these worries throughout the day, try and remind them that they will have an opportunity to talk this with you at the time you agreed on. They could write down their thought and save it for later if they think they may forget. Try and do worry time well before bedtime so that the worries they have discussed aren’t fresh in their mind before they try to sleep.</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Journaling</a:t>
            </a:r>
            <a:r>
              <a:rPr lang="en-GB" dirty="0" smtClean="0"/>
              <a:t> – older children - They may find completing their journal a helpful way of documenting thoughts </a:t>
            </a:r>
          </a:p>
          <a:p>
            <a:r>
              <a:rPr lang="en-GB" b="1" dirty="0" smtClean="0"/>
              <a:t>Relaxation techniques </a:t>
            </a:r>
            <a:r>
              <a:rPr lang="en-GB" dirty="0" smtClean="0"/>
              <a:t>can help a child relax before bed. Doing the same relaxing things in the same order and at the same time each night helps promote good sleep. Some good examples of relaxation techniques include: </a:t>
            </a:r>
          </a:p>
          <a:p>
            <a:r>
              <a:rPr lang="en-GB" dirty="0" smtClean="0"/>
              <a:t>* A warm (not hot) bath will help your child relax and get ready for sleep.</a:t>
            </a:r>
          </a:p>
          <a:p>
            <a:r>
              <a:rPr lang="en-GB" dirty="0" smtClean="0"/>
              <a:t>* Once they're in bed, encourage your child to read quietly or listen to some relaxing music, or read a story together.</a:t>
            </a:r>
          </a:p>
          <a:p>
            <a:r>
              <a:rPr lang="en-GB" dirty="0" smtClean="0"/>
              <a:t>* Breathing exercises are also useful. There are plenty of these online. </a:t>
            </a:r>
          </a:p>
          <a:p>
            <a:r>
              <a:rPr lang="en-GB" dirty="0" smtClean="0"/>
              <a:t>*</a:t>
            </a:r>
            <a:r>
              <a:rPr lang="en-GB" baseline="0" dirty="0" smtClean="0"/>
              <a:t> Mindfulness – grounding in the moment </a:t>
            </a:r>
            <a:r>
              <a:rPr lang="en-GB" sz="1200" dirty="0" smtClean="0"/>
              <a:t>Notice 5 things you</a:t>
            </a:r>
            <a:r>
              <a:rPr lang="en-GB" sz="1200" baseline="0" dirty="0" smtClean="0"/>
              <a:t> can </a:t>
            </a:r>
          </a:p>
          <a:p>
            <a:pPr marL="171450" indent="-171450">
              <a:buFont typeface="Arial" panose="020B0604020202020204" pitchFamily="34" charset="0"/>
              <a:buChar char="•"/>
            </a:pPr>
            <a:r>
              <a:rPr lang="en-GB" sz="1200" baseline="0" dirty="0" smtClean="0"/>
              <a:t>See</a:t>
            </a:r>
          </a:p>
          <a:p>
            <a:pPr marL="171450" indent="-171450">
              <a:buFont typeface="Arial" panose="020B0604020202020204" pitchFamily="34" charset="0"/>
              <a:buChar char="•"/>
            </a:pPr>
            <a:r>
              <a:rPr lang="en-GB" sz="1200" baseline="0" dirty="0" smtClean="0"/>
              <a:t>Hear</a:t>
            </a:r>
          </a:p>
          <a:p>
            <a:pPr marL="171450" indent="-171450">
              <a:buFont typeface="Arial" panose="020B0604020202020204" pitchFamily="34" charset="0"/>
              <a:buChar char="•"/>
            </a:pPr>
            <a:r>
              <a:rPr lang="en-GB" sz="1200" baseline="0" dirty="0" smtClean="0"/>
              <a:t>Feel</a:t>
            </a:r>
          </a:p>
          <a:p>
            <a:pPr marL="0" indent="0">
              <a:buFont typeface="Arial" panose="020B0604020202020204" pitchFamily="34" charset="0"/>
              <a:buNone/>
            </a:pPr>
            <a:r>
              <a:rPr lang="en-GB" sz="1200" baseline="0" dirty="0" smtClean="0"/>
              <a:t>Right now.</a:t>
            </a:r>
          </a:p>
          <a:p>
            <a:endParaRPr lang="en-GB" dirty="0" smtClean="0"/>
          </a:p>
          <a:p>
            <a:r>
              <a:rPr lang="en-GB" dirty="0" smtClean="0"/>
              <a:t>* Thinking of a beautiful calm place like a beach and describing what they imagine is a good relaxation technique. </a:t>
            </a:r>
          </a:p>
          <a:p>
            <a:r>
              <a:rPr lang="en-GB" dirty="0" smtClean="0"/>
              <a:t> </a:t>
            </a:r>
          </a:p>
          <a:p>
            <a:r>
              <a:rPr lang="en-GB" dirty="0" smtClean="0"/>
              <a:t>Planning in relaxation time is important, their journal will help with this • Spending time considering what they find relaxing can be helpful and choosing some activities to try </a:t>
            </a:r>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26</a:t>
            </a:fld>
            <a:endParaRPr lang="en-GB"/>
          </a:p>
        </p:txBody>
      </p:sp>
    </p:spTree>
    <p:extLst>
      <p:ext uri="{BB962C8B-B14F-4D97-AF65-F5344CB8AC3E}">
        <p14:creationId xmlns:p14="http://schemas.microsoft.com/office/powerpoint/2010/main" val="261975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Changing things step by step… </a:t>
            </a:r>
          </a:p>
          <a:p>
            <a:r>
              <a:rPr lang="en-GB" dirty="0" smtClean="0"/>
              <a:t>Bedtime should be boring without check ins, but if you find you need to go in, this is how you can slowly reduce</a:t>
            </a:r>
            <a:r>
              <a:rPr lang="en-GB" baseline="0" dirty="0" smtClean="0"/>
              <a:t> it. </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Slow retreat</a:t>
            </a:r>
            <a:r>
              <a:rPr lang="en-GB" sz="1200" baseline="0" dirty="0" smtClean="0"/>
              <a:t>- </a:t>
            </a:r>
            <a:r>
              <a:rPr lang="en-GB" sz="1200" dirty="0" smtClean="0"/>
              <a:t>Parent/Carer remains inside the child’s bedroom on a chair / cushion (out of touching distance) until the child is asleep. Once settling with no intervention move the chair every 3 days.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Rapid</a:t>
            </a:r>
            <a:r>
              <a:rPr lang="en-GB" baseline="0" dirty="0" smtClean="0"/>
              <a:t> return- </a:t>
            </a:r>
            <a:r>
              <a:rPr lang="en-GB" sz="1200" dirty="0" smtClean="0"/>
              <a:t>Parent/Carer remains outside child’s bedroom and re-enters as soon as they get out of bed. Putting them back into bed, repeating the sleepy phrase before leaving again.</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27</a:t>
            </a:fld>
            <a:endParaRPr lang="en-GB"/>
          </a:p>
        </p:txBody>
      </p:sp>
    </p:spTree>
    <p:extLst>
      <p:ext uri="{BB962C8B-B14F-4D97-AF65-F5344CB8AC3E}">
        <p14:creationId xmlns:p14="http://schemas.microsoft.com/office/powerpoint/2010/main" val="261975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65000"/>
                    <a:lumOff val="35000"/>
                  </a:schemeClr>
                </a:solidFill>
              </a:rPr>
              <a:t>Sleep hygiene is the behavioural and environmental factors that are necessary for a quality night time sleep and full day time alertness</a:t>
            </a: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28</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29</a:t>
            </a:fld>
            <a:endParaRPr lang="en-GB"/>
          </a:p>
        </p:txBody>
      </p:sp>
    </p:spTree>
    <p:extLst>
      <p:ext uri="{BB962C8B-B14F-4D97-AF65-F5344CB8AC3E}">
        <p14:creationId xmlns:p14="http://schemas.microsoft.com/office/powerpoint/2010/main" val="324409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https://sleepcouncil.org.uk/wp-content/uploads/Sleep-Council-Sleep-Diary-Interactive.pdf</a:t>
            </a:r>
          </a:p>
          <a:p>
            <a:endParaRPr lang="en-GB" dirty="0" smtClean="0"/>
          </a:p>
          <a:p>
            <a:r>
              <a:rPr lang="en-GB" dirty="0" smtClean="0"/>
              <a:t>Plenty</a:t>
            </a:r>
            <a:r>
              <a:rPr lang="en-GB" baseline="0" dirty="0" smtClean="0"/>
              <a:t> online- can find one which suits you. Main thing to record what happens hour before bed, how much sleep they get and the mood when they wake up. This can help track anything that might be interrupting sleep and help us realise how much sleep our child needs to feel refreshed in the morning. </a:t>
            </a:r>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30</a:t>
            </a:fld>
            <a:endParaRPr lang="en-GB"/>
          </a:p>
        </p:txBody>
      </p:sp>
    </p:spTree>
    <p:extLst>
      <p:ext uri="{BB962C8B-B14F-4D97-AF65-F5344CB8AC3E}">
        <p14:creationId xmlns:p14="http://schemas.microsoft.com/office/powerpoint/2010/main" val="324409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65000"/>
                    <a:lumOff val="35000"/>
                  </a:schemeClr>
                </a:solidFill>
              </a:rPr>
              <a:t>Sleep hygiene is the behavioural and environmental factors that are necessary for a quality night time sleep and full day time alertness</a:t>
            </a:r>
          </a:p>
          <a:p>
            <a:endParaRPr lang="en-GB" sz="1050" dirty="0" smtClean="0">
              <a:solidFill>
                <a:schemeClr val="tx1">
                  <a:lumMod val="65000"/>
                  <a:lumOff val="35000"/>
                </a:schemeClr>
              </a:solidFill>
            </a:endParaRPr>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3</a:t>
            </a:fld>
            <a:endParaRPr lang="en-GB"/>
          </a:p>
        </p:txBody>
      </p:sp>
    </p:spTree>
    <p:extLst>
      <p:ext uri="{BB962C8B-B14F-4D97-AF65-F5344CB8AC3E}">
        <p14:creationId xmlns:p14="http://schemas.microsoft.com/office/powerpoint/2010/main" val="2937928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31</a:t>
            </a:fld>
            <a:endParaRPr lang="en-GB"/>
          </a:p>
        </p:txBody>
      </p:sp>
    </p:spTree>
    <p:extLst>
      <p:ext uri="{BB962C8B-B14F-4D97-AF65-F5344CB8AC3E}">
        <p14:creationId xmlns:p14="http://schemas.microsoft.com/office/powerpoint/2010/main" val="1294359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32</a:t>
            </a:fld>
            <a:endParaRPr lang="en-GB"/>
          </a:p>
        </p:txBody>
      </p:sp>
    </p:spTree>
    <p:extLst>
      <p:ext uri="{BB962C8B-B14F-4D97-AF65-F5344CB8AC3E}">
        <p14:creationId xmlns:p14="http://schemas.microsoft.com/office/powerpoint/2010/main" val="1294359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E807A9-935A-489F-9CE8-97D6EE80C5BF}" type="slidenum">
              <a:rPr lang="en-GB" smtClean="0"/>
              <a:t>33</a:t>
            </a:fld>
            <a:endParaRPr lang="en-GB"/>
          </a:p>
        </p:txBody>
      </p:sp>
    </p:spTree>
    <p:extLst>
      <p:ext uri="{BB962C8B-B14F-4D97-AF65-F5344CB8AC3E}">
        <p14:creationId xmlns:p14="http://schemas.microsoft.com/office/powerpoint/2010/main" val="129435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4</a:t>
            </a:fld>
            <a:endParaRPr lang="en-GB"/>
          </a:p>
        </p:txBody>
      </p:sp>
    </p:spTree>
    <p:extLst>
      <p:ext uri="{BB962C8B-B14F-4D97-AF65-F5344CB8AC3E}">
        <p14:creationId xmlns:p14="http://schemas.microsoft.com/office/powerpoint/2010/main" val="324050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5</a:t>
            </a:fld>
            <a:endParaRPr lang="en-GB"/>
          </a:p>
        </p:txBody>
      </p:sp>
    </p:spTree>
    <p:extLst>
      <p:ext uri="{BB962C8B-B14F-4D97-AF65-F5344CB8AC3E}">
        <p14:creationId xmlns:p14="http://schemas.microsoft.com/office/powerpoint/2010/main" val="324050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James Wilson who has been hired by Rotherham united to ensure the team get the best sleep possible as a good nights </a:t>
            </a:r>
            <a:r>
              <a:rPr lang="en-GB" baseline="0" dirty="0" err="1" smtClean="0"/>
              <a:t>slee</a:t>
            </a:r>
            <a:r>
              <a:rPr lang="en-GB" baseline="0" dirty="0" smtClean="0"/>
              <a:t> has such a big impact on our ability to achieve- including in football. </a:t>
            </a:r>
          </a:p>
          <a:p>
            <a:endParaRPr lang="en-GB" baseline="0" dirty="0" smtClean="0"/>
          </a:p>
          <a:p>
            <a:r>
              <a:rPr lang="en-GB" baseline="0" dirty="0" smtClean="0"/>
              <a:t>James looks at temperature of the rooms they footballers are in and even encourages taking something that was been washed at home to an away game to keep in the hotel to make it more homely and encourage sleep. </a:t>
            </a:r>
          </a:p>
          <a:p>
            <a:endParaRPr lang="en-GB" baseline="0" dirty="0" smtClean="0"/>
          </a:p>
          <a:p>
            <a:r>
              <a:rPr lang="en-GB" baseline="0" dirty="0" smtClean="0"/>
              <a:t>James even looks at how the rest of the footballers family sleeps including their kids- as we know when a child doesn't sleep it has an impact on the whole family.</a:t>
            </a:r>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6</a:t>
            </a:fld>
            <a:endParaRPr lang="en-GB"/>
          </a:p>
        </p:txBody>
      </p:sp>
    </p:spTree>
    <p:extLst>
      <p:ext uri="{BB962C8B-B14F-4D97-AF65-F5344CB8AC3E}">
        <p14:creationId xmlns:p14="http://schemas.microsoft.com/office/powerpoint/2010/main" val="324050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32325D"/>
                </a:solidFill>
              </a:rPr>
              <a:t>W</a:t>
            </a:r>
            <a:r>
              <a:rPr lang="en-GB" sz="1200" b="0" i="0" dirty="0" smtClean="0">
                <a:solidFill>
                  <a:srgbClr val="32325D"/>
                </a:solidFill>
                <a:effectLst/>
              </a:rPr>
              <a:t>hen chronic, sleep difficulties can have effects on cognitive development, mood regulation, attention, behaviour and quality of life, not only of the child but the entire family.</a:t>
            </a:r>
            <a:endParaRPr lang="en-GB" sz="1200" dirty="0" smtClean="0"/>
          </a:p>
          <a:p>
            <a:endParaRPr lang="en-GB" dirty="0" smtClean="0"/>
          </a:p>
          <a:p>
            <a:r>
              <a:rPr lang="en-GB" dirty="0" smtClean="0"/>
              <a:t>There are a huge number of sleep issues and often more than one contributing factor.  Common difficulties that families face are around: • Common difficulties that young people face with sleep include: • Finding it difficult to fall asleep at the start of the night • Frequent waking • Difficulty waking in the morning • Feeling tired during the daytime • Anxiety around sleep issue</a:t>
            </a:r>
            <a:endParaRPr lang="en-GB" dirty="0"/>
          </a:p>
        </p:txBody>
      </p:sp>
      <p:sp>
        <p:nvSpPr>
          <p:cNvPr id="4" name="Slide Number Placeholder 3"/>
          <p:cNvSpPr>
            <a:spLocks noGrp="1"/>
          </p:cNvSpPr>
          <p:nvPr>
            <p:ph type="sldNum" sz="quarter" idx="5"/>
          </p:nvPr>
        </p:nvSpPr>
        <p:spPr/>
        <p:txBody>
          <a:bodyPr/>
          <a:lstStyle/>
          <a:p>
            <a:fld id="{297B9E92-E036-4EC0-BEC2-D2AB80471014}" type="slidenum">
              <a:rPr lang="en-GB" smtClean="0"/>
              <a:t>7</a:t>
            </a:fld>
            <a:endParaRPr lang="en-GB"/>
          </a:p>
        </p:txBody>
      </p:sp>
    </p:spTree>
    <p:extLst>
      <p:ext uri="{BB962C8B-B14F-4D97-AF65-F5344CB8AC3E}">
        <p14:creationId xmlns:p14="http://schemas.microsoft.com/office/powerpoint/2010/main" val="214669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all have our own individual relationship with sleep. </a:t>
            </a:r>
            <a:r>
              <a:rPr lang="en-GB" baseline="0" dirty="0" smtClean="0"/>
              <a:t> </a:t>
            </a:r>
            <a:r>
              <a:rPr lang="en-GB" dirty="0" smtClean="0"/>
              <a:t>Sometimes our sleep will be affected by who is in the same house as us.</a:t>
            </a:r>
          </a:p>
          <a:p>
            <a:endParaRPr lang="en-GB" dirty="0" smtClean="0"/>
          </a:p>
          <a:p>
            <a:r>
              <a:rPr lang="en-GB" dirty="0" smtClean="0"/>
              <a:t>Our sleep can change and be affected by different things life- routine change or job change etc.</a:t>
            </a:r>
          </a:p>
          <a:p>
            <a:endParaRPr lang="en-GB" dirty="0" smtClean="0"/>
          </a:p>
        </p:txBody>
      </p:sp>
      <p:sp>
        <p:nvSpPr>
          <p:cNvPr id="4" name="Slide Number Placeholder 3"/>
          <p:cNvSpPr>
            <a:spLocks noGrp="1"/>
          </p:cNvSpPr>
          <p:nvPr>
            <p:ph type="sldNum" sz="quarter" idx="10"/>
          </p:nvPr>
        </p:nvSpPr>
        <p:spPr/>
        <p:txBody>
          <a:bodyPr/>
          <a:lstStyle/>
          <a:p>
            <a:fld id="{5DE91070-9E11-4246-934C-B00501B68997}" type="slidenum">
              <a:rPr lang="en-GB" smtClean="0"/>
              <a:t>8</a:t>
            </a:fld>
            <a:endParaRPr lang="en-GB"/>
          </a:p>
        </p:txBody>
      </p:sp>
    </p:spTree>
    <p:extLst>
      <p:ext uri="{BB962C8B-B14F-4D97-AF65-F5344CB8AC3E}">
        <p14:creationId xmlns:p14="http://schemas.microsoft.com/office/powerpoint/2010/main" val="2141256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should</a:t>
            </a:r>
            <a:r>
              <a:rPr lang="en-GB" baseline="0" dirty="0" smtClean="0"/>
              <a:t> be noted that these difficulties that are caused by a lack of sleep are often temporary. Once sleep is improved, the problems often resolve themselves.</a:t>
            </a:r>
          </a:p>
          <a:p>
            <a:endParaRPr lang="en-GB" baseline="0" dirty="0" smtClean="0"/>
          </a:p>
          <a:p>
            <a:endParaRPr lang="en-GB" dirty="0" smtClean="0"/>
          </a:p>
          <a:p>
            <a:r>
              <a:rPr lang="en-GB" dirty="0" smtClean="0"/>
              <a:t>Irritability</a:t>
            </a:r>
          </a:p>
          <a:p>
            <a:r>
              <a:rPr lang="en-GB" dirty="0" smtClean="0"/>
              <a:t>Low mood</a:t>
            </a:r>
          </a:p>
          <a:p>
            <a:r>
              <a:rPr lang="en-GB" dirty="0" smtClean="0"/>
              <a:t>Arguments</a:t>
            </a:r>
          </a:p>
          <a:p>
            <a:r>
              <a:rPr lang="en-GB" dirty="0" smtClean="0"/>
              <a:t>Lack of concentration</a:t>
            </a:r>
          </a:p>
          <a:p>
            <a:r>
              <a:rPr lang="en-GB" dirty="0" smtClean="0"/>
              <a:t>Impaired cognitive functioning</a:t>
            </a:r>
          </a:p>
          <a:p>
            <a:r>
              <a:rPr lang="en-GB" dirty="0" smtClean="0"/>
              <a:t>Anxiety</a:t>
            </a:r>
          </a:p>
          <a:p>
            <a:r>
              <a:rPr lang="en-GB" dirty="0" smtClean="0"/>
              <a:t>Bad memory</a:t>
            </a:r>
          </a:p>
          <a:p>
            <a:r>
              <a:rPr lang="en-GB" dirty="0" smtClean="0"/>
              <a:t>Making mistakes</a:t>
            </a:r>
            <a:r>
              <a:rPr lang="en-GB" baseline="0" dirty="0" smtClean="0"/>
              <a:t> </a:t>
            </a:r>
          </a:p>
          <a:p>
            <a:r>
              <a:rPr lang="en-GB" baseline="0" dirty="0" smtClean="0"/>
              <a:t>Lack of concentration</a:t>
            </a:r>
          </a:p>
          <a:p>
            <a:r>
              <a:rPr lang="en-GB" baseline="0" dirty="0" smtClean="0"/>
              <a:t>Lower attainment</a:t>
            </a:r>
          </a:p>
          <a:p>
            <a:r>
              <a:rPr lang="en-GB" baseline="0" dirty="0" smtClean="0"/>
              <a:t>Impacts on relationship</a:t>
            </a:r>
          </a:p>
          <a:p>
            <a:r>
              <a:rPr lang="en-GB" baseline="0" dirty="0" smtClean="0"/>
              <a:t>Research links obesity with lack of sleep</a:t>
            </a:r>
          </a:p>
          <a:p>
            <a:r>
              <a:rPr lang="en-GB" baseline="0" dirty="0" smtClean="0"/>
              <a:t>May eat more or lose their appetite </a:t>
            </a:r>
          </a:p>
          <a:p>
            <a:endParaRPr lang="en-GB" dirty="0" smtClean="0"/>
          </a:p>
          <a:p>
            <a:endParaRPr lang="en-GB" dirty="0" smtClean="0"/>
          </a:p>
          <a:p>
            <a:r>
              <a:rPr lang="en-GB" dirty="0" smtClean="0"/>
              <a:t>Sleep impacts several areas of our lives and development</a:t>
            </a:r>
          </a:p>
          <a:p>
            <a:endParaRPr lang="en-GB" dirty="0" smtClean="0"/>
          </a:p>
          <a:p>
            <a:r>
              <a:rPr lang="en-GB" dirty="0" smtClean="0"/>
              <a:t>Physical health conditions – destroys immune system, sugar levels, can block arteries</a:t>
            </a:r>
            <a:br>
              <a:rPr lang="en-GB" dirty="0" smtClean="0"/>
            </a:br>
            <a:endParaRPr lang="en-GB" dirty="0" smtClean="0"/>
          </a:p>
          <a:p>
            <a:r>
              <a:rPr lang="en-GB" dirty="0" smtClean="0"/>
              <a:t>Mental health conditions – contributes to all major psychiatric conditions including depression, anxiety. Can</a:t>
            </a:r>
            <a:r>
              <a:rPr lang="en-GB" baseline="0" dirty="0" smtClean="0"/>
              <a:t> also cause anxiety about how much you are sleeping</a:t>
            </a:r>
            <a:endParaRPr lang="en-GB" dirty="0" smtClean="0"/>
          </a:p>
          <a:p>
            <a:endParaRPr lang="en-GB" dirty="0" smtClean="0"/>
          </a:p>
          <a:p>
            <a:r>
              <a:rPr lang="en-GB" dirty="0" smtClean="0"/>
              <a:t>Concentration, learning – one hour less sleep over 3 nights can significantly reduce performance – 2 years of academic if continued.</a:t>
            </a:r>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DE91070-9E11-4246-934C-B00501B68997}" type="slidenum">
              <a:rPr lang="en-GB" smtClean="0"/>
              <a:t>9</a:t>
            </a:fld>
            <a:endParaRPr lang="en-GB"/>
          </a:p>
        </p:txBody>
      </p:sp>
    </p:spTree>
    <p:extLst>
      <p:ext uri="{BB962C8B-B14F-4D97-AF65-F5344CB8AC3E}">
        <p14:creationId xmlns:p14="http://schemas.microsoft.com/office/powerpoint/2010/main" val="188759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01700EB-1271-45A5-877E-C7B8554268D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118413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1700EB-1271-45A5-877E-C7B8554268D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398378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1700EB-1271-45A5-877E-C7B8554268D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252688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1700EB-1271-45A5-877E-C7B8554268D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64230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1700EB-1271-45A5-877E-C7B8554268D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95324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01700EB-1271-45A5-877E-C7B8554268D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90528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01700EB-1271-45A5-877E-C7B8554268D9}" type="datetimeFigureOut">
              <a:rPr lang="en-GB" smtClean="0"/>
              <a:t>20/01/2021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421650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01700EB-1271-45A5-877E-C7B8554268D9}" type="datetimeFigureOut">
              <a:rPr lang="en-GB" smtClean="0"/>
              <a:t>20/01/2021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133291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1700EB-1271-45A5-877E-C7B8554268D9}" type="datetimeFigureOut">
              <a:rPr lang="en-GB" smtClean="0"/>
              <a:t>20/01/2021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276843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1700EB-1271-45A5-877E-C7B8554268D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188710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1700EB-1271-45A5-877E-C7B8554268D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D7BF-3DB6-444D-A496-045E40BE5462}" type="slidenum">
              <a:rPr lang="en-GB" smtClean="0"/>
              <a:t>‹#›</a:t>
            </a:fld>
            <a:endParaRPr lang="en-GB"/>
          </a:p>
        </p:txBody>
      </p:sp>
    </p:spTree>
    <p:extLst>
      <p:ext uri="{BB962C8B-B14F-4D97-AF65-F5344CB8AC3E}">
        <p14:creationId xmlns:p14="http://schemas.microsoft.com/office/powerpoint/2010/main" val="169593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700EB-1271-45A5-877E-C7B8554268D9}" type="datetimeFigureOut">
              <a:rPr lang="en-GB" smtClean="0"/>
              <a:t>20/01/2021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FD7BF-3DB6-444D-A496-045E40BE5462}" type="slidenum">
              <a:rPr lang="en-GB" smtClean="0"/>
              <a:t>‹#›</a:t>
            </a:fld>
            <a:endParaRPr lang="en-GB"/>
          </a:p>
        </p:txBody>
      </p:sp>
    </p:spTree>
    <p:extLst>
      <p:ext uri="{BB962C8B-B14F-4D97-AF65-F5344CB8AC3E}">
        <p14:creationId xmlns:p14="http://schemas.microsoft.com/office/powerpoint/2010/main" val="34892491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wav"/><Relationship Id="rId7" Type="http://schemas.openxmlformats.org/officeDocument/2006/relationships/image" Target="../media/image1.png"/><Relationship Id="rId2" Type="http://schemas.microsoft.com/office/2007/relationships/media" Target="../media/media14.wav"/><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audio" Target="../media/media30.wav"/><Relationship Id="rId7" Type="http://schemas.openxmlformats.org/officeDocument/2006/relationships/image" Target="../media/image2.png"/><Relationship Id="rId2" Type="http://schemas.microsoft.com/office/2007/relationships/media" Target="../media/media30.wav"/><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2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1.emf"/></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wav"/><Relationship Id="rId7" Type="http://schemas.openxmlformats.org/officeDocument/2006/relationships/image" Target="../media/image7.png"/><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wav"/><Relationship Id="rId7" Type="http://schemas.openxmlformats.org/officeDocument/2006/relationships/image" Target="../media/image1.png"/><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wav"/><Relationship Id="rId7" Type="http://schemas.openxmlformats.org/officeDocument/2006/relationships/image" Target="../media/image1.png"/><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theconversation.com/wired-and-tired-why-parents-should-take-technology-out-of-their-kids-bedroom-50406" TargetMode="External"/><Relationship Id="rId5" Type="http://schemas.openxmlformats.org/officeDocument/2006/relationships/image" Target="../media/image10.jp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wav"/><Relationship Id="rId7" Type="http://schemas.openxmlformats.org/officeDocument/2006/relationships/image" Target="../media/image2.png"/><Relationship Id="rId2" Type="http://schemas.microsoft.com/office/2007/relationships/media" Target="../media/media9.wav"/><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122" y="1844824"/>
            <a:ext cx="3888432" cy="1470025"/>
          </a:xfrm>
        </p:spPr>
        <p:txBody>
          <a:bodyPr>
            <a:normAutofit/>
          </a:bodyPr>
          <a:lstStyle/>
          <a:p>
            <a:r>
              <a:rPr lang="en-GB" sz="4000" b="1" dirty="0" smtClean="0">
                <a:latin typeface="Aileron Heavy"/>
              </a:rPr>
              <a:t>Improving Your Child’s Sleep</a:t>
            </a:r>
            <a:endParaRPr lang="en-GB" sz="4000" b="1" dirty="0">
              <a:latin typeface="Aileron Heavy"/>
            </a:endParaRPr>
          </a:p>
        </p:txBody>
      </p:sp>
      <p:sp>
        <p:nvSpPr>
          <p:cNvPr id="3" name="Subtitle 2"/>
          <p:cNvSpPr>
            <a:spLocks noGrp="1"/>
          </p:cNvSpPr>
          <p:nvPr>
            <p:ph type="subTitle" idx="1"/>
          </p:nvPr>
        </p:nvSpPr>
        <p:spPr>
          <a:xfrm>
            <a:off x="-481925" y="3736544"/>
            <a:ext cx="6400800" cy="1752600"/>
          </a:xfrm>
        </p:spPr>
        <p:txBody>
          <a:bodyPr/>
          <a:lstStyle/>
          <a:p>
            <a:r>
              <a:rPr lang="en-GB" dirty="0" smtClean="0"/>
              <a:t>Mental Health Support Team</a:t>
            </a:r>
            <a:endParaRPr lang="en-GB" dirty="0"/>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026" name="Picture 2" descr="The Magic Pajamas or 9 Ways To Help Kids Sleep Better According to Science  | GoZ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6134" y="2780928"/>
            <a:ext cx="3663832" cy="3663833"/>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4590395"/>
      </p:ext>
    </p:extLst>
  </p:cSld>
  <p:clrMapOvr>
    <a:masterClrMapping/>
  </p:clrMapOvr>
  <mc:AlternateContent xmlns:mc="http://schemas.openxmlformats.org/markup-compatibility/2006">
    <mc:Choice xmlns:p14="http://schemas.microsoft.com/office/powerpoint/2010/main" Requires="p14">
      <p:transition spd="slow" p14:dur="2000" advTm="27066"/>
    </mc:Choice>
    <mc:Fallback>
      <p:transition spd="slow" advTm="2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sz="2400" dirty="0">
                <a:latin typeface="Aileron Heavy"/>
              </a:rPr>
              <a:t>“If you could manufacture a pill that could improve your cognitive function, that improved your emotional regulation, that stopped you reaching for the biscuit tin in the afternoon, you’d be a millionaire. That is what sleep can help you with. It’s free and available to us all.”</a:t>
            </a:r>
          </a:p>
          <a:p>
            <a:pPr marL="0" indent="0" algn="ctr">
              <a:buNone/>
            </a:pPr>
            <a:endParaRPr lang="en-GB" sz="2400" dirty="0">
              <a:latin typeface="Aileron Heavy"/>
            </a:endParaRPr>
          </a:p>
          <a:p>
            <a:pPr marL="0" indent="0" algn="ctr">
              <a:buNone/>
            </a:pPr>
            <a:r>
              <a:rPr lang="en-GB" sz="1600" dirty="0">
                <a:latin typeface="Aileron Heavy"/>
              </a:rPr>
              <a:t>Catherine Hill, Consultant Paediatrician, Southampton Children’s Hospital</a:t>
            </a:r>
          </a:p>
          <a:p>
            <a:pPr marL="0" indent="0">
              <a:buNone/>
            </a:pPr>
            <a:endParaRPr lang="en-GB" dirty="0"/>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9261161"/>
      </p:ext>
    </p:extLst>
  </p:cSld>
  <p:clrMapOvr>
    <a:masterClrMapping/>
  </p:clrMapOvr>
  <mc:AlternateContent xmlns:mc="http://schemas.openxmlformats.org/markup-compatibility/2006">
    <mc:Choice xmlns:p14="http://schemas.microsoft.com/office/powerpoint/2010/main" Requires="p14">
      <p:transition spd="slow" p14:dur="2000" advTm="68005"/>
    </mc:Choice>
    <mc:Fallback>
      <p:transition spd="slow" advTm="6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07" y="764705"/>
            <a:ext cx="8906171" cy="1143000"/>
          </a:xfrm>
        </p:spPr>
        <p:txBody>
          <a:bodyPr>
            <a:normAutofit fontScale="90000"/>
          </a:bodyPr>
          <a:lstStyle/>
          <a:p>
            <a:r>
              <a:rPr lang="en-GB" dirty="0" smtClean="0">
                <a:latin typeface="Aileron Heavy"/>
              </a:rPr>
              <a:t>How much sleep does a child need?</a:t>
            </a:r>
            <a:endParaRPr lang="en-GB" dirty="0">
              <a:latin typeface="Aileron Heavy"/>
            </a:endParaRPr>
          </a:p>
        </p:txBody>
      </p:sp>
      <p:graphicFrame>
        <p:nvGraphicFramePr>
          <p:cNvPr id="7" name="Content Placeholder 6"/>
          <p:cNvGraphicFramePr>
            <a:graphicFrameLocks/>
          </p:cNvGraphicFramePr>
          <p:nvPr>
            <p:extLst>
              <p:ext uri="{D42A27DB-BD31-4B8C-83A1-F6EECF244321}">
                <p14:modId xmlns:p14="http://schemas.microsoft.com/office/powerpoint/2010/main" val="2915760632"/>
              </p:ext>
            </p:extLst>
          </p:nvPr>
        </p:nvGraphicFramePr>
        <p:xfrm>
          <a:off x="392749" y="1916832"/>
          <a:ext cx="8220720" cy="4175760"/>
        </p:xfrm>
        <a:graphic>
          <a:graphicData uri="http://schemas.openxmlformats.org/drawingml/2006/table">
            <a:tbl>
              <a:tblPr firstRow="1" bandRow="1"/>
              <a:tblGrid>
                <a:gridCol w="2299316"/>
                <a:gridCol w="2299316"/>
                <a:gridCol w="3622088"/>
              </a:tblGrid>
              <a:tr h="401838">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400" dirty="0" smtClean="0"/>
                        <a:t>Age</a:t>
                      </a:r>
                      <a:endParaRPr lang="en-GB"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400" dirty="0" smtClean="0"/>
                        <a:t>Average number of hours needed at night</a:t>
                      </a:r>
                      <a:endParaRPr lang="en-GB"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US" sz="1400" dirty="0" smtClean="0"/>
                        <a:t>Average number of hours needed during</a:t>
                      </a:r>
                      <a:r>
                        <a:rPr lang="en-US" sz="1400" baseline="0" dirty="0" smtClean="0"/>
                        <a:t> day</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97573">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12 months</a:t>
                      </a:r>
                      <a:endParaRPr lang="en-GB"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11 ½ </a:t>
                      </a:r>
                      <a:endParaRPr lang="en-GB"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2 ½ </a:t>
                      </a:r>
                      <a:endParaRPr lang="en-GB"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7573">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2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11 ¾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 ¼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97573">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3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11</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4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11 ½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5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11</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6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10 ¾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7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10 ½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8 Years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10 ¼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9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10</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088">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n-GB" sz="1800" dirty="0" smtClean="0"/>
                        <a:t>10 Years</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9 ¾ </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n-GB" sz="1800" dirty="0" smtClean="0"/>
                        <a:t>-</a:t>
                      </a:r>
                      <a:endParaRPr lang="en-GB"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8"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9873352"/>
      </p:ext>
    </p:extLst>
  </p:cSld>
  <p:clrMapOvr>
    <a:masterClrMapping/>
  </p:clrMapOvr>
  <mc:AlternateContent xmlns:mc="http://schemas.openxmlformats.org/markup-compatibility/2006">
    <mc:Choice xmlns:p14="http://schemas.microsoft.com/office/powerpoint/2010/main" Requires="p14">
      <p:transition spd="slow" p14:dur="2000" advTm="54672"/>
    </mc:Choice>
    <mc:Fallback>
      <p:transition spd="slow" advTm="5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62321451"/>
              </p:ext>
            </p:extLst>
          </p:nvPr>
        </p:nvGraphicFramePr>
        <p:xfrm>
          <a:off x="418357" y="1340768"/>
          <a:ext cx="8229600" cy="3078480"/>
        </p:xfrm>
        <a:graphic>
          <a:graphicData uri="http://schemas.openxmlformats.org/drawingml/2006/table">
            <a:tbl>
              <a:tblPr firstRow="1" bandRow="1">
                <a:tableStyleId>{5C22544A-7EE6-4342-B048-85BDC9FD1C3A}</a:tableStyleId>
              </a:tblPr>
              <a:tblGrid>
                <a:gridCol w="2743200"/>
                <a:gridCol w="2743200"/>
                <a:gridCol w="2743200"/>
              </a:tblGrid>
              <a:tr h="676672">
                <a:tc>
                  <a:txBody>
                    <a:bodyPr/>
                    <a:lstStyle/>
                    <a:p>
                      <a:r>
                        <a:rPr lang="en-GB" sz="1600" dirty="0" smtClean="0"/>
                        <a:t>Age</a:t>
                      </a:r>
                      <a:endParaRPr lang="en-GB" sz="1600" dirty="0"/>
                    </a:p>
                  </a:txBody>
                  <a:tcPr/>
                </a:tc>
                <a:tc>
                  <a:txBody>
                    <a:bodyPr/>
                    <a:lstStyle/>
                    <a:p>
                      <a:r>
                        <a:rPr lang="en-US" sz="1600" dirty="0" smtClean="0"/>
                        <a:t>Average number of hours needed at night</a:t>
                      </a:r>
                    </a:p>
                    <a:p>
                      <a:endParaRPr lang="en-GB" dirty="0"/>
                    </a:p>
                  </a:txBody>
                  <a:tcPr/>
                </a:tc>
                <a:tc>
                  <a:txBody>
                    <a:bodyPr/>
                    <a:lstStyle/>
                    <a:p>
                      <a:r>
                        <a:rPr lang="en-US" sz="1600" dirty="0" smtClean="0"/>
                        <a:t>Average number of hours needed during day</a:t>
                      </a:r>
                    </a:p>
                    <a:p>
                      <a:endParaRPr lang="en-GB" dirty="0"/>
                    </a:p>
                  </a:txBody>
                  <a:tcPr/>
                </a:tc>
              </a:tr>
              <a:tr h="370840">
                <a:tc>
                  <a:txBody>
                    <a:bodyPr/>
                    <a:lstStyle/>
                    <a:p>
                      <a:pPr algn="ctr"/>
                      <a:r>
                        <a:rPr lang="en-GB" dirty="0" smtClean="0"/>
                        <a:t>11 Years</a:t>
                      </a:r>
                      <a:endParaRPr lang="en-GB" dirty="0"/>
                    </a:p>
                  </a:txBody>
                  <a:tcPr/>
                </a:tc>
                <a:tc>
                  <a:txBody>
                    <a:bodyPr/>
                    <a:lstStyle/>
                    <a:p>
                      <a:pPr algn="ctr"/>
                      <a:r>
                        <a:rPr lang="en-GB" dirty="0" smtClean="0"/>
                        <a:t>9 ½ </a:t>
                      </a:r>
                      <a:endParaRPr lang="en-GB" dirty="0"/>
                    </a:p>
                  </a:txBody>
                  <a:tcPr/>
                </a:tc>
                <a:tc>
                  <a:txBody>
                    <a:bodyPr/>
                    <a:lstStyle/>
                    <a:p>
                      <a:pPr algn="ctr"/>
                      <a:r>
                        <a:rPr lang="en-GB" dirty="0" smtClean="0"/>
                        <a:t>-</a:t>
                      </a:r>
                      <a:endParaRPr lang="en-GB" dirty="0"/>
                    </a:p>
                  </a:txBody>
                  <a:tcPr/>
                </a:tc>
              </a:tr>
              <a:tr h="370840">
                <a:tc>
                  <a:txBody>
                    <a:bodyPr/>
                    <a:lstStyle/>
                    <a:p>
                      <a:pPr algn="ctr"/>
                      <a:r>
                        <a:rPr lang="en-GB" dirty="0" smtClean="0"/>
                        <a:t>12 Years </a:t>
                      </a:r>
                      <a:endParaRPr lang="en-GB" dirty="0"/>
                    </a:p>
                  </a:txBody>
                  <a:tcPr/>
                </a:tc>
                <a:tc>
                  <a:txBody>
                    <a:bodyPr/>
                    <a:lstStyle/>
                    <a:p>
                      <a:pPr algn="ctr"/>
                      <a:r>
                        <a:rPr lang="en-GB" dirty="0" smtClean="0"/>
                        <a:t>9 ½ </a:t>
                      </a:r>
                      <a:endParaRPr lang="en-GB" dirty="0"/>
                    </a:p>
                  </a:txBody>
                  <a:tcPr/>
                </a:tc>
                <a:tc>
                  <a:txBody>
                    <a:bodyPr/>
                    <a:lstStyle/>
                    <a:p>
                      <a:pPr algn="ctr"/>
                      <a:r>
                        <a:rPr lang="en-GB" dirty="0" smtClean="0"/>
                        <a:t>-</a:t>
                      </a:r>
                      <a:endParaRPr lang="en-GB" dirty="0"/>
                    </a:p>
                  </a:txBody>
                  <a:tcPr/>
                </a:tc>
              </a:tr>
              <a:tr h="370840">
                <a:tc>
                  <a:txBody>
                    <a:bodyPr/>
                    <a:lstStyle/>
                    <a:p>
                      <a:pPr algn="ctr"/>
                      <a:r>
                        <a:rPr lang="en-GB" dirty="0" smtClean="0"/>
                        <a:t>13 Years </a:t>
                      </a:r>
                      <a:endParaRPr lang="en-GB" dirty="0"/>
                    </a:p>
                  </a:txBody>
                  <a:tcPr/>
                </a:tc>
                <a:tc>
                  <a:txBody>
                    <a:bodyPr/>
                    <a:lstStyle/>
                    <a:p>
                      <a:pPr algn="ctr"/>
                      <a:r>
                        <a:rPr lang="en-GB" dirty="0" smtClean="0"/>
                        <a:t>9 ¼ </a:t>
                      </a:r>
                      <a:endParaRPr lang="en-GB" dirty="0"/>
                    </a:p>
                  </a:txBody>
                  <a:tcPr/>
                </a:tc>
                <a:tc>
                  <a:txBody>
                    <a:bodyPr/>
                    <a:lstStyle/>
                    <a:p>
                      <a:pPr algn="ctr"/>
                      <a:r>
                        <a:rPr lang="en-GB" dirty="0" smtClean="0"/>
                        <a:t>-</a:t>
                      </a:r>
                      <a:endParaRPr lang="en-GB" dirty="0"/>
                    </a:p>
                  </a:txBody>
                  <a:tcPr/>
                </a:tc>
              </a:tr>
              <a:tr h="370840">
                <a:tc>
                  <a:txBody>
                    <a:bodyPr/>
                    <a:lstStyle/>
                    <a:p>
                      <a:pPr algn="ctr"/>
                      <a:r>
                        <a:rPr lang="en-GB" dirty="0" smtClean="0"/>
                        <a:t>14 Years </a:t>
                      </a:r>
                      <a:endParaRPr lang="en-GB" dirty="0"/>
                    </a:p>
                  </a:txBody>
                  <a:tcPr/>
                </a:tc>
                <a:tc>
                  <a:txBody>
                    <a:bodyPr/>
                    <a:lstStyle/>
                    <a:p>
                      <a:pPr algn="ctr"/>
                      <a:r>
                        <a:rPr lang="en-GB" dirty="0" smtClean="0"/>
                        <a:t>9</a:t>
                      </a:r>
                      <a:endParaRPr lang="en-GB" dirty="0"/>
                    </a:p>
                  </a:txBody>
                  <a:tcPr/>
                </a:tc>
                <a:tc>
                  <a:txBody>
                    <a:bodyPr/>
                    <a:lstStyle/>
                    <a:p>
                      <a:pPr algn="ctr"/>
                      <a:r>
                        <a:rPr lang="en-GB" dirty="0" smtClean="0"/>
                        <a:t>-</a:t>
                      </a:r>
                      <a:endParaRPr lang="en-GB" dirty="0"/>
                    </a:p>
                  </a:txBody>
                  <a:tcPr/>
                </a:tc>
              </a:tr>
              <a:tr h="370840">
                <a:tc>
                  <a:txBody>
                    <a:bodyPr/>
                    <a:lstStyle/>
                    <a:p>
                      <a:pPr algn="ctr"/>
                      <a:r>
                        <a:rPr lang="en-GB" dirty="0" smtClean="0"/>
                        <a:t>15 Years</a:t>
                      </a:r>
                      <a:endParaRPr lang="en-GB" dirty="0"/>
                    </a:p>
                  </a:txBody>
                  <a:tcPr/>
                </a:tc>
                <a:tc>
                  <a:txBody>
                    <a:bodyPr/>
                    <a:lstStyle/>
                    <a:p>
                      <a:pPr algn="ctr"/>
                      <a:r>
                        <a:rPr lang="en-GB" dirty="0" smtClean="0"/>
                        <a:t>8 ¾ </a:t>
                      </a:r>
                      <a:endParaRPr lang="en-GB" dirty="0"/>
                    </a:p>
                  </a:txBody>
                  <a:tcPr/>
                </a:tc>
                <a:tc>
                  <a:txBody>
                    <a:bodyPr/>
                    <a:lstStyle/>
                    <a:p>
                      <a:pPr algn="ctr"/>
                      <a:r>
                        <a:rPr lang="en-GB" dirty="0" smtClean="0"/>
                        <a:t>-</a:t>
                      </a:r>
                      <a:endParaRPr lang="en-GB" dirty="0"/>
                    </a:p>
                  </a:txBody>
                  <a:tcPr/>
                </a:tc>
              </a:tr>
              <a:tr h="370840">
                <a:tc>
                  <a:txBody>
                    <a:bodyPr/>
                    <a:lstStyle/>
                    <a:p>
                      <a:pPr algn="ctr"/>
                      <a:r>
                        <a:rPr lang="en-GB" dirty="0" smtClean="0"/>
                        <a:t>16 Years </a:t>
                      </a:r>
                      <a:endParaRPr lang="en-GB" dirty="0"/>
                    </a:p>
                  </a:txBody>
                  <a:tcPr/>
                </a:tc>
                <a:tc>
                  <a:txBody>
                    <a:bodyPr/>
                    <a:lstStyle/>
                    <a:p>
                      <a:pPr algn="ctr"/>
                      <a:r>
                        <a:rPr lang="en-GB" dirty="0" smtClean="0"/>
                        <a:t>8 ½ </a:t>
                      </a:r>
                      <a:endParaRPr lang="en-GB" dirty="0"/>
                    </a:p>
                  </a:txBody>
                  <a:tcPr/>
                </a:tc>
                <a:tc>
                  <a:txBody>
                    <a:bodyPr/>
                    <a:lstStyle/>
                    <a:p>
                      <a:pPr algn="ctr"/>
                      <a:r>
                        <a:rPr lang="en-GB" dirty="0" smtClean="0"/>
                        <a:t>-</a:t>
                      </a:r>
                      <a:endParaRPr lang="en-GB" dirty="0"/>
                    </a:p>
                  </a:txBody>
                  <a:tcPr/>
                </a:tc>
              </a:tr>
            </a:tbl>
          </a:graphicData>
        </a:graphic>
      </p:graphicFrame>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sp>
        <p:nvSpPr>
          <p:cNvPr id="10" name="Content Placeholder 2"/>
          <p:cNvSpPr txBox="1">
            <a:spLocks/>
          </p:cNvSpPr>
          <p:nvPr/>
        </p:nvSpPr>
        <p:spPr>
          <a:xfrm>
            <a:off x="418357" y="4941168"/>
            <a:ext cx="8229600"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Aileron Heavy"/>
              </a:rPr>
              <a:t>This information is a guide- we are all individual with the amount of sleep we need and children are the same. If you are unsure how much sleep you child needs a sleep diary can be useful. </a:t>
            </a:r>
          </a:p>
          <a:p>
            <a:endParaRPr lang="en-GB" dirty="0">
              <a:latin typeface="Aileron Heavy"/>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7789348"/>
      </p:ext>
    </p:extLst>
  </p:cSld>
  <p:clrMapOvr>
    <a:masterClrMapping/>
  </p:clrMapOvr>
  <mc:AlternateContent xmlns:mc="http://schemas.openxmlformats.org/markup-compatibility/2006">
    <mc:Choice xmlns:p14="http://schemas.microsoft.com/office/powerpoint/2010/main" Requires="p14">
      <p:transition spd="slow" p14:dur="2000" advTm="42960"/>
    </mc:Choice>
    <mc:Fallback>
      <p:transition spd="slow" advTm="4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Session outline</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lstStyle/>
          <a:p>
            <a:r>
              <a:rPr lang="en-GB" dirty="0" smtClean="0">
                <a:latin typeface="Aileron Heavy"/>
              </a:rPr>
              <a:t>Consider consequences of a lack of sleep.</a:t>
            </a:r>
          </a:p>
          <a:p>
            <a:r>
              <a:rPr lang="en-GB" b="1" dirty="0" smtClean="0">
                <a:latin typeface="Aileron Heavy"/>
              </a:rPr>
              <a:t>To understand the science behind sleep.</a:t>
            </a:r>
          </a:p>
          <a:p>
            <a:r>
              <a:rPr lang="en-GB" dirty="0" smtClean="0">
                <a:latin typeface="Aileron Heavy"/>
              </a:rPr>
              <a:t>To understand the factors that may promote sleep in children. </a:t>
            </a:r>
          </a:p>
          <a:p>
            <a:r>
              <a:rPr lang="en-GB" dirty="0" smtClean="0">
                <a:latin typeface="Aileron Heavy"/>
              </a:rPr>
              <a:t>To understand how to create a sleep plan for your child.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191" y="764705"/>
            <a:ext cx="18827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8239487"/>
      </p:ext>
    </p:extLst>
  </p:cSld>
  <p:clrMapOvr>
    <a:masterClrMapping/>
  </p:clrMapOvr>
  <mc:AlternateContent xmlns:mc="http://schemas.openxmlformats.org/markup-compatibility/2006">
    <mc:Choice xmlns:p14="http://schemas.microsoft.com/office/powerpoint/2010/main" Requires="p14">
      <p:transition spd="slow" p14:dur="2000" advTm="22153"/>
    </mc:Choice>
    <mc:Fallback>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04621"/>
            <a:ext cx="2398950" cy="1661993"/>
          </a:xfrm>
          <a:prstGeom prst="rect">
            <a:avLst/>
          </a:prstGeom>
          <a:noFill/>
        </p:spPr>
        <p:txBody>
          <a:bodyPr wrap="square" rtlCol="0">
            <a:spAutoFit/>
          </a:bodyPr>
          <a:lstStyle/>
          <a:p>
            <a:r>
              <a:rPr lang="en-GB" b="1" dirty="0" smtClean="0"/>
              <a:t>Stage 1 (N1)</a:t>
            </a:r>
          </a:p>
          <a:p>
            <a:r>
              <a:rPr lang="en-GB" sz="1400" dirty="0" smtClean="0"/>
              <a:t>A very light sleep where your child will be easily woken. If parents tip-toe out of their child’s room and they wake up it is because they were in a light sleep.</a:t>
            </a:r>
            <a:endParaRPr lang="en-GB" sz="1400" dirty="0"/>
          </a:p>
        </p:txBody>
      </p:sp>
      <p:sp>
        <p:nvSpPr>
          <p:cNvPr id="6" name="TextBox 5"/>
          <p:cNvSpPr txBox="1"/>
          <p:nvPr/>
        </p:nvSpPr>
        <p:spPr>
          <a:xfrm>
            <a:off x="2390911" y="5004621"/>
            <a:ext cx="2609053" cy="1446550"/>
          </a:xfrm>
          <a:prstGeom prst="rect">
            <a:avLst/>
          </a:prstGeom>
          <a:noFill/>
        </p:spPr>
        <p:txBody>
          <a:bodyPr wrap="square" rtlCol="0">
            <a:spAutoFit/>
          </a:bodyPr>
          <a:lstStyle/>
          <a:p>
            <a:r>
              <a:rPr lang="en-GB" b="1" dirty="0" smtClean="0"/>
              <a:t>Stage 2 (N2)</a:t>
            </a:r>
          </a:p>
          <a:p>
            <a:r>
              <a:rPr lang="en-GB" sz="1400" dirty="0" smtClean="0"/>
              <a:t>Still a light sleep but the body is preparing for the deep sleep that is about to come. The child will be more relaxed. Now is a good time to sneak out of their room</a:t>
            </a:r>
            <a:r>
              <a:rPr lang="en-GB" sz="1400" dirty="0" smtClean="0">
                <a:solidFill>
                  <a:schemeClr val="tx1">
                    <a:lumMod val="65000"/>
                    <a:lumOff val="35000"/>
                  </a:schemeClr>
                </a:solidFill>
              </a:rPr>
              <a:t>!</a:t>
            </a:r>
            <a:endParaRPr lang="en-GB" sz="1400" dirty="0">
              <a:solidFill>
                <a:schemeClr val="tx1">
                  <a:lumMod val="65000"/>
                  <a:lumOff val="35000"/>
                </a:schemeClr>
              </a:solidFill>
            </a:endParaRPr>
          </a:p>
        </p:txBody>
      </p:sp>
      <p:sp>
        <p:nvSpPr>
          <p:cNvPr id="7" name="TextBox 6"/>
          <p:cNvSpPr txBox="1"/>
          <p:nvPr/>
        </p:nvSpPr>
        <p:spPr>
          <a:xfrm>
            <a:off x="4971545" y="4989075"/>
            <a:ext cx="2304256" cy="1446550"/>
          </a:xfrm>
          <a:prstGeom prst="rect">
            <a:avLst/>
          </a:prstGeom>
          <a:noFill/>
        </p:spPr>
        <p:txBody>
          <a:bodyPr wrap="square" rtlCol="0">
            <a:spAutoFit/>
          </a:bodyPr>
          <a:lstStyle/>
          <a:p>
            <a:r>
              <a:rPr lang="en-GB" b="1" dirty="0" smtClean="0"/>
              <a:t>Stage 3 (N3)</a:t>
            </a:r>
          </a:p>
          <a:p>
            <a:r>
              <a:rPr lang="en-GB" sz="1400" dirty="0" smtClean="0"/>
              <a:t>This is a very deep sleep. The body needs this sleep so that repair can take place. The child is difficult to wake at this stage.</a:t>
            </a:r>
          </a:p>
        </p:txBody>
      </p:sp>
      <p:pic>
        <p:nvPicPr>
          <p:cNvPr id="10" name="Content Placeholder 3" descr="Stages Of Sleep – What To Know About Non-Rem and REM Sleep Cycles |  Counting Sheep Research | Rem sleep cycle, Stages of sleep, Rem sleep">
            <a:extLst>
              <a:ext uri="{FF2B5EF4-FFF2-40B4-BE49-F238E27FC236}">
                <a16:creationId xmlns:lc="http://schemas.openxmlformats.org/drawingml/2006/lockedCanvas" xmlns:a16="http://schemas.microsoft.com/office/drawing/2014/main" xmlns="" id="{EBE32D1F-A441-4FC0-8054-13FE4C0A741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11054" y="764705"/>
            <a:ext cx="6411603" cy="4053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02278" y="5004621"/>
            <a:ext cx="1800200" cy="1231106"/>
          </a:xfrm>
          <a:prstGeom prst="rect">
            <a:avLst/>
          </a:prstGeom>
          <a:noFill/>
        </p:spPr>
        <p:txBody>
          <a:bodyPr wrap="square" rtlCol="0">
            <a:spAutoFit/>
          </a:bodyPr>
          <a:lstStyle/>
          <a:p>
            <a:r>
              <a:rPr lang="en-GB" b="1" dirty="0" smtClean="0"/>
              <a:t>REM sleep </a:t>
            </a:r>
          </a:p>
          <a:p>
            <a:r>
              <a:rPr lang="en-GB" sz="1400" dirty="0" smtClean="0"/>
              <a:t>Increased heart rate and brain activity. Stage of sleep where we dream </a:t>
            </a:r>
          </a:p>
        </p:txBody>
      </p:sp>
      <p:grpSp>
        <p:nvGrpSpPr>
          <p:cNvPr id="11" name="Group 6"/>
          <p:cNvGrpSpPr/>
          <p:nvPr/>
        </p:nvGrpSpPr>
        <p:grpSpPr>
          <a:xfrm>
            <a:off x="0" y="1"/>
            <a:ext cx="9144000" cy="692696"/>
            <a:chOff x="0" y="0"/>
            <a:chExt cx="3615016" cy="346726"/>
          </a:xfrm>
        </p:grpSpPr>
        <p:sp>
          <p:nvSpPr>
            <p:cNvPr id="12"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13" name="Picture 8"/>
          <p:cNvPicPr>
            <a:picLocks noChangeAspect="1"/>
          </p:cNvPicPr>
          <p:nvPr/>
        </p:nvPicPr>
        <p:blipFill>
          <a:blip r:embed="rId7"/>
          <a:srcRect l="15077" t="43128" r="45777" b="27511"/>
          <a:stretch>
            <a:fillRect/>
          </a:stretch>
        </p:blipFill>
        <p:spPr>
          <a:xfrm>
            <a:off x="1" y="-72007"/>
            <a:ext cx="836712" cy="836712"/>
          </a:xfrm>
          <a:prstGeom prst="rect">
            <a:avLst/>
          </a:prstGeom>
        </p:spPr>
      </p:pic>
      <p:pic>
        <p:nvPicPr>
          <p:cNvPr id="14" name="Picture 9"/>
          <p:cNvPicPr>
            <a:picLocks noChangeAspect="1"/>
          </p:cNvPicPr>
          <p:nvPr/>
        </p:nvPicPr>
        <p:blipFill>
          <a:blip r:embed="rId8"/>
          <a:srcRect/>
          <a:stretch>
            <a:fillRect/>
          </a:stretch>
        </p:blipFill>
        <p:spPr>
          <a:xfrm>
            <a:off x="5921071" y="74762"/>
            <a:ext cx="3088895" cy="473918"/>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69988327"/>
      </p:ext>
    </p:extLst>
  </p:cSld>
  <p:clrMapOvr>
    <a:masterClrMapping/>
  </p:clrMapOvr>
  <mc:AlternateContent xmlns:mc="http://schemas.openxmlformats.org/markup-compatibility/2006">
    <mc:Choice xmlns:p14="http://schemas.microsoft.com/office/powerpoint/2010/main" Requires="p14">
      <p:transition spd="slow" p14:dur="2000" advTm="140994"/>
    </mc:Choice>
    <mc:Fallback>
      <p:transition spd="slow" advTm="140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2B690-526D-42ED-BF9B-6B1FE199A5FC}"/>
              </a:ext>
            </a:extLst>
          </p:cNvPr>
          <p:cNvSpPr>
            <a:spLocks noGrp="1"/>
          </p:cNvSpPr>
          <p:nvPr>
            <p:ph type="title"/>
          </p:nvPr>
        </p:nvSpPr>
        <p:spPr>
          <a:xfrm>
            <a:off x="387108" y="714782"/>
            <a:ext cx="8229600" cy="990600"/>
          </a:xfrm>
        </p:spPr>
        <p:txBody>
          <a:bodyPr/>
          <a:lstStyle/>
          <a:p>
            <a:r>
              <a:rPr lang="en-GB" dirty="0">
                <a:solidFill>
                  <a:schemeClr val="tx1"/>
                </a:solidFill>
                <a:latin typeface="Aileron Heavy"/>
              </a:rPr>
              <a:t>Sleep </a:t>
            </a:r>
            <a:r>
              <a:rPr lang="en-GB" dirty="0" smtClean="0">
                <a:solidFill>
                  <a:schemeClr val="tx1"/>
                </a:solidFill>
                <a:latin typeface="Aileron Heavy"/>
              </a:rPr>
              <a:t>Regulation</a:t>
            </a:r>
            <a:endParaRPr lang="en-GB" dirty="0">
              <a:solidFill>
                <a:schemeClr val="tx1"/>
              </a:solidFill>
              <a:latin typeface="Aileron Heavy"/>
            </a:endParaRPr>
          </a:p>
        </p:txBody>
      </p:sp>
      <p:sp>
        <p:nvSpPr>
          <p:cNvPr id="3" name="Content Placeholder 2">
            <a:extLst>
              <a:ext uri="{FF2B5EF4-FFF2-40B4-BE49-F238E27FC236}">
                <a16:creationId xmlns:a16="http://schemas.microsoft.com/office/drawing/2014/main" xmlns="" id="{39418CDA-4122-4BFE-B568-5015187F55B9}"/>
              </a:ext>
            </a:extLst>
          </p:cNvPr>
          <p:cNvSpPr>
            <a:spLocks noGrp="1"/>
          </p:cNvSpPr>
          <p:nvPr>
            <p:ph idx="1"/>
          </p:nvPr>
        </p:nvSpPr>
        <p:spPr>
          <a:xfrm>
            <a:off x="508001" y="1772662"/>
            <a:ext cx="7880423" cy="4586574"/>
          </a:xfrm>
        </p:spPr>
        <p:txBody>
          <a:bodyPr>
            <a:normAutofit/>
          </a:bodyPr>
          <a:lstStyle/>
          <a:p>
            <a:pPr marL="0" indent="0">
              <a:buNone/>
            </a:pPr>
            <a:r>
              <a:rPr lang="en-GB" dirty="0" smtClean="0">
                <a:latin typeface="Aileron Heavy"/>
              </a:rPr>
              <a:t>Regulation of sleep </a:t>
            </a:r>
            <a:r>
              <a:rPr lang="en-GB" dirty="0">
                <a:latin typeface="Aileron Heavy"/>
              </a:rPr>
              <a:t>and wakefulness:</a:t>
            </a:r>
          </a:p>
          <a:p>
            <a:endParaRPr lang="en-GB" dirty="0">
              <a:latin typeface="Aileron Heavy"/>
            </a:endParaRPr>
          </a:p>
          <a:p>
            <a:r>
              <a:rPr lang="en-GB" dirty="0" smtClean="0">
                <a:latin typeface="Aileron Heavy"/>
              </a:rPr>
              <a:t>Sleep Drive</a:t>
            </a:r>
            <a:endParaRPr lang="en-GB" dirty="0">
              <a:latin typeface="Aileron Heavy"/>
            </a:endParaRPr>
          </a:p>
          <a:p>
            <a:pPr marL="0" indent="0">
              <a:buNone/>
            </a:pPr>
            <a:endParaRPr lang="en-GB" dirty="0">
              <a:latin typeface="Aileron Heavy"/>
            </a:endParaRPr>
          </a:p>
          <a:p>
            <a:r>
              <a:rPr lang="en-GB" dirty="0" smtClean="0">
                <a:latin typeface="Aileron Heavy"/>
              </a:rPr>
              <a:t>Circadian Rhythms</a:t>
            </a:r>
          </a:p>
          <a:p>
            <a:endParaRPr lang="en-GB" dirty="0">
              <a:latin typeface="Aileron Heavy"/>
            </a:endParaRPr>
          </a:p>
          <a:p>
            <a:r>
              <a:rPr lang="en-GB" dirty="0" smtClean="0">
                <a:latin typeface="Aileron Heavy"/>
              </a:rPr>
              <a:t>Melatonin</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2050" name="Picture 2" descr="Study of circadian rhythm reveals gender differences - Tech Explor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4244" y="4630079"/>
            <a:ext cx="3919756" cy="220486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1089081"/>
      </p:ext>
    </p:extLst>
  </p:cSld>
  <p:clrMapOvr>
    <a:masterClrMapping/>
  </p:clrMapOvr>
  <mc:AlternateContent xmlns:mc="http://schemas.openxmlformats.org/markup-compatibility/2006">
    <mc:Choice xmlns:p14="http://schemas.microsoft.com/office/powerpoint/2010/main" Requires="p14">
      <p:transition spd="slow" p14:dur="2000" advTm="133500"/>
    </mc:Choice>
    <mc:Fallback>
      <p:transition spd="slow" advTm="13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345"/>
            <a:ext cx="8229600" cy="1143000"/>
          </a:xfrm>
        </p:spPr>
        <p:txBody>
          <a:bodyPr>
            <a:normAutofit fontScale="90000"/>
          </a:bodyPr>
          <a:lstStyle/>
          <a:p>
            <a:r>
              <a:rPr lang="en-GB" dirty="0" smtClean="0">
                <a:latin typeface="Aileron Heavy"/>
              </a:rPr>
              <a:t>So what does the science mean practically?</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normAutofit lnSpcReduction="10000"/>
          </a:bodyPr>
          <a:lstStyle/>
          <a:p>
            <a:r>
              <a:rPr lang="en-GB" dirty="0" smtClean="0">
                <a:latin typeface="Aileron Heavy"/>
              </a:rPr>
              <a:t>The science behind sleep can help us getting the most out of sleep!</a:t>
            </a:r>
          </a:p>
          <a:p>
            <a:r>
              <a:rPr lang="en-GB" dirty="0" smtClean="0">
                <a:latin typeface="Aileron Heavy"/>
              </a:rPr>
              <a:t> A consistent environment will help us stay asleep. </a:t>
            </a:r>
          </a:p>
          <a:p>
            <a:r>
              <a:rPr lang="en-GB" dirty="0" smtClean="0">
                <a:latin typeface="Aileron Heavy"/>
              </a:rPr>
              <a:t>Consistent bedtimes and wake times will help our body clocks know when to be sleepy.</a:t>
            </a:r>
          </a:p>
          <a:p>
            <a:r>
              <a:rPr lang="en-GB" dirty="0" smtClean="0">
                <a:latin typeface="Aileron Heavy"/>
              </a:rPr>
              <a:t>A dark environment will help us become sleepy and sleep.</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8239487"/>
      </p:ext>
    </p:extLst>
  </p:cSld>
  <p:clrMapOvr>
    <a:masterClrMapping/>
  </p:clrMapOvr>
  <mc:AlternateContent xmlns:mc="http://schemas.openxmlformats.org/markup-compatibility/2006">
    <mc:Choice xmlns:p14="http://schemas.microsoft.com/office/powerpoint/2010/main" Requires="p14">
      <p:transition spd="slow" p14:dur="2000" advTm="34331"/>
    </mc:Choice>
    <mc:Fallback>
      <p:transition spd="slow" advTm="3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Session outline</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lstStyle/>
          <a:p>
            <a:r>
              <a:rPr lang="en-GB" dirty="0" smtClean="0">
                <a:latin typeface="Aileron Heavy"/>
              </a:rPr>
              <a:t>Consider consequences of a lack of sleep.</a:t>
            </a:r>
          </a:p>
          <a:p>
            <a:r>
              <a:rPr lang="en-GB" dirty="0" smtClean="0">
                <a:latin typeface="Aileron Heavy"/>
              </a:rPr>
              <a:t>To understand the science behind sleep.</a:t>
            </a:r>
          </a:p>
          <a:p>
            <a:r>
              <a:rPr lang="en-GB" b="1" dirty="0" smtClean="0">
                <a:latin typeface="Aileron Heavy"/>
              </a:rPr>
              <a:t>To understand the factors that may promote sleep in children. </a:t>
            </a:r>
          </a:p>
          <a:p>
            <a:r>
              <a:rPr lang="en-GB" dirty="0" smtClean="0">
                <a:latin typeface="Aileron Heavy"/>
              </a:rPr>
              <a:t>To understand how to create a sleep plan for your child.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529" y="692697"/>
            <a:ext cx="18827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222645"/>
      </p:ext>
    </p:extLst>
  </p:cSld>
  <p:clrMapOvr>
    <a:masterClrMapping/>
  </p:clrMapOvr>
  <mc:AlternateContent xmlns:mc="http://schemas.openxmlformats.org/markup-compatibility/2006">
    <mc:Choice xmlns:p14="http://schemas.microsoft.com/office/powerpoint/2010/main" Requires="p14">
      <p:transition spd="slow" p14:dur="2000" advTm="15756"/>
    </mc:Choice>
    <mc:Fallback>
      <p:transition spd="slow" advTm="1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7" y="1052736"/>
            <a:ext cx="8229600" cy="1143000"/>
          </a:xfrm>
        </p:spPr>
        <p:txBody>
          <a:bodyPr>
            <a:noAutofit/>
          </a:bodyPr>
          <a:lstStyle/>
          <a:p>
            <a:r>
              <a:rPr lang="en-GB" sz="3600" b="1" dirty="0" smtClean="0">
                <a:latin typeface="Aileron Heavy"/>
              </a:rPr>
              <a:t>Overcoming common sleep issues for children and young people</a:t>
            </a:r>
            <a:endParaRPr lang="en-GB" sz="3600" b="1" dirty="0">
              <a:latin typeface="Aileron Heavy"/>
            </a:endParaRPr>
          </a:p>
        </p:txBody>
      </p:sp>
      <p:sp>
        <p:nvSpPr>
          <p:cNvPr id="3" name="Content Placeholder 2"/>
          <p:cNvSpPr>
            <a:spLocks noGrp="1"/>
          </p:cNvSpPr>
          <p:nvPr>
            <p:ph idx="1"/>
          </p:nvPr>
        </p:nvSpPr>
        <p:spPr>
          <a:xfrm>
            <a:off x="467544" y="2492896"/>
            <a:ext cx="8229600" cy="4525963"/>
          </a:xfrm>
        </p:spPr>
        <p:txBody>
          <a:bodyPr/>
          <a:lstStyle/>
          <a:p>
            <a:r>
              <a:rPr lang="en-GB" dirty="0" smtClean="0">
                <a:latin typeface="Aileron Heavy"/>
              </a:rPr>
              <a:t>Bedroom Routines</a:t>
            </a:r>
          </a:p>
          <a:p>
            <a:r>
              <a:rPr lang="en-GB" dirty="0" smtClean="0">
                <a:latin typeface="Aileron Heavy"/>
              </a:rPr>
              <a:t>Hunger / Thirst </a:t>
            </a:r>
          </a:p>
          <a:p>
            <a:r>
              <a:rPr lang="en-GB" dirty="0" smtClean="0">
                <a:latin typeface="Aileron Heavy"/>
              </a:rPr>
              <a:t>Bedroom Environment</a:t>
            </a:r>
          </a:p>
          <a:p>
            <a:r>
              <a:rPr lang="en-GB" dirty="0" smtClean="0">
                <a:latin typeface="Aileron Heavy"/>
              </a:rPr>
              <a:t>Worrying / anxiety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4"/>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5"/>
          <a:srcRect/>
          <a:stretch>
            <a:fillRect/>
          </a:stretch>
        </p:blipFill>
        <p:spPr>
          <a:xfrm>
            <a:off x="5921071" y="74762"/>
            <a:ext cx="3088895" cy="473918"/>
          </a:xfrm>
          <a:prstGeom prst="rect">
            <a:avLst/>
          </a:prstGeom>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509120"/>
            <a:ext cx="3929860" cy="204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4864889"/>
      </p:ext>
    </p:extLst>
  </p:cSld>
  <p:clrMapOvr>
    <a:masterClrMapping/>
  </p:clrMapOvr>
  <mc:AlternateContent xmlns:mc="http://schemas.openxmlformats.org/markup-compatibility/2006">
    <mc:Choice xmlns:p14="http://schemas.microsoft.com/office/powerpoint/2010/main" Requires="p14">
      <p:transition spd="slow" p14:dur="2000" advTm="16496"/>
    </mc:Choice>
    <mc:Fallback>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1143000"/>
          </a:xfrm>
        </p:spPr>
        <p:txBody>
          <a:bodyPr>
            <a:normAutofit fontScale="90000"/>
          </a:bodyPr>
          <a:lstStyle/>
          <a:p>
            <a:r>
              <a:rPr lang="en-GB" b="1" dirty="0" smtClean="0">
                <a:latin typeface="Aileron Heavy"/>
              </a:rPr>
              <a:t>Overcoming Common Sleep Issues: </a:t>
            </a:r>
            <a:r>
              <a:rPr lang="en-GB" dirty="0" smtClean="0">
                <a:latin typeface="Aileron Heavy"/>
              </a:rPr>
              <a:t>Bedtime Routines</a:t>
            </a:r>
            <a:endParaRPr lang="en-GB" dirty="0">
              <a:latin typeface="Aileron Heavy"/>
            </a:endParaRPr>
          </a:p>
        </p:txBody>
      </p:sp>
      <p:sp>
        <p:nvSpPr>
          <p:cNvPr id="3" name="Content Placeholder 2"/>
          <p:cNvSpPr>
            <a:spLocks noGrp="1"/>
          </p:cNvSpPr>
          <p:nvPr>
            <p:ph idx="1"/>
          </p:nvPr>
        </p:nvSpPr>
        <p:spPr>
          <a:xfrm>
            <a:off x="467544" y="2780928"/>
            <a:ext cx="8229600" cy="4525963"/>
          </a:xfrm>
        </p:spPr>
        <p:txBody>
          <a:bodyPr/>
          <a:lstStyle/>
          <a:p>
            <a:r>
              <a:rPr lang="en-GB" dirty="0" smtClean="0">
                <a:latin typeface="Aileron Heavy"/>
              </a:rPr>
              <a:t>Can have great benefits once established</a:t>
            </a:r>
          </a:p>
          <a:p>
            <a:r>
              <a:rPr lang="en-GB" dirty="0" smtClean="0">
                <a:latin typeface="Aileron Heavy"/>
              </a:rPr>
              <a:t>Be consistent</a:t>
            </a:r>
          </a:p>
          <a:p>
            <a:r>
              <a:rPr lang="en-GB" dirty="0" smtClean="0">
                <a:latin typeface="Aileron Heavy"/>
              </a:rPr>
              <a:t>Be predictable </a:t>
            </a:r>
          </a:p>
          <a:p>
            <a:r>
              <a:rPr lang="en-GB" dirty="0" smtClean="0">
                <a:latin typeface="Aileron Heavy"/>
              </a:rPr>
              <a:t>Plan them in advance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8194" name="Picture 2" descr="Bedtime Routine Cards (teacher made)"/>
          <p:cNvPicPr>
            <a:picLocks noChangeAspect="1" noChangeArrowheads="1"/>
          </p:cNvPicPr>
          <p:nvPr/>
        </p:nvPicPr>
        <p:blipFill rotWithShape="1">
          <a:blip r:embed="rId7">
            <a:extLst>
              <a:ext uri="{28A0092B-C50C-407E-A947-70E740481C1C}">
                <a14:useLocalDpi xmlns:a14="http://schemas.microsoft.com/office/drawing/2010/main" val="0"/>
              </a:ext>
            </a:extLst>
          </a:blip>
          <a:srcRect l="28704" r="26014" b="-3625"/>
          <a:stretch/>
        </p:blipFill>
        <p:spPr bwMode="auto">
          <a:xfrm>
            <a:off x="5921071" y="3573016"/>
            <a:ext cx="2574388" cy="310913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4986487"/>
      </p:ext>
    </p:extLst>
  </p:cSld>
  <p:clrMapOvr>
    <a:masterClrMapping/>
  </p:clrMapOvr>
  <mc:AlternateContent xmlns:mc="http://schemas.openxmlformats.org/markup-compatibility/2006">
    <mc:Choice xmlns:p14="http://schemas.microsoft.com/office/powerpoint/2010/main" Requires="p14">
      <p:transition spd="slow" p14:dur="2000" advTm="165832"/>
    </mc:Choice>
    <mc:Fallback>
      <p:transition spd="slow" advTm="16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Session outline</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lstStyle/>
          <a:p>
            <a:r>
              <a:rPr lang="en-GB" dirty="0" smtClean="0">
                <a:latin typeface="Aileron Heavy"/>
              </a:rPr>
              <a:t>Consider consequences of a lack of sleep.</a:t>
            </a:r>
          </a:p>
          <a:p>
            <a:r>
              <a:rPr lang="en-GB" dirty="0" smtClean="0">
                <a:latin typeface="Aileron Heavy"/>
              </a:rPr>
              <a:t>To understand the science behind sleep.</a:t>
            </a:r>
          </a:p>
          <a:p>
            <a:r>
              <a:rPr lang="en-GB" dirty="0" smtClean="0">
                <a:latin typeface="Aileron Heavy"/>
              </a:rPr>
              <a:t>To understand the factors that may promote sleep in children. </a:t>
            </a:r>
          </a:p>
          <a:p>
            <a:r>
              <a:rPr lang="en-GB" dirty="0" smtClean="0">
                <a:latin typeface="Aileron Heavy"/>
              </a:rPr>
              <a:t>To understand how to create a sleep plan for your child.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429" y="756179"/>
            <a:ext cx="18827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4109564"/>
      </p:ext>
    </p:extLst>
  </p:cSld>
  <p:clrMapOvr>
    <a:masterClrMapping/>
  </p:clrMapOvr>
  <mc:AlternateContent xmlns:mc="http://schemas.openxmlformats.org/markup-compatibility/2006">
    <mc:Choice xmlns:p14="http://schemas.microsoft.com/office/powerpoint/2010/main" Requires="p14">
      <p:transition spd="slow" p14:dur="2000" advTm="21750"/>
    </mc:Choice>
    <mc:Fallback>
      <p:transition spd="slow" advTm="2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264" y="641648"/>
            <a:ext cx="93245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ileron Heavy"/>
              </a:rPr>
              <a:t>What does a good routine look like?</a:t>
            </a:r>
            <a:endParaRPr lang="en-GB" dirty="0">
              <a:latin typeface="Aileron Heavy"/>
            </a:endParaRPr>
          </a:p>
        </p:txBody>
      </p:sp>
      <p:sp>
        <p:nvSpPr>
          <p:cNvPr id="5" name="Content Placeholder 2"/>
          <p:cNvSpPr txBox="1">
            <a:spLocks/>
          </p:cNvSpPr>
          <p:nvPr/>
        </p:nvSpPr>
        <p:spPr>
          <a:xfrm>
            <a:off x="179512" y="19903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latin typeface="Aileron Heavy"/>
              </a:rPr>
              <a:t>Needs to start one hour before bed</a:t>
            </a:r>
          </a:p>
          <a:p>
            <a:r>
              <a:rPr lang="en-GB" dirty="0" smtClean="0">
                <a:latin typeface="Aileron Heavy"/>
              </a:rPr>
              <a:t>No screen time</a:t>
            </a:r>
          </a:p>
          <a:p>
            <a:r>
              <a:rPr lang="en-GB" dirty="0" smtClean="0">
                <a:latin typeface="Aileron Heavy"/>
              </a:rPr>
              <a:t>Dim lighting in the hour before bed </a:t>
            </a:r>
          </a:p>
          <a:p>
            <a:r>
              <a:rPr lang="en-GB" dirty="0" smtClean="0">
                <a:latin typeface="Aileron Heavy"/>
              </a:rPr>
              <a:t>Light bed time snacks </a:t>
            </a:r>
          </a:p>
          <a:p>
            <a:r>
              <a:rPr lang="en-GB" dirty="0" smtClean="0">
                <a:latin typeface="Aileron Heavy"/>
              </a:rPr>
              <a:t>Relaxing Activities </a:t>
            </a:r>
          </a:p>
          <a:p>
            <a:r>
              <a:rPr lang="en-GB" dirty="0" smtClean="0">
                <a:latin typeface="Aileron Heavy"/>
              </a:rPr>
              <a:t>Bath / shower </a:t>
            </a:r>
          </a:p>
          <a:p>
            <a:r>
              <a:rPr lang="en-GB" dirty="0" smtClean="0">
                <a:latin typeface="Aileron Heavy"/>
              </a:rPr>
              <a:t>Quick </a:t>
            </a:r>
            <a:r>
              <a:rPr lang="en-GB" dirty="0">
                <a:latin typeface="Aileron Heavy"/>
              </a:rPr>
              <a:t>and boring </a:t>
            </a:r>
            <a:r>
              <a:rPr lang="en-GB" dirty="0" smtClean="0">
                <a:latin typeface="Aileron Heavy"/>
              </a:rPr>
              <a:t>good night / check </a:t>
            </a:r>
            <a:r>
              <a:rPr lang="en-GB" dirty="0">
                <a:latin typeface="Aileron Heavy"/>
              </a:rPr>
              <a:t>ins </a:t>
            </a:r>
            <a:endParaRPr lang="en-GB" dirty="0" smtClean="0">
              <a:latin typeface="Aileron Heavy"/>
            </a:endParaRPr>
          </a:p>
          <a:p>
            <a:pPr marL="0" indent="0">
              <a:buNone/>
            </a:pPr>
            <a:endParaRPr lang="en-GB" dirty="0" smtClean="0"/>
          </a:p>
          <a:p>
            <a:endParaRPr lang="en-GB" dirty="0"/>
          </a:p>
        </p:txBody>
      </p:sp>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3645024"/>
            <a:ext cx="2404335" cy="17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8990427"/>
      </p:ext>
    </p:extLst>
  </p:cSld>
  <p:clrMapOvr>
    <a:masterClrMapping/>
  </p:clrMapOvr>
  <mc:AlternateContent xmlns:mc="http://schemas.openxmlformats.org/markup-compatibility/2006">
    <mc:Choice xmlns:p14="http://schemas.microsoft.com/office/powerpoint/2010/main" Requires="p14">
      <p:transition spd="slow" p14:dur="2000" advTm="165602"/>
    </mc:Choice>
    <mc:Fallback>
      <p:transition spd="slow" advTm="16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82"/>
            <a:ext cx="8229600" cy="1143000"/>
          </a:xfrm>
        </p:spPr>
        <p:txBody>
          <a:bodyPr/>
          <a:lstStyle/>
          <a:p>
            <a:r>
              <a:rPr lang="en-GB" dirty="0" smtClean="0">
                <a:latin typeface="Aileron Heavy"/>
              </a:rPr>
              <a:t>Bedtime routine Example </a:t>
            </a:r>
            <a:endParaRPr lang="en-GB" dirty="0">
              <a:latin typeface="Aileron Heavy"/>
            </a:endParaRPr>
          </a:p>
        </p:txBody>
      </p:sp>
      <p:sp>
        <p:nvSpPr>
          <p:cNvPr id="4" name="Content Placeholder 1"/>
          <p:cNvSpPr>
            <a:spLocks noGrp="1"/>
          </p:cNvSpPr>
          <p:nvPr>
            <p:ph idx="1"/>
          </p:nvPr>
        </p:nvSpPr>
        <p:spPr>
          <a:xfrm>
            <a:off x="-167952" y="1340768"/>
            <a:ext cx="8686799" cy="4525963"/>
          </a:xfrm>
        </p:spPr>
        <p:txBody>
          <a:bodyPr>
            <a:normAutofit/>
          </a:bodyPr>
          <a:lstStyle/>
          <a:p>
            <a:pPr marL="274320" lvl="1" indent="0">
              <a:buNone/>
            </a:pPr>
            <a:r>
              <a:rPr lang="en-GB" dirty="0" smtClean="0">
                <a:latin typeface="Aileron Heavy"/>
              </a:rPr>
              <a:t>It </a:t>
            </a:r>
            <a:r>
              <a:rPr lang="en-GB" dirty="0">
                <a:latin typeface="Aileron Heavy"/>
              </a:rPr>
              <a:t>should be simple, easy to understand and achievable.  </a:t>
            </a:r>
          </a:p>
          <a:p>
            <a:pPr marL="274320" lvl="1" indent="0">
              <a:buNone/>
            </a:pPr>
            <a:endParaRPr lang="en-GB" dirty="0" smtClean="0">
              <a:latin typeface="Aileron Heavy"/>
            </a:endParaRPr>
          </a:p>
          <a:p>
            <a:pPr lvl="1"/>
            <a:r>
              <a:rPr lang="en-GB" dirty="0" smtClean="0">
                <a:latin typeface="Aileron Heavy"/>
              </a:rPr>
              <a:t>7.00pm </a:t>
            </a:r>
            <a:r>
              <a:rPr lang="en-GB" dirty="0">
                <a:latin typeface="Aileron Heavy"/>
              </a:rPr>
              <a:t>No screens, dim the lights, light snack </a:t>
            </a:r>
            <a:r>
              <a:rPr lang="en-GB" dirty="0" smtClean="0">
                <a:latin typeface="Aileron Heavy"/>
              </a:rPr>
              <a:t> </a:t>
            </a:r>
          </a:p>
          <a:p>
            <a:pPr lvl="1"/>
            <a:r>
              <a:rPr lang="en-GB" dirty="0" smtClean="0">
                <a:latin typeface="Aileron Heavy"/>
              </a:rPr>
              <a:t>7.10pm </a:t>
            </a:r>
            <a:r>
              <a:rPr lang="en-GB" dirty="0">
                <a:latin typeface="Aileron Heavy"/>
              </a:rPr>
              <a:t>Colouring in or jewellery making in kitchen </a:t>
            </a:r>
          </a:p>
          <a:p>
            <a:pPr lvl="1"/>
            <a:r>
              <a:rPr lang="en-GB" dirty="0">
                <a:latin typeface="Aileron Heavy"/>
              </a:rPr>
              <a:t>7</a:t>
            </a:r>
            <a:r>
              <a:rPr lang="en-GB" dirty="0" smtClean="0">
                <a:latin typeface="Aileron Heavy"/>
              </a:rPr>
              <a:t>.30pm </a:t>
            </a:r>
            <a:r>
              <a:rPr lang="en-GB" dirty="0">
                <a:latin typeface="Aileron Heavy"/>
              </a:rPr>
              <a:t>Bath </a:t>
            </a:r>
          </a:p>
          <a:p>
            <a:pPr lvl="1"/>
            <a:r>
              <a:rPr lang="en-GB" dirty="0">
                <a:latin typeface="Aileron Heavy"/>
              </a:rPr>
              <a:t>7</a:t>
            </a:r>
            <a:r>
              <a:rPr lang="en-GB" dirty="0" smtClean="0">
                <a:latin typeface="Aileron Heavy"/>
              </a:rPr>
              <a:t>.50pm </a:t>
            </a:r>
            <a:r>
              <a:rPr lang="en-GB" dirty="0">
                <a:latin typeface="Aileron Heavy"/>
              </a:rPr>
              <a:t>Book in bed </a:t>
            </a:r>
          </a:p>
          <a:p>
            <a:pPr lvl="1"/>
            <a:r>
              <a:rPr lang="en-GB" dirty="0">
                <a:latin typeface="Aileron Heavy"/>
              </a:rPr>
              <a:t>8</a:t>
            </a:r>
            <a:r>
              <a:rPr lang="en-GB" dirty="0" smtClean="0">
                <a:latin typeface="Aileron Heavy"/>
              </a:rPr>
              <a:t>.00pm </a:t>
            </a:r>
            <a:r>
              <a:rPr lang="en-GB" dirty="0">
                <a:latin typeface="Aileron Heavy"/>
              </a:rPr>
              <a:t>Lights </a:t>
            </a:r>
            <a:r>
              <a:rPr lang="en-GB" dirty="0" smtClean="0">
                <a:latin typeface="Aileron Heavy"/>
              </a:rPr>
              <a:t>out</a:t>
            </a:r>
            <a:endParaRPr lang="en-GB" dirty="0">
              <a:latin typeface="Aileron Heavy"/>
            </a:endParaRPr>
          </a:p>
        </p:txBody>
      </p:sp>
      <p:grpSp>
        <p:nvGrpSpPr>
          <p:cNvPr id="5" name="Group 6"/>
          <p:cNvGrpSpPr/>
          <p:nvPr/>
        </p:nvGrpSpPr>
        <p:grpSpPr>
          <a:xfrm>
            <a:off x="0" y="1"/>
            <a:ext cx="9144000" cy="692696"/>
            <a:chOff x="0" y="0"/>
            <a:chExt cx="3615016" cy="346726"/>
          </a:xfrm>
        </p:grpSpPr>
        <p:sp>
          <p:nvSpPr>
            <p:cNvPr id="6"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7"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8"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9218" name="Picture 2" descr="Printable Bedtime Routine Charts - Bitz &amp; Gigg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448" y="3907180"/>
            <a:ext cx="4968552" cy="295082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051120"/>
      </p:ext>
    </p:extLst>
  </p:cSld>
  <p:clrMapOvr>
    <a:masterClrMapping/>
  </p:clrMapOvr>
  <mc:AlternateContent xmlns:mc="http://schemas.openxmlformats.org/markup-compatibility/2006">
    <mc:Choice xmlns:p14="http://schemas.microsoft.com/office/powerpoint/2010/main" Requires="p14">
      <p:transition spd="slow" p14:dur="2000" advTm="36302"/>
    </mc:Choice>
    <mc:Fallback>
      <p:transition spd="slow" advTm="3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529"/>
            <a:ext cx="8229600" cy="1143000"/>
          </a:xfrm>
        </p:spPr>
        <p:txBody>
          <a:bodyPr>
            <a:normAutofit fontScale="90000"/>
          </a:bodyPr>
          <a:lstStyle/>
          <a:p>
            <a:r>
              <a:rPr lang="en-GB" dirty="0" smtClean="0">
                <a:latin typeface="Aileron Heavy"/>
              </a:rPr>
              <a:t>Bedtime routines and weekends/holidays</a:t>
            </a:r>
            <a:endParaRPr lang="en-GB" dirty="0">
              <a:latin typeface="Aileron Heavy"/>
            </a:endParaRPr>
          </a:p>
        </p:txBody>
      </p:sp>
      <p:sp>
        <p:nvSpPr>
          <p:cNvPr id="4" name="Content Placeholder 1"/>
          <p:cNvSpPr>
            <a:spLocks noGrp="1"/>
          </p:cNvSpPr>
          <p:nvPr>
            <p:ph idx="1"/>
          </p:nvPr>
        </p:nvSpPr>
        <p:spPr>
          <a:xfrm>
            <a:off x="228600" y="2060848"/>
            <a:ext cx="8686799" cy="4525963"/>
          </a:xfrm>
        </p:spPr>
        <p:txBody>
          <a:bodyPr>
            <a:normAutofit/>
          </a:bodyPr>
          <a:lstStyle/>
          <a:p>
            <a:pPr marL="731520" lvl="1" indent="-457200">
              <a:buFont typeface="Arial" panose="020B0604020202020204" pitchFamily="34" charset="0"/>
              <a:buChar char="•"/>
            </a:pPr>
            <a:r>
              <a:rPr lang="en-GB" dirty="0" smtClean="0">
                <a:latin typeface="Aileron Heavy"/>
              </a:rPr>
              <a:t>Bedtimes should be as consistent throughout the week as possible- including at weekends.</a:t>
            </a:r>
          </a:p>
          <a:p>
            <a:pPr marL="274320" lvl="1" indent="0">
              <a:buNone/>
            </a:pPr>
            <a:endParaRPr lang="en-GB" dirty="0" smtClean="0">
              <a:latin typeface="Aileron Heavy"/>
            </a:endParaRPr>
          </a:p>
          <a:p>
            <a:pPr marL="731520" lvl="1" indent="-457200">
              <a:buFont typeface="Arial" panose="020B0604020202020204" pitchFamily="34" charset="0"/>
              <a:buChar char="•"/>
            </a:pPr>
            <a:r>
              <a:rPr lang="en-GB" dirty="0" smtClean="0">
                <a:latin typeface="Aileron Heavy"/>
              </a:rPr>
              <a:t>During the school holidays bedtimes can slip- top tip around this is to make sure that you bring back the bedtime to where they need to be before school restarts. </a:t>
            </a:r>
            <a:endParaRPr lang="en-GB" dirty="0">
              <a:latin typeface="Aileron Heavy"/>
            </a:endParaRPr>
          </a:p>
        </p:txBody>
      </p:sp>
      <p:grpSp>
        <p:nvGrpSpPr>
          <p:cNvPr id="5" name="Group 6"/>
          <p:cNvGrpSpPr/>
          <p:nvPr/>
        </p:nvGrpSpPr>
        <p:grpSpPr>
          <a:xfrm>
            <a:off x="0" y="1"/>
            <a:ext cx="9144000" cy="692696"/>
            <a:chOff x="0" y="0"/>
            <a:chExt cx="3615016" cy="346726"/>
          </a:xfrm>
        </p:grpSpPr>
        <p:sp>
          <p:nvSpPr>
            <p:cNvPr id="6"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7"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8"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026" name="Picture 2" descr="C:\Users\cenjm\AppData\Local\Microsoft\Windows\INetCache\IE\TQLD0VDP\Sleep.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12" y="4861128"/>
            <a:ext cx="2592288" cy="1996872"/>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9920261"/>
      </p:ext>
    </p:extLst>
  </p:cSld>
  <p:clrMapOvr>
    <a:masterClrMapping/>
  </p:clrMapOvr>
  <mc:AlternateContent xmlns:mc="http://schemas.openxmlformats.org/markup-compatibility/2006">
    <mc:Choice xmlns:p14="http://schemas.microsoft.com/office/powerpoint/2010/main" Requires="p14">
      <p:transition spd="slow" p14:dur="2000" advTm="19078"/>
    </mc:Choice>
    <mc:Fallback>
      <p:transition spd="slow" advTm="19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3528" y="908720"/>
            <a:ext cx="8229600" cy="1143000"/>
          </a:xfrm>
        </p:spPr>
        <p:txBody>
          <a:bodyPr>
            <a:noAutofit/>
          </a:bodyPr>
          <a:lstStyle/>
          <a:p>
            <a:r>
              <a:rPr lang="en-GB" sz="3600" b="1" dirty="0">
                <a:latin typeface="Aileron Heavy"/>
              </a:rPr>
              <a:t>Overcoming Common Sleep Issues: </a:t>
            </a:r>
            <a:r>
              <a:rPr lang="en-GB" sz="3600" dirty="0">
                <a:latin typeface="Aileron Heavy"/>
              </a:rPr>
              <a:t/>
            </a:r>
            <a:br>
              <a:rPr lang="en-GB" sz="3600" dirty="0">
                <a:latin typeface="Aileron Heavy"/>
              </a:rPr>
            </a:br>
            <a:r>
              <a:rPr lang="en-GB" sz="3600" dirty="0" smtClean="0">
                <a:latin typeface="Aileron Heavy"/>
              </a:rPr>
              <a:t>Hunger / Thirst</a:t>
            </a:r>
            <a:endParaRPr lang="en-GB" sz="3600" dirty="0">
              <a:latin typeface="Aileron Heavy"/>
            </a:endParaRPr>
          </a:p>
        </p:txBody>
      </p:sp>
      <p:sp>
        <p:nvSpPr>
          <p:cNvPr id="5" name="Content Placeholder 4"/>
          <p:cNvSpPr>
            <a:spLocks noGrp="1"/>
          </p:cNvSpPr>
          <p:nvPr>
            <p:ph idx="1"/>
          </p:nvPr>
        </p:nvSpPr>
        <p:spPr>
          <a:xfrm>
            <a:off x="136056" y="1988840"/>
            <a:ext cx="7676304" cy="4525963"/>
          </a:xfrm>
        </p:spPr>
        <p:txBody>
          <a:bodyPr>
            <a:normAutofit fontScale="92500" lnSpcReduction="10000"/>
          </a:bodyPr>
          <a:lstStyle/>
          <a:p>
            <a:endParaRPr lang="en-GB" sz="1800" dirty="0" smtClean="0">
              <a:solidFill>
                <a:schemeClr val="tx1">
                  <a:lumMod val="65000"/>
                  <a:lumOff val="35000"/>
                </a:schemeClr>
              </a:solidFill>
              <a:latin typeface="Aileron Heavy"/>
            </a:endParaRPr>
          </a:p>
          <a:p>
            <a:r>
              <a:rPr lang="en-GB" sz="2800" dirty="0" smtClean="0">
                <a:latin typeface="Aileron Heavy"/>
              </a:rPr>
              <a:t>Hunger or thirst can stop us from getting sleep-as can being too full!</a:t>
            </a:r>
          </a:p>
          <a:p>
            <a:r>
              <a:rPr lang="en-GB" sz="2800" dirty="0" smtClean="0">
                <a:latin typeface="Aileron Heavy"/>
              </a:rPr>
              <a:t>It is important to make sure your child is hydrated throughout the day to ensure they are not thirsty at night.</a:t>
            </a:r>
          </a:p>
          <a:p>
            <a:r>
              <a:rPr lang="en-GB" sz="2800" dirty="0" smtClean="0">
                <a:latin typeface="Aileron Heavy"/>
              </a:rPr>
              <a:t>Equally some food should be avoided before bed as they can affect our sleep: </a:t>
            </a:r>
          </a:p>
          <a:p>
            <a:r>
              <a:rPr lang="en-GB" sz="2800" dirty="0" smtClean="0">
                <a:latin typeface="Aileron Heavy"/>
              </a:rPr>
              <a:t>Avoiding </a:t>
            </a:r>
            <a:r>
              <a:rPr lang="en-GB" sz="2800" dirty="0">
                <a:latin typeface="Aileron Heavy"/>
              </a:rPr>
              <a:t>caffeine in drinks and snacks (like cola and chocolate) </a:t>
            </a:r>
            <a:endParaRPr lang="en-GB" sz="2800" dirty="0" smtClean="0">
              <a:latin typeface="Aileron Heavy"/>
            </a:endParaRPr>
          </a:p>
          <a:p>
            <a:r>
              <a:rPr lang="en-GB" sz="2800" dirty="0" smtClean="0">
                <a:latin typeface="Aileron Heavy"/>
              </a:rPr>
              <a:t>Avoid sugary snacks </a:t>
            </a:r>
            <a:endParaRPr lang="en-GB" sz="2800" dirty="0">
              <a:latin typeface="Aileron Heavy"/>
            </a:endParaRPr>
          </a:p>
          <a:p>
            <a:endParaRPr lang="en-GB" sz="1800" dirty="0">
              <a:solidFill>
                <a:schemeClr val="tx1">
                  <a:lumMod val="65000"/>
                  <a:lumOff val="35000"/>
                </a:schemeClr>
              </a:solidFill>
            </a:endParaRPr>
          </a:p>
          <a:p>
            <a:pPr marL="0" indent="0">
              <a:buNone/>
            </a:pPr>
            <a:endParaRPr lang="en-GB" sz="2300" dirty="0">
              <a:solidFill>
                <a:schemeClr val="tx1">
                  <a:lumMod val="65000"/>
                  <a:lumOff val="35000"/>
                </a:schemeClr>
              </a:solidFill>
            </a:endParaRPr>
          </a:p>
          <a:p>
            <a:endParaRPr lang="en-GB" dirty="0"/>
          </a:p>
        </p:txBody>
      </p:sp>
      <p:grpSp>
        <p:nvGrpSpPr>
          <p:cNvPr id="4" name="Group 6"/>
          <p:cNvGrpSpPr/>
          <p:nvPr/>
        </p:nvGrpSpPr>
        <p:grpSpPr>
          <a:xfrm>
            <a:off x="0" y="1"/>
            <a:ext cx="9144000" cy="692696"/>
            <a:chOff x="0" y="0"/>
            <a:chExt cx="3615016" cy="346726"/>
          </a:xfrm>
        </p:grpSpPr>
        <p:sp>
          <p:nvSpPr>
            <p:cNvPr id="6"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7"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4815" y="5574636"/>
            <a:ext cx="1259185"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5572881"/>
      </p:ext>
    </p:extLst>
  </p:cSld>
  <p:clrMapOvr>
    <a:masterClrMapping/>
  </p:clrMapOvr>
  <mc:AlternateContent xmlns:mc="http://schemas.openxmlformats.org/markup-compatibility/2006">
    <mc:Choice xmlns:p14="http://schemas.microsoft.com/office/powerpoint/2010/main" Requires="p14">
      <p:transition spd="slow" p14:dur="2000" advTm="45872"/>
    </mc:Choice>
    <mc:Fallback>
      <p:transition spd="slow" advTm="4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GB" dirty="0" smtClean="0">
                <a:latin typeface="Aileron Heavy"/>
              </a:rPr>
              <a:t>Sleepy snacks</a:t>
            </a:r>
            <a:endParaRPr lang="en-GB" dirty="0">
              <a:latin typeface="Aileron Heavy"/>
            </a:endParaRPr>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latin typeface="Aileron Heavy"/>
              </a:rPr>
              <a:t>Below </a:t>
            </a:r>
            <a:r>
              <a:rPr lang="en-GB" dirty="0">
                <a:latin typeface="Aileron Heavy"/>
              </a:rPr>
              <a:t>is a list of foods that </a:t>
            </a:r>
            <a:r>
              <a:rPr lang="en-GB" dirty="0" smtClean="0">
                <a:latin typeface="Aileron Heavy"/>
              </a:rPr>
              <a:t>research has found to help us sleep:</a:t>
            </a:r>
            <a:endParaRPr lang="en-GB" dirty="0">
              <a:latin typeface="Aileron Heavy"/>
            </a:endParaRPr>
          </a:p>
          <a:p>
            <a:pPr marL="0" indent="0">
              <a:buNone/>
            </a:pPr>
            <a:r>
              <a:rPr lang="en-GB" dirty="0">
                <a:latin typeface="Aileron Heavy"/>
              </a:rPr>
              <a:t> </a:t>
            </a:r>
          </a:p>
          <a:p>
            <a:pPr lvl="0"/>
            <a:r>
              <a:rPr lang="en-GB" dirty="0" smtClean="0">
                <a:latin typeface="Aileron Heavy"/>
              </a:rPr>
              <a:t>Almonds</a:t>
            </a:r>
            <a:endParaRPr lang="en-GB" dirty="0">
              <a:latin typeface="Aileron Heavy"/>
            </a:endParaRPr>
          </a:p>
          <a:p>
            <a:pPr lvl="0"/>
            <a:r>
              <a:rPr lang="en-GB" dirty="0" smtClean="0">
                <a:latin typeface="Aileron Heavy"/>
              </a:rPr>
              <a:t>Bananas</a:t>
            </a:r>
            <a:endParaRPr lang="en-GB" dirty="0">
              <a:latin typeface="Aileron Heavy"/>
            </a:endParaRPr>
          </a:p>
          <a:p>
            <a:pPr lvl="0"/>
            <a:r>
              <a:rPr lang="en-GB" dirty="0" smtClean="0">
                <a:latin typeface="Aileron Heavy"/>
              </a:rPr>
              <a:t>Dairy</a:t>
            </a:r>
            <a:endParaRPr lang="en-GB" dirty="0">
              <a:latin typeface="Aileron Heavy"/>
            </a:endParaRPr>
          </a:p>
          <a:p>
            <a:pPr lvl="0"/>
            <a:r>
              <a:rPr lang="en-GB" dirty="0" smtClean="0">
                <a:latin typeface="Aileron Heavy"/>
              </a:rPr>
              <a:t>Oatmeal</a:t>
            </a:r>
            <a:endParaRPr lang="en-GB" dirty="0">
              <a:latin typeface="Aileron Heavy"/>
            </a:endParaRPr>
          </a:p>
          <a:p>
            <a:pPr lvl="0"/>
            <a:r>
              <a:rPr lang="en-GB" dirty="0" smtClean="0">
                <a:latin typeface="Aileron Heavy"/>
              </a:rPr>
              <a:t>Cherries</a:t>
            </a:r>
            <a:endParaRPr lang="en-GB" dirty="0">
              <a:latin typeface="Aileron Heavy"/>
            </a:endParaRPr>
          </a:p>
          <a:p>
            <a:pPr lvl="0"/>
            <a:r>
              <a:rPr lang="en-GB" dirty="0" smtClean="0">
                <a:latin typeface="Aileron Heavy"/>
              </a:rPr>
              <a:t>Cereal</a:t>
            </a:r>
            <a:endParaRPr lang="en-GB" dirty="0">
              <a:latin typeface="Aileron Heavy"/>
            </a:endParaRPr>
          </a:p>
          <a:p>
            <a:endParaRPr lang="en-GB" dirty="0"/>
          </a:p>
        </p:txBody>
      </p:sp>
      <p:pic>
        <p:nvPicPr>
          <p:cNvPr id="8194" name="Picture 2" descr="C:\Users\cenjm\AppData\Local\Microsoft\Windows\INetCache\IE\JFKAGKRU\Swc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278" y="4293096"/>
            <a:ext cx="2663554" cy="256490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4860032" y="2924944"/>
            <a:ext cx="4176464" cy="165618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It’s a myth that cheese will give you nightmares and keep you awake.</a:t>
            </a:r>
            <a:endParaRPr lang="en-GB" dirty="0"/>
          </a:p>
        </p:txBody>
      </p:sp>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6"/>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7"/>
          <a:srcRect/>
          <a:stretch>
            <a:fillRect/>
          </a:stretch>
        </p:blipFill>
        <p:spPr>
          <a:xfrm>
            <a:off x="5921071" y="74762"/>
            <a:ext cx="3088895" cy="473918"/>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9025172"/>
      </p:ext>
    </p:extLst>
  </p:cSld>
  <p:clrMapOvr>
    <a:masterClrMapping/>
  </p:clrMapOvr>
  <mc:AlternateContent xmlns:mc="http://schemas.openxmlformats.org/markup-compatibility/2006">
    <mc:Choice xmlns:p14="http://schemas.microsoft.com/office/powerpoint/2010/main" Requires="p14">
      <p:transition spd="slow" p14:dur="2000" advTm="69982"/>
    </mc:Choice>
    <mc:Fallback>
      <p:transition spd="slow" advTm="6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143000"/>
          </a:xfrm>
        </p:spPr>
        <p:txBody>
          <a:bodyPr>
            <a:normAutofit/>
          </a:bodyPr>
          <a:lstStyle/>
          <a:p>
            <a:r>
              <a:rPr lang="en-GB" sz="3200" b="1" dirty="0" smtClean="0">
                <a:latin typeface="Aileron Heavy"/>
              </a:rPr>
              <a:t>Overcoming Common Sleep Issues: </a:t>
            </a:r>
            <a:br>
              <a:rPr lang="en-GB" sz="3200" b="1" dirty="0" smtClean="0">
                <a:latin typeface="Aileron Heavy"/>
              </a:rPr>
            </a:br>
            <a:r>
              <a:rPr lang="en-GB" sz="3200" dirty="0" smtClean="0">
                <a:latin typeface="Aileron Heavy"/>
              </a:rPr>
              <a:t>A sleep-friendly bedroom environment </a:t>
            </a:r>
            <a:endParaRPr lang="en-GB" sz="3200" dirty="0">
              <a:latin typeface="Aileron Heavy"/>
            </a:endParaRPr>
          </a:p>
        </p:txBody>
      </p:sp>
      <p:sp>
        <p:nvSpPr>
          <p:cNvPr id="3" name="Content Placeholder 2"/>
          <p:cNvSpPr>
            <a:spLocks noGrp="1"/>
          </p:cNvSpPr>
          <p:nvPr>
            <p:ph idx="1"/>
          </p:nvPr>
        </p:nvSpPr>
        <p:spPr>
          <a:xfrm>
            <a:off x="467544" y="2060848"/>
            <a:ext cx="8784976" cy="4525963"/>
          </a:xfrm>
        </p:spPr>
        <p:txBody>
          <a:bodyPr>
            <a:normAutofit fontScale="92500" lnSpcReduction="20000"/>
          </a:bodyPr>
          <a:lstStyle/>
          <a:p>
            <a:pPr marL="0" indent="0">
              <a:buNone/>
            </a:pPr>
            <a:r>
              <a:rPr lang="en-GB" sz="3000" dirty="0" smtClean="0"/>
              <a:t>A sleep friendly bedroom will be:</a:t>
            </a:r>
          </a:p>
          <a:p>
            <a:r>
              <a:rPr lang="en-GB" sz="3000" dirty="0" smtClean="0">
                <a:latin typeface="Aileron Heavy"/>
              </a:rPr>
              <a:t>A bed that is just for sleeping (not for laptops or gaming)</a:t>
            </a:r>
          </a:p>
          <a:p>
            <a:r>
              <a:rPr lang="en-GB" sz="3000" dirty="0" smtClean="0">
                <a:latin typeface="Aileron Heavy"/>
              </a:rPr>
              <a:t>Limit electronics</a:t>
            </a:r>
            <a:endParaRPr lang="en-GB" sz="3000" dirty="0">
              <a:latin typeface="Aileron Heavy"/>
            </a:endParaRPr>
          </a:p>
          <a:p>
            <a:r>
              <a:rPr lang="en-GB" sz="3000" dirty="0" smtClean="0">
                <a:latin typeface="Aileron Heavy"/>
              </a:rPr>
              <a:t>Dark</a:t>
            </a:r>
          </a:p>
          <a:p>
            <a:r>
              <a:rPr lang="en-GB" sz="3000" dirty="0" smtClean="0">
                <a:latin typeface="Aileron Heavy"/>
              </a:rPr>
              <a:t>Quiet </a:t>
            </a:r>
          </a:p>
          <a:p>
            <a:r>
              <a:rPr lang="en-GB" sz="3000" dirty="0" smtClean="0">
                <a:latin typeface="Aileron Heavy"/>
              </a:rPr>
              <a:t>Tidy</a:t>
            </a:r>
          </a:p>
          <a:p>
            <a:r>
              <a:rPr lang="en-GB" sz="3000" dirty="0" smtClean="0">
                <a:latin typeface="Aileron Heavy"/>
              </a:rPr>
              <a:t>Temperature</a:t>
            </a:r>
          </a:p>
          <a:p>
            <a:r>
              <a:rPr lang="en-GB" sz="3000" dirty="0" smtClean="0">
                <a:latin typeface="Aileron Heavy"/>
              </a:rPr>
              <a:t>Free of distractions</a:t>
            </a:r>
          </a:p>
          <a:p>
            <a:r>
              <a:rPr lang="en-GB" sz="3000" dirty="0" smtClean="0">
                <a:latin typeface="Aileron Heavy"/>
              </a:rPr>
              <a:t>Comfortable – bedding, ventilation, decoration </a:t>
            </a:r>
          </a:p>
          <a:p>
            <a:endParaRPr lang="en-GB" dirty="0" smtClean="0"/>
          </a:p>
          <a:p>
            <a:pPr marL="0" indent="0">
              <a:buNone/>
            </a:pPr>
            <a:endParaRPr lang="en-GB" dirty="0" smtClean="0"/>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4088524"/>
      </p:ext>
    </p:extLst>
  </p:cSld>
  <p:clrMapOvr>
    <a:masterClrMapping/>
  </p:clrMapOvr>
  <mc:AlternateContent xmlns:mc="http://schemas.openxmlformats.org/markup-compatibility/2006">
    <mc:Choice xmlns:p14="http://schemas.microsoft.com/office/powerpoint/2010/main" Requires="p14">
      <p:transition spd="slow" p14:dur="2000" advTm="185037"/>
    </mc:Choice>
    <mc:Fallback>
      <p:transition spd="slow" advTm="18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052736"/>
            <a:ext cx="878497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latin typeface="Aileron Heavy"/>
              </a:rPr>
              <a:t>Overcoming Common Sleep Issues: </a:t>
            </a:r>
            <a:endParaRPr lang="en-GB" sz="3200" b="1" dirty="0" smtClean="0">
              <a:latin typeface="Aileron Heavy"/>
            </a:endParaRPr>
          </a:p>
          <a:p>
            <a:r>
              <a:rPr lang="en-GB" sz="3200" dirty="0">
                <a:latin typeface="Aileron Heavy"/>
              </a:rPr>
              <a:t>W</a:t>
            </a:r>
            <a:r>
              <a:rPr lang="en-GB" sz="3200" dirty="0" smtClean="0">
                <a:latin typeface="Aileron Heavy"/>
              </a:rPr>
              <a:t>orry and Anxiety </a:t>
            </a:r>
            <a:r>
              <a:rPr lang="en-GB" sz="2800" b="1" dirty="0" smtClean="0">
                <a:latin typeface="Aileron Heavy"/>
              </a:rPr>
              <a:t> </a:t>
            </a:r>
            <a:r>
              <a:rPr lang="en-GB" sz="2800" dirty="0" smtClean="0"/>
              <a:t/>
            </a:r>
            <a:br>
              <a:rPr lang="en-GB" sz="2800" dirty="0" smtClean="0"/>
            </a:br>
            <a:r>
              <a:rPr lang="en-GB" sz="2800" dirty="0" smtClean="0"/>
              <a:t> </a:t>
            </a:r>
            <a:br>
              <a:rPr lang="en-GB" sz="2800" dirty="0" smtClean="0"/>
            </a:br>
            <a:endParaRPr lang="en-GB" sz="2800" dirty="0"/>
          </a:p>
        </p:txBody>
      </p:sp>
      <p:sp>
        <p:nvSpPr>
          <p:cNvPr id="5" name="Content Placeholder 2"/>
          <p:cNvSpPr txBox="1">
            <a:spLocks/>
          </p:cNvSpPr>
          <p:nvPr/>
        </p:nvSpPr>
        <p:spPr>
          <a:xfrm>
            <a:off x="222458" y="1916832"/>
            <a:ext cx="8758446" cy="5318051"/>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8600" dirty="0">
                <a:latin typeface="Aileron Heavy"/>
              </a:rPr>
              <a:t>Often children can be kept awake at night due to worrying thoughts or not being able to relax. </a:t>
            </a:r>
            <a:r>
              <a:rPr lang="en-GB" sz="8600" dirty="0" smtClean="0">
                <a:latin typeface="Aileron Heavy"/>
              </a:rPr>
              <a:t>Parents can help with this by: </a:t>
            </a:r>
          </a:p>
          <a:p>
            <a:pPr marL="0" indent="0">
              <a:buNone/>
            </a:pPr>
            <a:endParaRPr lang="en-GB" sz="8600" dirty="0">
              <a:latin typeface="Aileron Heavy"/>
            </a:endParaRPr>
          </a:p>
          <a:p>
            <a:r>
              <a:rPr lang="en-GB" sz="8600" dirty="0" smtClean="0">
                <a:latin typeface="Aileron Heavy"/>
              </a:rPr>
              <a:t>Being warm and empathetic </a:t>
            </a:r>
            <a:endParaRPr lang="en-GB" sz="8600" dirty="0">
              <a:latin typeface="Aileron Heavy"/>
            </a:endParaRPr>
          </a:p>
          <a:p>
            <a:r>
              <a:rPr lang="en-GB" sz="8600" dirty="0">
                <a:latin typeface="Aileron Heavy"/>
              </a:rPr>
              <a:t>Try </a:t>
            </a:r>
            <a:r>
              <a:rPr lang="en-GB" sz="8600" dirty="0" smtClean="0">
                <a:latin typeface="Aileron Heavy"/>
              </a:rPr>
              <a:t>comforting </a:t>
            </a:r>
            <a:r>
              <a:rPr lang="en-GB" sz="8600" dirty="0">
                <a:latin typeface="Aileron Heavy"/>
              </a:rPr>
              <a:t>objects </a:t>
            </a:r>
            <a:endParaRPr lang="en-GB" sz="8600" dirty="0" smtClean="0">
              <a:latin typeface="Aileron Heavy"/>
            </a:endParaRPr>
          </a:p>
          <a:p>
            <a:r>
              <a:rPr lang="en-GB" sz="8600" dirty="0" smtClean="0">
                <a:latin typeface="Aileron Heavy"/>
              </a:rPr>
              <a:t>Massage / wrapping </a:t>
            </a:r>
          </a:p>
          <a:p>
            <a:r>
              <a:rPr lang="en-GB" sz="8600" dirty="0" smtClean="0">
                <a:latin typeface="Aileron Heavy"/>
              </a:rPr>
              <a:t>Introduce worry time </a:t>
            </a:r>
          </a:p>
          <a:p>
            <a:r>
              <a:rPr lang="en-GB" sz="8600" dirty="0" smtClean="0">
                <a:latin typeface="Aileron Heavy"/>
              </a:rPr>
              <a:t>Journaling</a:t>
            </a:r>
            <a:endParaRPr lang="en-GB" sz="8600" dirty="0">
              <a:latin typeface="Aileron Heavy"/>
            </a:endParaRPr>
          </a:p>
          <a:p>
            <a:r>
              <a:rPr lang="en-GB" sz="8600" dirty="0">
                <a:latin typeface="Aileron Heavy"/>
              </a:rPr>
              <a:t>Relaxation </a:t>
            </a:r>
            <a:r>
              <a:rPr lang="en-GB" sz="8500" dirty="0" smtClean="0">
                <a:latin typeface="Aileron Heavy"/>
              </a:rPr>
              <a:t>techniques </a:t>
            </a:r>
            <a:r>
              <a:rPr lang="en-GB" sz="8500" dirty="0" smtClean="0"/>
              <a:t>– loads on YouTube</a:t>
            </a:r>
          </a:p>
          <a:p>
            <a:endParaRPr lang="en-GB" dirty="0"/>
          </a:p>
        </p:txBody>
      </p:sp>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2998105"/>
      </p:ext>
    </p:extLst>
  </p:cSld>
  <p:clrMapOvr>
    <a:masterClrMapping/>
  </p:clrMapOvr>
  <mc:AlternateContent xmlns:mc="http://schemas.openxmlformats.org/markup-compatibility/2006">
    <mc:Choice xmlns:p14="http://schemas.microsoft.com/office/powerpoint/2010/main" Requires="p14">
      <p:transition spd="slow" p14:dur="2000" advTm="132555"/>
    </mc:Choice>
    <mc:Fallback>
      <p:transition spd="slow" advTm="13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5496" y="1916832"/>
            <a:ext cx="8758446" cy="2869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sp>
        <p:nvSpPr>
          <p:cNvPr id="10" name="Title 1"/>
          <p:cNvSpPr>
            <a:spLocks noGrp="1"/>
          </p:cNvSpPr>
          <p:nvPr>
            <p:ph type="title"/>
          </p:nvPr>
        </p:nvSpPr>
        <p:spPr>
          <a:xfrm>
            <a:off x="457200" y="773832"/>
            <a:ext cx="8229600" cy="1143000"/>
          </a:xfrm>
        </p:spPr>
        <p:txBody>
          <a:bodyPr>
            <a:normAutofit fontScale="90000"/>
          </a:bodyPr>
          <a:lstStyle/>
          <a:p>
            <a:r>
              <a:rPr lang="en-GB" dirty="0" smtClean="0">
                <a:latin typeface="Aileron Heavy"/>
              </a:rPr>
              <a:t>What if my child won’t go to sleep without me?</a:t>
            </a:r>
            <a:endParaRPr lang="en-GB" dirty="0">
              <a:latin typeface="Aileron Heavy"/>
            </a:endParaRPr>
          </a:p>
        </p:txBody>
      </p:sp>
      <p:sp>
        <p:nvSpPr>
          <p:cNvPr id="11" name="Content Placeholder 2"/>
          <p:cNvSpPr>
            <a:spLocks noGrp="1"/>
          </p:cNvSpPr>
          <p:nvPr>
            <p:ph idx="1"/>
          </p:nvPr>
        </p:nvSpPr>
        <p:spPr>
          <a:xfrm>
            <a:off x="457200" y="2132856"/>
            <a:ext cx="8229600" cy="4597971"/>
          </a:xfrm>
        </p:spPr>
        <p:txBody>
          <a:bodyPr>
            <a:normAutofit lnSpcReduction="10000"/>
          </a:bodyPr>
          <a:lstStyle/>
          <a:p>
            <a:r>
              <a:rPr lang="en-GB" dirty="0" smtClean="0">
                <a:latin typeface="Aileron Heavy"/>
              </a:rPr>
              <a:t>Sometimes children can become dependant on a parent being there to get to sleep. </a:t>
            </a:r>
          </a:p>
          <a:p>
            <a:r>
              <a:rPr lang="en-GB" dirty="0" smtClean="0">
                <a:latin typeface="Aileron Heavy"/>
              </a:rPr>
              <a:t>Try and reduce this in a step by step transition. </a:t>
            </a:r>
          </a:p>
          <a:p>
            <a:r>
              <a:rPr lang="en-GB" dirty="0" smtClean="0">
                <a:latin typeface="Aileron Heavy"/>
              </a:rPr>
              <a:t>Bedtime should be boring and check-ins should be boring.</a:t>
            </a:r>
          </a:p>
          <a:p>
            <a:r>
              <a:rPr lang="en-GB" dirty="0" smtClean="0">
                <a:latin typeface="Aileron Heavy"/>
              </a:rPr>
              <a:t>‘it is time for bed’ can help with boundaries, discouraging play. </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678821"/>
      </p:ext>
    </p:extLst>
  </p:cSld>
  <p:clrMapOvr>
    <a:masterClrMapping/>
  </p:clrMapOvr>
  <mc:AlternateContent xmlns:mc="http://schemas.openxmlformats.org/markup-compatibility/2006">
    <mc:Choice xmlns:p14="http://schemas.microsoft.com/office/powerpoint/2010/main" Requires="p14">
      <p:transition spd="slow" p14:dur="2000" advTm="77623"/>
    </mc:Choice>
    <mc:Fallback>
      <p:transition spd="slow" advTm="7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Session outline</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lstStyle/>
          <a:p>
            <a:r>
              <a:rPr lang="en-GB" dirty="0" smtClean="0">
                <a:latin typeface="Aileron Heavy"/>
              </a:rPr>
              <a:t>Consider consequences of a lack of sleep.</a:t>
            </a:r>
          </a:p>
          <a:p>
            <a:r>
              <a:rPr lang="en-GB" dirty="0" smtClean="0">
                <a:latin typeface="Aileron Heavy"/>
              </a:rPr>
              <a:t>To understand the science behind sleep.</a:t>
            </a:r>
          </a:p>
          <a:p>
            <a:r>
              <a:rPr lang="en-GB" dirty="0" smtClean="0">
                <a:latin typeface="Aileron Heavy"/>
              </a:rPr>
              <a:t>To understand the factors that may promote sleep in children. </a:t>
            </a:r>
          </a:p>
          <a:p>
            <a:r>
              <a:rPr lang="en-GB" b="1" dirty="0" smtClean="0">
                <a:latin typeface="Aileron Heavy"/>
              </a:rPr>
              <a:t>To understand how to create a sleep plan for your child. </a:t>
            </a:r>
            <a:endParaRPr lang="en-GB" b="1"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225" y="725663"/>
            <a:ext cx="18827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8239487"/>
      </p:ext>
    </p:extLst>
  </p:cSld>
  <p:clrMapOvr>
    <a:masterClrMapping/>
  </p:clrMapOvr>
  <mc:AlternateContent xmlns:mc="http://schemas.openxmlformats.org/markup-compatibility/2006">
    <mc:Choice xmlns:p14="http://schemas.microsoft.com/office/powerpoint/2010/main" Requires="p14">
      <p:transition spd="slow" p14:dur="2000" advTm="27010"/>
    </mc:Choice>
    <mc:Fallback>
      <p:transition spd="slow" advTm="2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1389" y="738646"/>
            <a:ext cx="8229600" cy="1143000"/>
          </a:xfrm>
        </p:spPr>
        <p:txBody>
          <a:bodyPr>
            <a:normAutofit/>
          </a:bodyPr>
          <a:lstStyle/>
          <a:p>
            <a:r>
              <a:rPr lang="en-GB" sz="3600" dirty="0" smtClean="0">
                <a:latin typeface="Aileron Heavy"/>
              </a:rPr>
              <a:t>Creating your own Sleep Plan</a:t>
            </a:r>
            <a:endParaRPr lang="en-GB" sz="3600" dirty="0">
              <a:latin typeface="Aileron Heavy"/>
            </a:endParaRPr>
          </a:p>
        </p:txBody>
      </p:sp>
      <p:sp>
        <p:nvSpPr>
          <p:cNvPr id="6" name="Content Placeholder 5"/>
          <p:cNvSpPr>
            <a:spLocks noGrp="1"/>
          </p:cNvSpPr>
          <p:nvPr>
            <p:ph idx="1"/>
          </p:nvPr>
        </p:nvSpPr>
        <p:spPr>
          <a:xfrm>
            <a:off x="457200" y="2132856"/>
            <a:ext cx="8229600" cy="4525963"/>
          </a:xfrm>
        </p:spPr>
        <p:txBody>
          <a:bodyPr/>
          <a:lstStyle/>
          <a:p>
            <a:r>
              <a:rPr lang="en-GB" sz="2200" dirty="0" smtClean="0">
                <a:latin typeface="Aileron Heavy"/>
              </a:rPr>
              <a:t>How much sleep does your child need?</a:t>
            </a:r>
          </a:p>
          <a:p>
            <a:r>
              <a:rPr lang="en-GB" sz="2200" dirty="0" smtClean="0">
                <a:latin typeface="Aileron Heavy"/>
              </a:rPr>
              <a:t>What time does your child need to wake up in a morning? Work backwards to determine the time that your child should be going to sleep.</a:t>
            </a:r>
          </a:p>
          <a:p>
            <a:r>
              <a:rPr lang="en-GB" sz="2200" dirty="0" smtClean="0">
                <a:latin typeface="Aileron Heavy"/>
              </a:rPr>
              <a:t>Choose a strategy that will work for you and your family. </a:t>
            </a:r>
          </a:p>
          <a:p>
            <a:r>
              <a:rPr lang="en-GB" sz="2200" dirty="0">
                <a:latin typeface="Aileron Heavy"/>
              </a:rPr>
              <a:t>C</a:t>
            </a:r>
            <a:r>
              <a:rPr lang="en-GB" sz="2200" dirty="0" smtClean="0">
                <a:latin typeface="Aileron Heavy"/>
              </a:rPr>
              <a:t>onsider if there are any other changes you would like to make e.g. introduction of nightlight / blackout curtains etc. </a:t>
            </a:r>
          </a:p>
          <a:p>
            <a:r>
              <a:rPr lang="en-GB" sz="2200" dirty="0" smtClean="0">
                <a:latin typeface="Aileron Heavy"/>
              </a:rPr>
              <a:t>Decide when you will start using your plan. </a:t>
            </a:r>
          </a:p>
          <a:p>
            <a:r>
              <a:rPr lang="en-GB" sz="2200" dirty="0" smtClean="0">
                <a:latin typeface="Aileron Heavy"/>
              </a:rPr>
              <a:t>Consider keeping a sleep diary to identify things that make it more difficult / easier for your child to get to sleep. </a:t>
            </a:r>
            <a:endParaRPr lang="en-GB" dirty="0" smtClean="0">
              <a:latin typeface="Aileron Heavy"/>
            </a:endParaRPr>
          </a:p>
          <a:p>
            <a:endParaRPr lang="en-GB" dirty="0"/>
          </a:p>
        </p:txBody>
      </p:sp>
      <p:grpSp>
        <p:nvGrpSpPr>
          <p:cNvPr id="4"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0208446"/>
      </p:ext>
    </p:extLst>
  </p:cSld>
  <p:clrMapOvr>
    <a:masterClrMapping/>
  </p:clrMapOvr>
  <mc:AlternateContent xmlns:mc="http://schemas.openxmlformats.org/markup-compatibility/2006">
    <mc:Choice xmlns:p14="http://schemas.microsoft.com/office/powerpoint/2010/main" Requires="p14">
      <p:transition spd="slow" p14:dur="2000" advTm="44782"/>
    </mc:Choice>
    <mc:Fallback>
      <p:transition spd="slow" advTm="44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Session outline</a:t>
            </a:r>
            <a:endParaRPr lang="en-GB" dirty="0">
              <a:latin typeface="Aileron Heavy"/>
            </a:endParaRPr>
          </a:p>
        </p:txBody>
      </p:sp>
      <p:sp>
        <p:nvSpPr>
          <p:cNvPr id="3" name="Content Placeholder 2"/>
          <p:cNvSpPr>
            <a:spLocks noGrp="1"/>
          </p:cNvSpPr>
          <p:nvPr>
            <p:ph idx="1"/>
          </p:nvPr>
        </p:nvSpPr>
        <p:spPr>
          <a:xfrm>
            <a:off x="457200" y="2204864"/>
            <a:ext cx="8229600" cy="4525963"/>
          </a:xfrm>
        </p:spPr>
        <p:txBody>
          <a:bodyPr/>
          <a:lstStyle/>
          <a:p>
            <a:r>
              <a:rPr lang="en-GB" b="1" dirty="0" smtClean="0">
                <a:latin typeface="Aileron Heavy"/>
              </a:rPr>
              <a:t>Consider consequences of a lack of sleep.</a:t>
            </a:r>
          </a:p>
          <a:p>
            <a:r>
              <a:rPr lang="en-GB" dirty="0" smtClean="0">
                <a:latin typeface="Aileron Heavy"/>
              </a:rPr>
              <a:t>To understand the science behind sleep.</a:t>
            </a:r>
          </a:p>
          <a:p>
            <a:r>
              <a:rPr lang="en-GB" dirty="0" smtClean="0">
                <a:latin typeface="Aileron Heavy"/>
              </a:rPr>
              <a:t>To understand the factors that may promote sleep in children. </a:t>
            </a:r>
          </a:p>
          <a:p>
            <a:r>
              <a:rPr lang="en-GB" dirty="0" smtClean="0">
                <a:latin typeface="Aileron Heavy"/>
              </a:rPr>
              <a:t>To understand how to create a sleep plan for your child. </a:t>
            </a:r>
            <a:endParaRPr lang="en-GB"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429" y="756179"/>
            <a:ext cx="18827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8834733"/>
      </p:ext>
    </p:extLst>
  </p:cSld>
  <p:clrMapOvr>
    <a:masterClrMapping/>
  </p:clrMapOvr>
  <mc:AlternateContent xmlns:mc="http://schemas.openxmlformats.org/markup-compatibility/2006">
    <mc:Choice xmlns:p14="http://schemas.microsoft.com/office/powerpoint/2010/main" Requires="p14">
      <p:transition spd="slow" p14:dur="2000" advTm="8899"/>
    </mc:Choice>
    <mc:Fallback>
      <p:transition spd="slow" advTm="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1389" y="738646"/>
            <a:ext cx="8229600" cy="1143000"/>
          </a:xfrm>
        </p:spPr>
        <p:txBody>
          <a:bodyPr>
            <a:normAutofit/>
          </a:bodyPr>
          <a:lstStyle/>
          <a:p>
            <a:r>
              <a:rPr lang="en-GB" sz="3600" dirty="0" smtClean="0">
                <a:latin typeface="Aileron Heavy"/>
              </a:rPr>
              <a:t>Sleep diaries can help</a:t>
            </a:r>
            <a:endParaRPr lang="en-GB" sz="3600" dirty="0">
              <a:latin typeface="Aileron Heavy"/>
            </a:endParaRPr>
          </a:p>
        </p:txBody>
      </p:sp>
      <p:grpSp>
        <p:nvGrpSpPr>
          <p:cNvPr id="4"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6"/>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7"/>
          <a:srcRect/>
          <a:stretch>
            <a:fillRect/>
          </a:stretch>
        </p:blipFill>
        <p:spPr>
          <a:xfrm>
            <a:off x="5921071" y="74762"/>
            <a:ext cx="3088895" cy="473918"/>
          </a:xfrm>
          <a:prstGeom prst="rect">
            <a:avLst/>
          </a:prstGeom>
        </p:spPr>
      </p:pic>
      <p:sp>
        <p:nvSpPr>
          <p:cNvPr id="2" name="Content Placeholder 1"/>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1628800"/>
            <a:ext cx="5281746" cy="36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7944" y="2846906"/>
            <a:ext cx="4649837" cy="324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8157798"/>
      </p:ext>
    </p:extLst>
  </p:cSld>
  <p:clrMapOvr>
    <a:masterClrMapping/>
  </p:clrMapOvr>
  <mc:AlternateContent xmlns:mc="http://schemas.openxmlformats.org/markup-compatibility/2006">
    <mc:Choice xmlns:p14="http://schemas.microsoft.com/office/powerpoint/2010/main" Requires="p14">
      <p:transition spd="slow" p14:dur="2000" advTm="13714"/>
    </mc:Choice>
    <mc:Fallback>
      <p:transition spd="slow" advTm="1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1000"/>
                                        <p:tgtEl>
                                          <p:spTgt spid="3075"/>
                                        </p:tgtEl>
                                      </p:cBhvr>
                                    </p:animEffect>
                                    <p:anim calcmode="lin" valueType="num">
                                      <p:cBhvr>
                                        <p:cTn id="17" dur="1000" fill="hold"/>
                                        <p:tgtEl>
                                          <p:spTgt spid="3075"/>
                                        </p:tgtEl>
                                        <p:attrNameLst>
                                          <p:attrName>ppt_x</p:attrName>
                                        </p:attrNameLst>
                                      </p:cBhvr>
                                      <p:tavLst>
                                        <p:tav tm="0">
                                          <p:val>
                                            <p:strVal val="#ppt_x"/>
                                          </p:val>
                                        </p:tav>
                                        <p:tav tm="100000">
                                          <p:val>
                                            <p:strVal val="#ppt_x"/>
                                          </p:val>
                                        </p:tav>
                                      </p:tavLst>
                                    </p:anim>
                                    <p:anim calcmode="lin" valueType="num">
                                      <p:cBhvr>
                                        <p:cTn id="18"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7"/>
            <a:ext cx="8229600" cy="1143000"/>
          </a:xfrm>
        </p:spPr>
        <p:txBody>
          <a:bodyPr>
            <a:normAutofit/>
          </a:bodyPr>
          <a:lstStyle/>
          <a:p>
            <a:r>
              <a:rPr lang="en-GB" sz="3600" dirty="0" smtClean="0">
                <a:latin typeface="Aileron Heavy"/>
              </a:rPr>
              <a:t>Things to remember….</a:t>
            </a:r>
            <a:endParaRPr lang="en-GB" sz="3600" dirty="0">
              <a:latin typeface="Aileron Heavy"/>
            </a:endParaRPr>
          </a:p>
        </p:txBody>
      </p:sp>
      <p:sp>
        <p:nvSpPr>
          <p:cNvPr id="3" name="Content Placeholder 2"/>
          <p:cNvSpPr>
            <a:spLocks noGrp="1"/>
          </p:cNvSpPr>
          <p:nvPr>
            <p:ph idx="1"/>
          </p:nvPr>
        </p:nvSpPr>
        <p:spPr>
          <a:xfrm>
            <a:off x="457200" y="1844824"/>
            <a:ext cx="8229600" cy="4525963"/>
          </a:xfrm>
        </p:spPr>
        <p:txBody>
          <a:bodyPr>
            <a:normAutofit/>
          </a:bodyPr>
          <a:lstStyle/>
          <a:p>
            <a:r>
              <a:rPr lang="en-GB" sz="2400" dirty="0" smtClean="0">
                <a:latin typeface="Aileron Heavy"/>
              </a:rPr>
              <a:t>Consistency throughout the week including weekends.</a:t>
            </a:r>
          </a:p>
          <a:p>
            <a:r>
              <a:rPr lang="en-GB" sz="2400" dirty="0" smtClean="0">
                <a:latin typeface="Aileron Heavy"/>
              </a:rPr>
              <a:t>It can take several weeks for a child to learn a new routine and behaviour. It can be easy to fall into bad habits so the whole house sleep, but putting in the work around sleep routines will pay off. </a:t>
            </a:r>
          </a:p>
          <a:p>
            <a:r>
              <a:rPr lang="en-GB" sz="2400" dirty="0" smtClean="0">
                <a:latin typeface="Aileron Heavy"/>
              </a:rPr>
              <a:t>Behaviour may become more difficult at first and there may be knock backs. </a:t>
            </a:r>
          </a:p>
          <a:p>
            <a:r>
              <a:rPr lang="en-GB" sz="2400" dirty="0" smtClean="0">
                <a:latin typeface="Aileron Heavy"/>
              </a:rPr>
              <a:t>Keep positive and use lots of praise and encouragement. </a:t>
            </a:r>
          </a:p>
          <a:p>
            <a:r>
              <a:rPr lang="en-GB" sz="2400" dirty="0" smtClean="0">
                <a:latin typeface="Aileron Heavy"/>
              </a:rPr>
              <a:t>Not all strategies will work for every child. </a:t>
            </a:r>
          </a:p>
          <a:p>
            <a:endParaRPr lang="en-GB" sz="2400" dirty="0"/>
          </a:p>
          <a:p>
            <a:endParaRPr lang="en-GB" sz="800" dirty="0"/>
          </a:p>
          <a:p>
            <a:pPr marL="0" indent="0">
              <a:buNone/>
            </a:pPr>
            <a:endParaRPr lang="en-GB" sz="800" dirty="0"/>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5096670"/>
            <a:ext cx="1822498" cy="176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3552226"/>
      </p:ext>
    </p:extLst>
  </p:cSld>
  <p:clrMapOvr>
    <a:masterClrMapping/>
  </p:clrMapOvr>
  <mc:AlternateContent xmlns:mc="http://schemas.openxmlformats.org/markup-compatibility/2006">
    <mc:Choice xmlns:p14="http://schemas.microsoft.com/office/powerpoint/2010/main" Requires="p14">
      <p:transition spd="slow" p14:dur="2000" advTm="39316"/>
    </mc:Choice>
    <mc:Fallback>
      <p:transition spd="slow" advTm="3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7"/>
            <a:ext cx="8229600" cy="1143000"/>
          </a:xfrm>
        </p:spPr>
        <p:txBody>
          <a:bodyPr>
            <a:normAutofit/>
          </a:bodyPr>
          <a:lstStyle/>
          <a:p>
            <a:r>
              <a:rPr lang="en-GB" sz="3600" dirty="0" smtClean="0">
                <a:latin typeface="Aileron Heavy"/>
              </a:rPr>
              <a:t>Seeking additional support</a:t>
            </a:r>
            <a:endParaRPr lang="en-GB" sz="3600"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sp>
        <p:nvSpPr>
          <p:cNvPr id="10" name="Content Placeholder 2"/>
          <p:cNvSpPr txBox="1">
            <a:spLocks/>
          </p:cNvSpPr>
          <p:nvPr/>
        </p:nvSpPr>
        <p:spPr>
          <a:xfrm>
            <a:off x="457200" y="184482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smtClean="0"/>
              <a:t>We would recommend seeking support from your GP if:</a:t>
            </a:r>
          </a:p>
          <a:p>
            <a:pPr marL="0" indent="0">
              <a:buNone/>
            </a:pPr>
            <a:endParaRPr lang="en-GB" sz="2400" dirty="0"/>
          </a:p>
          <a:p>
            <a:pPr marL="0" indent="0">
              <a:buNone/>
            </a:pPr>
            <a:r>
              <a:rPr lang="en-GB" sz="2400" dirty="0" smtClean="0"/>
              <a:t>Your child has had sleep difficulties for a long period of time and you have tried strategies around sleep and they are not helping. </a:t>
            </a:r>
          </a:p>
          <a:p>
            <a:pPr marL="0" indent="0">
              <a:buNone/>
            </a:pPr>
            <a:endParaRPr lang="en-GB" sz="2400" dirty="0"/>
          </a:p>
          <a:p>
            <a:pPr marL="0" indent="0">
              <a:buNone/>
            </a:pPr>
            <a:r>
              <a:rPr lang="en-GB" sz="2400" dirty="0" smtClean="0"/>
              <a:t>Your child's sleep is affecting their daily life in a way which makes if difficult for them to manage. </a:t>
            </a:r>
          </a:p>
          <a:p>
            <a:pPr marL="0" indent="0">
              <a:buNone/>
            </a:pPr>
            <a:endParaRPr lang="en-GB" sz="2400" dirty="0"/>
          </a:p>
          <a:p>
            <a:pPr marL="0" indent="0">
              <a:buNone/>
            </a:pPr>
            <a:r>
              <a:rPr lang="en-GB" sz="2400" dirty="0" smtClean="0"/>
              <a:t>You are concerned about their daily wellbeing and health due to their </a:t>
            </a:r>
            <a:r>
              <a:rPr lang="en-GB" sz="2400" smtClean="0"/>
              <a:t>sleep difficulties.</a:t>
            </a:r>
            <a:endParaRPr lang="en-GB" sz="2400" dirty="0" smtClean="0"/>
          </a:p>
          <a:p>
            <a:endParaRPr lang="en-GB" sz="800" dirty="0" smtClean="0"/>
          </a:p>
          <a:p>
            <a:pPr marL="0" indent="0">
              <a:buFont typeface="Arial" panose="020B0604020202020204" pitchFamily="34" charset="0"/>
              <a:buNone/>
            </a:pPr>
            <a:endParaRPr lang="en-GB" sz="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2038016"/>
      </p:ext>
    </p:extLst>
  </p:cSld>
  <p:clrMapOvr>
    <a:masterClrMapping/>
  </p:clrMapOvr>
  <mc:AlternateContent xmlns:mc="http://schemas.openxmlformats.org/markup-compatibility/2006">
    <mc:Choice xmlns:p14="http://schemas.microsoft.com/office/powerpoint/2010/main" Requires="p14">
      <p:transition spd="slow" p14:dur="2000" advTm="31485"/>
    </mc:Choice>
    <mc:Fallback>
      <p:transition spd="slow" advTm="3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7"/>
            <a:ext cx="8229600" cy="1143000"/>
          </a:xfrm>
        </p:spPr>
        <p:txBody>
          <a:bodyPr>
            <a:normAutofit/>
          </a:bodyPr>
          <a:lstStyle/>
          <a:p>
            <a:r>
              <a:rPr lang="en-GB" sz="3600" dirty="0" smtClean="0">
                <a:latin typeface="Aileron Heavy"/>
              </a:rPr>
              <a:t>Questions or comments</a:t>
            </a:r>
            <a:endParaRPr lang="en-GB" sz="3600" dirty="0">
              <a:latin typeface="Aileron Heavy"/>
            </a:endParaRPr>
          </a:p>
        </p:txBody>
      </p:sp>
      <p:grpSp>
        <p:nvGrpSpPr>
          <p:cNvPr id="4" name="Group 6"/>
          <p:cNvGrpSpPr/>
          <p:nvPr/>
        </p:nvGrpSpPr>
        <p:grpSpPr>
          <a:xfrm>
            <a:off x="0" y="1"/>
            <a:ext cx="9144000" cy="692696"/>
            <a:chOff x="0" y="0"/>
            <a:chExt cx="3615016" cy="346726"/>
          </a:xfrm>
        </p:grpSpPr>
        <p:sp>
          <p:nvSpPr>
            <p:cNvPr id="5"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6"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7"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2050" name="Picture 2" descr="C:\Users\cenjm\AppData\Local\Microsoft\Windows\INetCache\IE\B07VMW3W\d4byewl-1775bf2e-2128-48e9-bf57-7658ed935f1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2132856"/>
            <a:ext cx="4037370" cy="399968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7738200"/>
      </p:ext>
    </p:extLst>
  </p:cSld>
  <p:clrMapOvr>
    <a:masterClrMapping/>
  </p:clrMapOvr>
  <mc:AlternateContent xmlns:mc="http://schemas.openxmlformats.org/markup-compatibility/2006">
    <mc:Choice xmlns:p14="http://schemas.microsoft.com/office/powerpoint/2010/main" Requires="p14">
      <p:transition spd="slow" p14:dur="2000" advTm="25431"/>
    </mc:Choice>
    <mc:Fallback>
      <p:transition spd="slow" advTm="2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Fun facts about sleep </a:t>
            </a:r>
            <a:endParaRPr lang="en-GB" dirty="0">
              <a:latin typeface="Aileron Heavy"/>
            </a:endParaRPr>
          </a:p>
        </p:txBody>
      </p:sp>
      <p:sp>
        <p:nvSpPr>
          <p:cNvPr id="3" name="Content Placeholder 2"/>
          <p:cNvSpPr>
            <a:spLocks noGrp="1"/>
          </p:cNvSpPr>
          <p:nvPr>
            <p:ph idx="1"/>
          </p:nvPr>
        </p:nvSpPr>
        <p:spPr>
          <a:xfrm>
            <a:off x="457200" y="1600200"/>
            <a:ext cx="8552766" cy="4525963"/>
          </a:xfrm>
        </p:spPr>
        <p:txBody>
          <a:bodyPr>
            <a:normAutofit/>
          </a:bodyPr>
          <a:lstStyle/>
          <a:p>
            <a:r>
              <a:rPr lang="en-GB" dirty="0" smtClean="0">
                <a:latin typeface="Aileron Heavy"/>
              </a:rPr>
              <a:t>Otters hold hands when they are asleep to stop them from floating away.</a:t>
            </a:r>
          </a:p>
          <a:p>
            <a:endParaRPr lang="en-GB" dirty="0">
              <a:latin typeface="Aileron Heavy"/>
            </a:endParaRPr>
          </a:p>
          <a:p>
            <a:r>
              <a:rPr lang="en-GB" dirty="0" smtClean="0">
                <a:latin typeface="Aileron Heavy"/>
              </a:rPr>
              <a:t>Python needs up to 19 hours of sleep a day</a:t>
            </a:r>
          </a:p>
          <a:p>
            <a:pPr marL="0" indent="0">
              <a:buNone/>
            </a:pPr>
            <a:endParaRPr lang="en-GB" dirty="0" smtClean="0"/>
          </a:p>
          <a:p>
            <a:endParaRPr lang="en-GB" dirty="0"/>
          </a:p>
        </p:txBody>
      </p:sp>
      <p:sp>
        <p:nvSpPr>
          <p:cNvPr id="4" name="AutoShape 4" descr="Happy Sea Otter Awareness Week! Awwwww sea otters DO hold hands when they  sleep so they don't drift away from each o… | Sea otter, Otters, Sea otters  holding han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65313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o Snakes Sleep? Find Out 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479715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6"/>
          <p:cNvGrpSpPr/>
          <p:nvPr/>
        </p:nvGrpSpPr>
        <p:grpSpPr>
          <a:xfrm>
            <a:off x="0" y="1"/>
            <a:ext cx="9144000" cy="692696"/>
            <a:chOff x="0" y="0"/>
            <a:chExt cx="3615016" cy="346726"/>
          </a:xfrm>
        </p:grpSpPr>
        <p:sp>
          <p:nvSpPr>
            <p:cNvPr id="9"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10" name="Picture 8"/>
          <p:cNvPicPr>
            <a:picLocks noChangeAspect="1"/>
          </p:cNvPicPr>
          <p:nvPr/>
        </p:nvPicPr>
        <p:blipFill>
          <a:blip r:embed="rId8"/>
          <a:srcRect l="15077" t="43128" r="45777" b="27511"/>
          <a:stretch>
            <a:fillRect/>
          </a:stretch>
        </p:blipFill>
        <p:spPr>
          <a:xfrm>
            <a:off x="1" y="-72007"/>
            <a:ext cx="836712" cy="836712"/>
          </a:xfrm>
          <a:prstGeom prst="rect">
            <a:avLst/>
          </a:prstGeom>
        </p:spPr>
      </p:pic>
      <p:pic>
        <p:nvPicPr>
          <p:cNvPr id="11" name="Picture 9"/>
          <p:cNvPicPr>
            <a:picLocks noChangeAspect="1"/>
          </p:cNvPicPr>
          <p:nvPr/>
        </p:nvPicPr>
        <p:blipFill>
          <a:blip r:embed="rId9"/>
          <a:srcRect/>
          <a:stretch>
            <a:fillRect/>
          </a:stretch>
        </p:blipFill>
        <p:spPr>
          <a:xfrm>
            <a:off x="5921071" y="74762"/>
            <a:ext cx="3088895" cy="473918"/>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9623600"/>
      </p:ext>
    </p:extLst>
  </p:cSld>
  <p:clrMapOvr>
    <a:masterClrMapping/>
  </p:clrMapOvr>
  <mc:AlternateContent xmlns:mc="http://schemas.openxmlformats.org/markup-compatibility/2006">
    <mc:Choice xmlns:p14="http://schemas.microsoft.com/office/powerpoint/2010/main" Requires="p14">
      <p:transition spd="slow" p14:dur="2000" advTm="16376"/>
    </mc:Choice>
    <mc:Fallback>
      <p:transition spd="slow" advTm="1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barn(inVertical)">
                                      <p:cBhvr>
                                        <p:cTn id="15"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05" y="536068"/>
            <a:ext cx="8229600" cy="1143000"/>
          </a:xfrm>
        </p:spPr>
        <p:txBody>
          <a:bodyPr/>
          <a:lstStyle/>
          <a:p>
            <a:r>
              <a:rPr lang="en-GB" dirty="0" smtClean="0">
                <a:latin typeface="Aileron Heavy"/>
              </a:rPr>
              <a:t>Fun facts about sleep </a:t>
            </a:r>
            <a:endParaRPr lang="en-GB" dirty="0">
              <a:latin typeface="Aileron Heavy"/>
            </a:endParaRPr>
          </a:p>
        </p:txBody>
      </p:sp>
      <p:sp>
        <p:nvSpPr>
          <p:cNvPr id="3" name="Content Placeholder 2"/>
          <p:cNvSpPr>
            <a:spLocks noGrp="1"/>
          </p:cNvSpPr>
          <p:nvPr>
            <p:ph idx="1"/>
          </p:nvPr>
        </p:nvSpPr>
        <p:spPr/>
        <p:txBody>
          <a:bodyPr>
            <a:normAutofit/>
          </a:bodyPr>
          <a:lstStyle/>
          <a:p>
            <a:r>
              <a:rPr lang="en-GB" dirty="0" smtClean="0">
                <a:latin typeface="Aileron Heavy"/>
              </a:rPr>
              <a:t>Mariah Carey claims she needs 15 hours of sleep in order to perform.</a:t>
            </a:r>
          </a:p>
          <a:p>
            <a:pPr marL="0" indent="0">
              <a:buNone/>
            </a:pPr>
            <a:endParaRPr lang="en-GB" dirty="0" smtClean="0"/>
          </a:p>
          <a:p>
            <a:endParaRPr lang="en-GB" dirty="0"/>
          </a:p>
        </p:txBody>
      </p:sp>
      <p:pic>
        <p:nvPicPr>
          <p:cNvPr id="5122" name="Picture 2" descr="How to get the Mariah Carey 'All I Want for Christmas' filter on Instagram  | London Evening Stand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3140968"/>
            <a:ext cx="5211663" cy="34681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6"/>
          <p:cNvGrpSpPr/>
          <p:nvPr/>
        </p:nvGrpSpPr>
        <p:grpSpPr>
          <a:xfrm>
            <a:off x="0" y="1"/>
            <a:ext cx="9144000" cy="692696"/>
            <a:chOff x="0" y="0"/>
            <a:chExt cx="3615016" cy="346726"/>
          </a:xfrm>
        </p:grpSpPr>
        <p:sp>
          <p:nvSpPr>
            <p:cNvPr id="6"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7" name="Picture 8"/>
          <p:cNvPicPr>
            <a:picLocks noChangeAspect="1"/>
          </p:cNvPicPr>
          <p:nvPr/>
        </p:nvPicPr>
        <p:blipFill>
          <a:blip r:embed="rId7"/>
          <a:srcRect l="15077" t="43128" r="45777" b="27511"/>
          <a:stretch>
            <a:fillRect/>
          </a:stretch>
        </p:blipFill>
        <p:spPr>
          <a:xfrm>
            <a:off x="1" y="-72007"/>
            <a:ext cx="836712" cy="836712"/>
          </a:xfrm>
          <a:prstGeom prst="rect">
            <a:avLst/>
          </a:prstGeom>
        </p:spPr>
      </p:pic>
      <p:pic>
        <p:nvPicPr>
          <p:cNvPr id="8" name="Picture 9"/>
          <p:cNvPicPr>
            <a:picLocks noChangeAspect="1"/>
          </p:cNvPicPr>
          <p:nvPr/>
        </p:nvPicPr>
        <p:blipFill>
          <a:blip r:embed="rId8"/>
          <a:srcRect/>
          <a:stretch>
            <a:fillRect/>
          </a:stretch>
        </p:blipFill>
        <p:spPr>
          <a:xfrm>
            <a:off x="5921071" y="74762"/>
            <a:ext cx="3088895" cy="473918"/>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69798569"/>
      </p:ext>
    </p:extLst>
  </p:cSld>
  <p:clrMapOvr>
    <a:masterClrMapping/>
  </p:clrMapOvr>
  <mc:AlternateContent xmlns:mc="http://schemas.openxmlformats.org/markup-compatibility/2006">
    <mc:Choice xmlns:p14="http://schemas.microsoft.com/office/powerpoint/2010/main" Requires="p14">
      <p:transition spd="slow" p14:dur="2000" advTm="8202"/>
    </mc:Choice>
    <mc:Fallback>
      <p:transition spd="slow" advTm="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ipe(down)">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en-GB" dirty="0" smtClean="0">
                <a:latin typeface="Aileron Heavy"/>
              </a:rPr>
              <a:t>Fun facts about sleep </a:t>
            </a:r>
            <a:endParaRPr lang="en-GB" dirty="0">
              <a:latin typeface="Aileron Heavy"/>
            </a:endParaRPr>
          </a:p>
        </p:txBody>
      </p:sp>
      <p:sp>
        <p:nvSpPr>
          <p:cNvPr id="3" name="Content Placeholder 2"/>
          <p:cNvSpPr>
            <a:spLocks noGrp="1"/>
          </p:cNvSpPr>
          <p:nvPr>
            <p:ph idx="1"/>
          </p:nvPr>
        </p:nvSpPr>
        <p:spPr/>
        <p:txBody>
          <a:bodyPr>
            <a:normAutofit/>
          </a:bodyPr>
          <a:lstStyle/>
          <a:p>
            <a:r>
              <a:rPr lang="en-GB" dirty="0" smtClean="0">
                <a:latin typeface="Aileron Heavy"/>
              </a:rPr>
              <a:t>Athletes and sports team hire sleep specialists to help with their performance. Even Rotherham football club has their own ‘sleep geek’.</a:t>
            </a:r>
          </a:p>
          <a:p>
            <a:pPr marL="0" indent="0">
              <a:buNone/>
            </a:pPr>
            <a:endParaRPr lang="en-GB" dirty="0" smtClean="0"/>
          </a:p>
          <a:p>
            <a:endParaRPr lang="en-GB"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8827" y="3212976"/>
            <a:ext cx="2321835" cy="348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706499" y="4509120"/>
            <a:ext cx="2448272"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5" name="TextBox 4"/>
          <p:cNvSpPr txBox="1"/>
          <p:nvPr/>
        </p:nvSpPr>
        <p:spPr>
          <a:xfrm>
            <a:off x="610155" y="4828800"/>
            <a:ext cx="2232248" cy="584775"/>
          </a:xfrm>
          <a:prstGeom prst="rect">
            <a:avLst/>
          </a:prstGeom>
          <a:noFill/>
        </p:spPr>
        <p:txBody>
          <a:bodyPr wrap="square" rtlCol="0">
            <a:spAutoFit/>
          </a:bodyPr>
          <a:lstStyle/>
          <a:p>
            <a:r>
              <a:rPr lang="en-GB" sz="3200" dirty="0" smtClean="0"/>
              <a:t>Sleep geek</a:t>
            </a:r>
            <a:endParaRPr lang="en-GB" sz="3200" dirty="0"/>
          </a:p>
        </p:txBody>
      </p:sp>
      <p:grpSp>
        <p:nvGrpSpPr>
          <p:cNvPr id="7" name="Group 6"/>
          <p:cNvGrpSpPr/>
          <p:nvPr/>
        </p:nvGrpSpPr>
        <p:grpSpPr>
          <a:xfrm>
            <a:off x="0" y="1"/>
            <a:ext cx="9144000" cy="692696"/>
            <a:chOff x="0" y="0"/>
            <a:chExt cx="3615016" cy="346726"/>
          </a:xfrm>
        </p:grpSpPr>
        <p:sp>
          <p:nvSpPr>
            <p:cNvPr id="8"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9" name="Picture 8"/>
          <p:cNvPicPr>
            <a:picLocks noChangeAspect="1"/>
          </p:cNvPicPr>
          <p:nvPr/>
        </p:nvPicPr>
        <p:blipFill>
          <a:blip r:embed="rId7"/>
          <a:srcRect l="15077" t="43128" r="45777" b="27511"/>
          <a:stretch>
            <a:fillRect/>
          </a:stretch>
        </p:blipFill>
        <p:spPr>
          <a:xfrm>
            <a:off x="1" y="-72007"/>
            <a:ext cx="836712" cy="836712"/>
          </a:xfrm>
          <a:prstGeom prst="rect">
            <a:avLst/>
          </a:prstGeom>
        </p:spPr>
      </p:pic>
      <p:pic>
        <p:nvPicPr>
          <p:cNvPr id="10" name="Picture 9"/>
          <p:cNvPicPr>
            <a:picLocks noChangeAspect="1"/>
          </p:cNvPicPr>
          <p:nvPr/>
        </p:nvPicPr>
        <p:blipFill>
          <a:blip r:embed="rId8"/>
          <a:srcRect/>
          <a:stretch>
            <a:fillRect/>
          </a:stretch>
        </p:blipFill>
        <p:spPr>
          <a:xfrm>
            <a:off x="5921071" y="74762"/>
            <a:ext cx="3088895" cy="473918"/>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69798569"/>
      </p:ext>
    </p:extLst>
  </p:cSld>
  <p:clrMapOvr>
    <a:masterClrMapping/>
  </p:clrMapOvr>
  <mc:AlternateContent xmlns:mc="http://schemas.openxmlformats.org/markup-compatibility/2006">
    <mc:Choice xmlns:p14="http://schemas.microsoft.com/office/powerpoint/2010/main" Requires="p14">
      <p:transition spd="slow" p14:dur="2000" advTm="44740"/>
    </mc:Choice>
    <mc:Fallback>
      <p:transition spd="slow" advTm="4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5366E-2F09-493F-8A31-A46E913725AD}"/>
              </a:ext>
            </a:extLst>
          </p:cNvPr>
          <p:cNvSpPr>
            <a:spLocks noGrp="1"/>
          </p:cNvSpPr>
          <p:nvPr>
            <p:ph type="title"/>
          </p:nvPr>
        </p:nvSpPr>
        <p:spPr>
          <a:xfrm>
            <a:off x="-764082" y="548680"/>
            <a:ext cx="8229600" cy="1143000"/>
          </a:xfrm>
        </p:spPr>
        <p:txBody>
          <a:bodyPr/>
          <a:lstStyle/>
          <a:p>
            <a:r>
              <a:rPr lang="en-GB" dirty="0">
                <a:solidFill>
                  <a:schemeClr val="tx1"/>
                </a:solidFill>
                <a:latin typeface="Aileron Heavy"/>
              </a:rPr>
              <a:t>Sleeplessness in Children</a:t>
            </a:r>
          </a:p>
        </p:txBody>
      </p:sp>
      <p:pic>
        <p:nvPicPr>
          <p:cNvPr id="9" name="Picture 8" descr="A child lying on a bed&#10;&#10;Description automatically generated">
            <a:extLst>
              <a:ext uri="{FF2B5EF4-FFF2-40B4-BE49-F238E27FC236}">
                <a16:creationId xmlns:a16="http://schemas.microsoft.com/office/drawing/2014/main" xmlns="" id="{0C374C16-8CC1-4024-8629-00C2500F8F10}"/>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b="22704"/>
          <a:stretch/>
        </p:blipFill>
        <p:spPr>
          <a:xfrm>
            <a:off x="7030667" y="548680"/>
            <a:ext cx="1953312" cy="1341080"/>
          </a:xfrm>
          <a:prstGeom prst="rect">
            <a:avLst/>
          </a:prstGeom>
        </p:spPr>
      </p:pic>
      <p:grpSp>
        <p:nvGrpSpPr>
          <p:cNvPr id="8" name="Group 6"/>
          <p:cNvGrpSpPr/>
          <p:nvPr/>
        </p:nvGrpSpPr>
        <p:grpSpPr>
          <a:xfrm>
            <a:off x="0" y="1"/>
            <a:ext cx="9144000" cy="692696"/>
            <a:chOff x="0" y="0"/>
            <a:chExt cx="3615016" cy="346726"/>
          </a:xfrm>
        </p:grpSpPr>
        <p:sp>
          <p:nvSpPr>
            <p:cNvPr id="10"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11" name="Picture 8"/>
          <p:cNvPicPr>
            <a:picLocks noChangeAspect="1"/>
          </p:cNvPicPr>
          <p:nvPr/>
        </p:nvPicPr>
        <p:blipFill>
          <a:blip r:embed="rId7"/>
          <a:srcRect l="15077" t="43128" r="45777" b="27511"/>
          <a:stretch>
            <a:fillRect/>
          </a:stretch>
        </p:blipFill>
        <p:spPr>
          <a:xfrm>
            <a:off x="1" y="-72007"/>
            <a:ext cx="836712" cy="836712"/>
          </a:xfrm>
          <a:prstGeom prst="rect">
            <a:avLst/>
          </a:prstGeom>
        </p:spPr>
      </p:pic>
      <p:pic>
        <p:nvPicPr>
          <p:cNvPr id="12" name="Picture 9"/>
          <p:cNvPicPr>
            <a:picLocks noChangeAspect="1"/>
          </p:cNvPicPr>
          <p:nvPr/>
        </p:nvPicPr>
        <p:blipFill>
          <a:blip r:embed="rId8"/>
          <a:srcRect/>
          <a:stretch>
            <a:fillRect/>
          </a:stretch>
        </p:blipFill>
        <p:spPr>
          <a:xfrm>
            <a:off x="5921071" y="74762"/>
            <a:ext cx="3088895" cy="473918"/>
          </a:xfrm>
          <a:prstGeom prst="rect">
            <a:avLst/>
          </a:prstGeom>
        </p:spPr>
      </p:pic>
      <p:sp>
        <p:nvSpPr>
          <p:cNvPr id="13" name="Content Placeholder 2"/>
          <p:cNvSpPr>
            <a:spLocks noGrp="1"/>
          </p:cNvSpPr>
          <p:nvPr>
            <p:ph idx="1"/>
          </p:nvPr>
        </p:nvSpPr>
        <p:spPr>
          <a:xfrm>
            <a:off x="251520" y="1988840"/>
            <a:ext cx="8229600" cy="4525963"/>
          </a:xfrm>
        </p:spPr>
        <p:txBody>
          <a:bodyPr>
            <a:normAutofit fontScale="92500" lnSpcReduction="10000"/>
          </a:bodyPr>
          <a:lstStyle/>
          <a:p>
            <a:r>
              <a:rPr lang="en-GB" dirty="0">
                <a:latin typeface="Lato"/>
              </a:rPr>
              <a:t>Children's sleep problems are very common. </a:t>
            </a:r>
          </a:p>
          <a:p>
            <a:r>
              <a:rPr lang="en-GB" dirty="0">
                <a:latin typeface="Lato"/>
              </a:rPr>
              <a:t>At some stage about 50% of children have a sleep problem considered to be significant by their </a:t>
            </a:r>
            <a:r>
              <a:rPr lang="en-GB" dirty="0" smtClean="0">
                <a:latin typeface="Lato"/>
              </a:rPr>
              <a:t>parents.</a:t>
            </a:r>
            <a:endParaRPr lang="en-GB" dirty="0">
              <a:latin typeface="Lato"/>
            </a:endParaRPr>
          </a:p>
          <a:p>
            <a:r>
              <a:rPr lang="en-GB" dirty="0">
                <a:latin typeface="Lato"/>
              </a:rPr>
              <a:t>About 4% </a:t>
            </a:r>
            <a:r>
              <a:rPr lang="en-GB" dirty="0" smtClean="0">
                <a:latin typeface="Lato"/>
              </a:rPr>
              <a:t>of children have </a:t>
            </a:r>
            <a:r>
              <a:rPr lang="en-GB" dirty="0">
                <a:latin typeface="Lato"/>
              </a:rPr>
              <a:t>a formal sleep disorder diagnosis.</a:t>
            </a:r>
          </a:p>
          <a:p>
            <a:r>
              <a:rPr lang="en-GB" dirty="0">
                <a:latin typeface="Lato"/>
              </a:rPr>
              <a:t>Children with a chronic physical illness </a:t>
            </a:r>
            <a:r>
              <a:rPr lang="en-GB" dirty="0" smtClean="0">
                <a:latin typeface="Lato"/>
              </a:rPr>
              <a:t> like asthma or have a learning disability are those who are particularly </a:t>
            </a:r>
            <a:r>
              <a:rPr lang="en-GB" dirty="0">
                <a:latin typeface="Lato"/>
              </a:rPr>
              <a:t>prone to problems with </a:t>
            </a:r>
            <a:r>
              <a:rPr lang="en-GB" dirty="0" smtClean="0">
                <a:latin typeface="Lato"/>
              </a:rPr>
              <a:t>sleep.</a:t>
            </a:r>
            <a:endParaRPr lang="en-GB" dirty="0">
              <a:latin typeface="Lato"/>
            </a:endParaRPr>
          </a:p>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1404094"/>
      </p:ext>
    </p:extLst>
  </p:cSld>
  <p:clrMapOvr>
    <a:masterClrMapping/>
  </p:clrMapOvr>
  <mc:AlternateContent xmlns:mc="http://schemas.openxmlformats.org/markup-compatibility/2006">
    <mc:Choice xmlns:p14="http://schemas.microsoft.com/office/powerpoint/2010/main" Requires="p14">
      <p:transition spd="slow" p14:dur="2000" advTm="59394"/>
    </mc:Choice>
    <mc:Fallback>
      <p:transition spd="slow" advTm="5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5"/>
            <a:ext cx="8229600" cy="1143000"/>
          </a:xfrm>
        </p:spPr>
        <p:txBody>
          <a:bodyPr>
            <a:normAutofit fontScale="90000"/>
          </a:bodyPr>
          <a:lstStyle/>
          <a:p>
            <a:r>
              <a:rPr lang="en-GB" dirty="0" smtClean="0">
                <a:latin typeface="Aileron Heavy"/>
              </a:rPr>
              <a:t>Sheffield Healthy Minds sleep data</a:t>
            </a:r>
            <a:endParaRPr lang="en-GB" dirty="0">
              <a:latin typeface="Aileron Heavy"/>
            </a:endParaRPr>
          </a:p>
        </p:txBody>
      </p:sp>
      <p:sp>
        <p:nvSpPr>
          <p:cNvPr id="4" name="Rectangle: Rounded Corners 3">
            <a:extLst>
              <a:ext uri="{FF2B5EF4-FFF2-40B4-BE49-F238E27FC236}">
                <a16:creationId xmlns:lc="http://schemas.openxmlformats.org/drawingml/2006/lockedCanvas" xmlns:a16="http://schemas.microsoft.com/office/drawing/2014/main" xmlns="" id="{D5C8BF4C-85DF-4C84-9B2C-4F38F249E069}"/>
              </a:ext>
            </a:extLst>
          </p:cNvPr>
          <p:cNvSpPr/>
          <p:nvPr/>
        </p:nvSpPr>
        <p:spPr>
          <a:xfrm>
            <a:off x="2218557" y="2204864"/>
            <a:ext cx="6408712" cy="194421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2400" dirty="0">
                <a:solidFill>
                  <a:schemeClr val="tx1"/>
                </a:solidFill>
                <a:effectLst/>
                <a:latin typeface="Aileron Heavy"/>
                <a:ea typeface="DengXian" panose="02010600030101010101" pitchFamily="2" charset="-122"/>
              </a:rPr>
              <a:t>In Sheffield between October 2017 and April 2020, </a:t>
            </a:r>
            <a:r>
              <a:rPr lang="en-GB" sz="2400" dirty="0">
                <a:solidFill>
                  <a:schemeClr val="tx1"/>
                </a:solidFill>
                <a:effectLst/>
                <a:latin typeface="Aileron Heavy"/>
                <a:ea typeface="DengXian Light" panose="02010600030101010101" pitchFamily="2" charset="-122"/>
                <a:cs typeface="Times New Roman" panose="02020603050405020304" pitchFamily="18" charset="0"/>
              </a:rPr>
              <a:t>15,875 </a:t>
            </a:r>
            <a:r>
              <a:rPr lang="en-GB" sz="2400" dirty="0">
                <a:solidFill>
                  <a:schemeClr val="tx1"/>
                </a:solidFill>
                <a:effectLst/>
                <a:latin typeface="Aileron Heavy"/>
                <a:ea typeface="DengXian" panose="02010600030101010101" pitchFamily="2" charset="-122"/>
              </a:rPr>
              <a:t>primary students (across 84 schools) and </a:t>
            </a:r>
            <a:r>
              <a:rPr lang="en-GB" sz="2400" dirty="0">
                <a:solidFill>
                  <a:schemeClr val="tx1"/>
                </a:solidFill>
                <a:effectLst/>
                <a:latin typeface="Aileron Heavy"/>
                <a:ea typeface="DengXian Light" panose="02010600030101010101" pitchFamily="2" charset="-122"/>
                <a:cs typeface="Times New Roman" panose="02020603050405020304" pitchFamily="18" charset="0"/>
              </a:rPr>
              <a:t>9,374</a:t>
            </a:r>
            <a:r>
              <a:rPr lang="en-GB" sz="2400" dirty="0">
                <a:solidFill>
                  <a:schemeClr val="tx1"/>
                </a:solidFill>
                <a:effectLst/>
                <a:latin typeface="Aileron Heavy"/>
                <a:ea typeface="DengXian" panose="02010600030101010101" pitchFamily="2" charset="-122"/>
              </a:rPr>
              <a:t> secondary school students (across 17 schools) completed an online </a:t>
            </a:r>
            <a:r>
              <a:rPr lang="en-GB" sz="2400" dirty="0" smtClean="0">
                <a:solidFill>
                  <a:schemeClr val="tx1"/>
                </a:solidFill>
                <a:effectLst/>
                <a:latin typeface="Aileron Heavy"/>
                <a:ea typeface="DengXian" panose="02010600030101010101" pitchFamily="2" charset="-122"/>
              </a:rPr>
              <a:t>questionnair</a:t>
            </a:r>
            <a:r>
              <a:rPr lang="en-GB" sz="2400" dirty="0" smtClean="0">
                <a:solidFill>
                  <a:schemeClr val="tx1"/>
                </a:solidFill>
                <a:latin typeface="Aileron Heavy"/>
                <a:ea typeface="DengXian" panose="02010600030101010101" pitchFamily="2" charset="-122"/>
              </a:rPr>
              <a:t>e. </a:t>
            </a:r>
            <a:endParaRPr lang="en-GB" sz="2400" baseline="30000" dirty="0">
              <a:solidFill>
                <a:schemeClr val="tx1"/>
              </a:solidFill>
              <a:latin typeface="Aileron Heavy"/>
              <a:ea typeface="DengXian" panose="02010600030101010101" pitchFamily="2" charset="-122"/>
            </a:endParaRPr>
          </a:p>
        </p:txBody>
      </p:sp>
      <p:sp>
        <p:nvSpPr>
          <p:cNvPr id="5" name="Rectangle: Rounded Corners 4">
            <a:extLst>
              <a:ext uri="{FF2B5EF4-FFF2-40B4-BE49-F238E27FC236}">
                <a16:creationId xmlns:lc="http://schemas.openxmlformats.org/drawingml/2006/lockedCanvas" xmlns:a16="http://schemas.microsoft.com/office/drawing/2014/main" xmlns="" id="{0A6139D0-C81B-41EB-B71F-3EC4AC95CBDC}"/>
              </a:ext>
            </a:extLst>
          </p:cNvPr>
          <p:cNvSpPr/>
          <p:nvPr/>
        </p:nvSpPr>
        <p:spPr>
          <a:xfrm>
            <a:off x="323528" y="4293096"/>
            <a:ext cx="6552728" cy="225458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2400" dirty="0">
                <a:solidFill>
                  <a:schemeClr val="tx1"/>
                </a:solidFill>
                <a:effectLst/>
                <a:latin typeface="Aileron Heavy"/>
                <a:ea typeface="DengXian" panose="02010600030101010101" pitchFamily="2" charset="-122"/>
              </a:rPr>
              <a:t>Results: </a:t>
            </a:r>
          </a:p>
          <a:p>
            <a:r>
              <a:rPr lang="en-GB" sz="2400" dirty="0">
                <a:solidFill>
                  <a:schemeClr val="tx1"/>
                </a:solidFill>
                <a:effectLst/>
                <a:latin typeface="Aileron Heavy"/>
                <a:ea typeface="DengXian" panose="02010600030101010101" pitchFamily="2" charset="-122"/>
              </a:rPr>
              <a:t>37% of primary school children and 32% of secondary school children reported that sleep difficulties were the biggest problem for them.</a:t>
            </a:r>
            <a:endParaRPr lang="en-GB" sz="2400" dirty="0">
              <a:solidFill>
                <a:schemeClr val="tx1"/>
              </a:solidFill>
              <a:latin typeface="Aileron Heavy"/>
            </a:endParaRPr>
          </a:p>
        </p:txBody>
      </p:sp>
      <p:grpSp>
        <p:nvGrpSpPr>
          <p:cNvPr id="6" name="Group 6"/>
          <p:cNvGrpSpPr/>
          <p:nvPr/>
        </p:nvGrpSpPr>
        <p:grpSpPr>
          <a:xfrm>
            <a:off x="0" y="1"/>
            <a:ext cx="9144000" cy="692696"/>
            <a:chOff x="0" y="0"/>
            <a:chExt cx="3615016" cy="346726"/>
          </a:xfrm>
        </p:grpSpPr>
        <p:sp>
          <p:nvSpPr>
            <p:cNvPr id="7"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8" name="Picture 8"/>
          <p:cNvPicPr>
            <a:picLocks noChangeAspect="1"/>
          </p:cNvPicPr>
          <p:nvPr/>
        </p:nvPicPr>
        <p:blipFill>
          <a:blip r:embed="rId5"/>
          <a:srcRect l="15077" t="43128" r="45777" b="27511"/>
          <a:stretch>
            <a:fillRect/>
          </a:stretch>
        </p:blipFill>
        <p:spPr>
          <a:xfrm>
            <a:off x="1" y="-72007"/>
            <a:ext cx="836712" cy="836712"/>
          </a:xfrm>
          <a:prstGeom prst="rect">
            <a:avLst/>
          </a:prstGeom>
        </p:spPr>
      </p:pic>
      <p:pic>
        <p:nvPicPr>
          <p:cNvPr id="9" name="Picture 9"/>
          <p:cNvPicPr>
            <a:picLocks noChangeAspect="1"/>
          </p:cNvPicPr>
          <p:nvPr/>
        </p:nvPicPr>
        <p:blipFill>
          <a:blip r:embed="rId6"/>
          <a:srcRect/>
          <a:stretch>
            <a:fillRect/>
          </a:stretch>
        </p:blipFill>
        <p:spPr>
          <a:xfrm>
            <a:off x="5921071" y="74762"/>
            <a:ext cx="3088895" cy="4739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6611916"/>
      </p:ext>
    </p:extLst>
  </p:cSld>
  <p:clrMapOvr>
    <a:masterClrMapping/>
  </p:clrMapOvr>
  <mc:AlternateContent xmlns:mc="http://schemas.openxmlformats.org/markup-compatibility/2006">
    <mc:Choice xmlns:p14="http://schemas.microsoft.com/office/powerpoint/2010/main" Requires="p14">
      <p:transition spd="slow" p14:dur="2000" advTm="63618"/>
    </mc:Choice>
    <mc:Fallback>
      <p:transition spd="slow" advTm="6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766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ileron Heavy"/>
              </a:rPr>
              <a:t>Possible effects of poor sleep</a:t>
            </a:r>
            <a:endParaRPr lang="en-GB" sz="3600" dirty="0">
              <a:latin typeface="Aileron Heavy"/>
            </a:endParaRPr>
          </a:p>
        </p:txBody>
      </p:sp>
      <p:sp>
        <p:nvSpPr>
          <p:cNvPr id="5" name="Content Placeholder 7"/>
          <p:cNvSpPr txBox="1">
            <a:spLocks/>
          </p:cNvSpPr>
          <p:nvPr/>
        </p:nvSpPr>
        <p:spPr>
          <a:xfrm>
            <a:off x="457200" y="1665696"/>
            <a:ext cx="3759693" cy="44810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sz="2800" b="1" dirty="0" smtClean="0">
              <a:latin typeface="Aileron Heavy"/>
            </a:endParaRPr>
          </a:p>
          <a:p>
            <a:pPr marL="0" indent="0">
              <a:buFont typeface="Arial" panose="020B0604020202020204" pitchFamily="34" charset="0"/>
              <a:buNone/>
            </a:pPr>
            <a:r>
              <a:rPr lang="en-GB" sz="2400" b="1" dirty="0" smtClean="0">
                <a:latin typeface="Aileron Heavy"/>
              </a:rPr>
              <a:t>For the Parent:</a:t>
            </a:r>
          </a:p>
          <a:p>
            <a:r>
              <a:rPr lang="en-GB" sz="2200" dirty="0" smtClean="0">
                <a:latin typeface="Aileron Heavy"/>
              </a:rPr>
              <a:t>Mental Health (e.g. stress and anxiety) </a:t>
            </a:r>
          </a:p>
          <a:p>
            <a:r>
              <a:rPr lang="en-GB" sz="2200" dirty="0" smtClean="0">
                <a:latin typeface="Aileron Heavy"/>
              </a:rPr>
              <a:t>Poor health</a:t>
            </a:r>
          </a:p>
          <a:p>
            <a:r>
              <a:rPr lang="en-GB" sz="2200" dirty="0" smtClean="0">
                <a:latin typeface="Aileron Heavy"/>
              </a:rPr>
              <a:t>Headaches</a:t>
            </a:r>
          </a:p>
          <a:p>
            <a:r>
              <a:rPr lang="en-GB" sz="2200" dirty="0" smtClean="0">
                <a:latin typeface="Aileron Heavy"/>
              </a:rPr>
              <a:t>Poor parent-child relationship</a:t>
            </a:r>
          </a:p>
          <a:p>
            <a:endParaRPr lang="en-GB" sz="2200" dirty="0">
              <a:solidFill>
                <a:schemeClr val="tx1">
                  <a:lumMod val="65000"/>
                  <a:lumOff val="35000"/>
                </a:schemeClr>
              </a:solidFill>
            </a:endParaRPr>
          </a:p>
        </p:txBody>
      </p:sp>
      <p:sp>
        <p:nvSpPr>
          <p:cNvPr id="6" name="Rectangle 5"/>
          <p:cNvSpPr/>
          <p:nvPr/>
        </p:nvSpPr>
        <p:spPr>
          <a:xfrm>
            <a:off x="4430665" y="1665696"/>
            <a:ext cx="4341182" cy="3939540"/>
          </a:xfrm>
          <a:prstGeom prst="rect">
            <a:avLst/>
          </a:prstGeom>
        </p:spPr>
        <p:txBody>
          <a:bodyPr wrap="square">
            <a:spAutoFit/>
          </a:bodyPr>
          <a:lstStyle/>
          <a:p>
            <a:endParaRPr lang="en-GB" sz="2800" b="1" dirty="0" smtClean="0"/>
          </a:p>
          <a:p>
            <a:r>
              <a:rPr lang="en-GB" sz="2400" b="1" dirty="0" smtClean="0">
                <a:latin typeface="Aileron Heavy"/>
              </a:rPr>
              <a:t>For </a:t>
            </a:r>
            <a:r>
              <a:rPr lang="en-GB" sz="2400" b="1" dirty="0">
                <a:latin typeface="Aileron Heavy"/>
              </a:rPr>
              <a:t>the </a:t>
            </a:r>
            <a:r>
              <a:rPr lang="en-GB" sz="2400" b="1" dirty="0" smtClean="0">
                <a:latin typeface="Aileron Heavy"/>
              </a:rPr>
              <a:t>Child:</a:t>
            </a:r>
            <a:endParaRPr lang="en-GB" sz="2400" b="1" dirty="0">
              <a:latin typeface="Aileron Heavy"/>
            </a:endParaRPr>
          </a:p>
          <a:p>
            <a:pPr marL="342900" indent="-342900">
              <a:buFont typeface="Arial" panose="020B0604020202020204" pitchFamily="34" charset="0"/>
              <a:buChar char="•"/>
            </a:pPr>
            <a:r>
              <a:rPr lang="en-GB" sz="2200" dirty="0">
                <a:latin typeface="Aileron Heavy"/>
              </a:rPr>
              <a:t>Hyperactivity</a:t>
            </a:r>
          </a:p>
          <a:p>
            <a:pPr marL="342900" indent="-342900">
              <a:buFont typeface="Arial" panose="020B0604020202020204" pitchFamily="34" charset="0"/>
              <a:buChar char="•"/>
            </a:pPr>
            <a:r>
              <a:rPr lang="en-GB" sz="2200" dirty="0">
                <a:latin typeface="Aileron Heavy"/>
              </a:rPr>
              <a:t>Poor memory and cognitive ability (concentration)</a:t>
            </a:r>
          </a:p>
          <a:p>
            <a:pPr marL="342900" indent="-342900">
              <a:buFont typeface="Arial" panose="020B0604020202020204" pitchFamily="34" charset="0"/>
              <a:buChar char="•"/>
            </a:pPr>
            <a:r>
              <a:rPr lang="en-GB" sz="2200" dirty="0">
                <a:latin typeface="Aileron Heavy"/>
              </a:rPr>
              <a:t>Lowers immune system</a:t>
            </a:r>
          </a:p>
          <a:p>
            <a:pPr marL="342900" indent="-342900">
              <a:buFont typeface="Arial" panose="020B0604020202020204" pitchFamily="34" charset="0"/>
              <a:buChar char="•"/>
            </a:pPr>
            <a:r>
              <a:rPr lang="en-GB" sz="2200" dirty="0" smtClean="0">
                <a:latin typeface="Aileron Heavy"/>
              </a:rPr>
              <a:t>Weight/growth </a:t>
            </a:r>
            <a:r>
              <a:rPr lang="en-GB" sz="2200" dirty="0">
                <a:latin typeface="Aileron Heavy"/>
              </a:rPr>
              <a:t>issues</a:t>
            </a:r>
          </a:p>
          <a:p>
            <a:pPr marL="342900" indent="-342900">
              <a:buFont typeface="Arial" panose="020B0604020202020204" pitchFamily="34" charset="0"/>
              <a:buChar char="•"/>
            </a:pPr>
            <a:r>
              <a:rPr lang="en-GB" sz="2200" dirty="0" smtClean="0">
                <a:latin typeface="Aileron Heavy"/>
              </a:rPr>
              <a:t>Ability to meet their full potential</a:t>
            </a:r>
            <a:endParaRPr lang="en-GB" sz="2200" dirty="0">
              <a:latin typeface="Aileron Heavy"/>
            </a:endParaRPr>
          </a:p>
          <a:p>
            <a:pPr marL="342900" indent="-342900">
              <a:buFont typeface="Arial" panose="020B0604020202020204" pitchFamily="34" charset="0"/>
              <a:buChar char="•"/>
            </a:pPr>
            <a:r>
              <a:rPr lang="en-GB" sz="2200" dirty="0">
                <a:latin typeface="Aileron Heavy"/>
              </a:rPr>
              <a:t>Hormonal problems</a:t>
            </a:r>
          </a:p>
          <a:p>
            <a:pPr marL="342900" indent="-342900">
              <a:buFont typeface="Arial" panose="020B0604020202020204" pitchFamily="34" charset="0"/>
              <a:buChar char="•"/>
            </a:pPr>
            <a:r>
              <a:rPr lang="en-GB" sz="2200" dirty="0">
                <a:latin typeface="Aileron Heavy"/>
              </a:rPr>
              <a:t>Behavioural problems</a:t>
            </a:r>
          </a:p>
        </p:txBody>
      </p:sp>
      <p:grpSp>
        <p:nvGrpSpPr>
          <p:cNvPr id="7" name="Group 6"/>
          <p:cNvGrpSpPr/>
          <p:nvPr/>
        </p:nvGrpSpPr>
        <p:grpSpPr>
          <a:xfrm>
            <a:off x="0" y="1"/>
            <a:ext cx="9144000" cy="692696"/>
            <a:chOff x="0" y="0"/>
            <a:chExt cx="3615016" cy="346726"/>
          </a:xfrm>
        </p:grpSpPr>
        <p:sp>
          <p:nvSpPr>
            <p:cNvPr id="8" name="Freeform 7"/>
            <p:cNvSpPr/>
            <p:nvPr/>
          </p:nvSpPr>
          <p:spPr>
            <a:xfrm>
              <a:off x="0" y="0"/>
              <a:ext cx="3615016" cy="346726"/>
            </a:xfrm>
            <a:custGeom>
              <a:avLst/>
              <a:gdLst/>
              <a:ahLst/>
              <a:cxnLst/>
              <a:rect l="l" t="t" r="r" b="b"/>
              <a:pathLst>
                <a:path w="3615016" h="346726">
                  <a:moveTo>
                    <a:pt x="0" y="0"/>
                  </a:moveTo>
                  <a:lnTo>
                    <a:pt x="3615016" y="0"/>
                  </a:lnTo>
                  <a:lnTo>
                    <a:pt x="3615016" y="346726"/>
                  </a:lnTo>
                  <a:lnTo>
                    <a:pt x="0" y="346726"/>
                  </a:lnTo>
                  <a:close/>
                </a:path>
              </a:pathLst>
            </a:custGeom>
            <a:solidFill>
              <a:srgbClr val="00C2CB"/>
            </a:solidFill>
          </p:spPr>
        </p:sp>
      </p:grpSp>
      <p:pic>
        <p:nvPicPr>
          <p:cNvPr id="9" name="Picture 8"/>
          <p:cNvPicPr>
            <a:picLocks noChangeAspect="1"/>
          </p:cNvPicPr>
          <p:nvPr/>
        </p:nvPicPr>
        <p:blipFill>
          <a:blip r:embed="rId6"/>
          <a:srcRect l="15077" t="43128" r="45777" b="27511"/>
          <a:stretch>
            <a:fillRect/>
          </a:stretch>
        </p:blipFill>
        <p:spPr>
          <a:xfrm>
            <a:off x="1" y="-72007"/>
            <a:ext cx="836712" cy="836712"/>
          </a:xfrm>
          <a:prstGeom prst="rect">
            <a:avLst/>
          </a:prstGeom>
        </p:spPr>
      </p:pic>
      <p:pic>
        <p:nvPicPr>
          <p:cNvPr id="10" name="Picture 9"/>
          <p:cNvPicPr>
            <a:picLocks noChangeAspect="1"/>
          </p:cNvPicPr>
          <p:nvPr/>
        </p:nvPicPr>
        <p:blipFill>
          <a:blip r:embed="rId7"/>
          <a:srcRect/>
          <a:stretch>
            <a:fillRect/>
          </a:stretch>
        </p:blipFill>
        <p:spPr>
          <a:xfrm>
            <a:off x="5921071" y="74762"/>
            <a:ext cx="3088895" cy="47391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517301"/>
      </p:ext>
    </p:extLst>
  </p:cSld>
  <p:clrMapOvr>
    <a:masterClrMapping/>
  </p:clrMapOvr>
  <mc:AlternateContent xmlns:mc="http://schemas.openxmlformats.org/markup-compatibility/2006">
    <mc:Choice xmlns:p14="http://schemas.microsoft.com/office/powerpoint/2010/main" Requires="p14">
      <p:transition spd="slow" p14:dur="2000" advTm="99008"/>
    </mc:Choice>
    <mc:Fallback>
      <p:transition spd="slow" advTm="9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5|4.2"/>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ags/tag3.xml><?xml version="1.0" encoding="utf-8"?>
<p:tagLst xmlns:a="http://schemas.openxmlformats.org/drawingml/2006/main" xmlns:r="http://schemas.openxmlformats.org/officeDocument/2006/relationships" xmlns:p="http://schemas.openxmlformats.org/presentationml/2006/main">
  <p:tag name="TIMING" val="|43"/>
</p:tagLst>
</file>

<file path=ppt/tags/tag4.xml><?xml version="1.0" encoding="utf-8"?>
<p:tagLst xmlns:a="http://schemas.openxmlformats.org/drawingml/2006/main" xmlns:r="http://schemas.openxmlformats.org/officeDocument/2006/relationships" xmlns:p="http://schemas.openxmlformats.org/presentationml/2006/main">
  <p:tag name="TIMING" val="|3|24.2"/>
</p:tagLst>
</file>

<file path=ppt/tags/tag5.xml><?xml version="1.0" encoding="utf-8"?>
<p:tagLst xmlns:a="http://schemas.openxmlformats.org/drawingml/2006/main" xmlns:r="http://schemas.openxmlformats.org/officeDocument/2006/relationships" xmlns:p="http://schemas.openxmlformats.org/presentationml/2006/main">
  <p:tag name="TIMING" val="|130.1|1.7|1.5|2.2"/>
</p:tagLst>
</file>

<file path=ppt/tags/tag6.xml><?xml version="1.0" encoding="utf-8"?>
<p:tagLst xmlns:a="http://schemas.openxmlformats.org/drawingml/2006/main" xmlns:r="http://schemas.openxmlformats.org/officeDocument/2006/relationships" xmlns:p="http://schemas.openxmlformats.org/presentationml/2006/main">
  <p:tag name="TIMING" val="|4.8|3.8"/>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2097</TotalTime>
  <Words>3705</Words>
  <Application>Microsoft Office PowerPoint</Application>
  <PresentationFormat>On-screen Show (4:3)</PresentationFormat>
  <Paragraphs>453</Paragraphs>
  <Slides>33</Slides>
  <Notes>32</Notes>
  <HiddenSlides>0</HiddenSlides>
  <MMClips>33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Theme1</vt:lpstr>
      <vt:lpstr>Improving Your Child’s Sleep</vt:lpstr>
      <vt:lpstr>Session outline</vt:lpstr>
      <vt:lpstr>Session outline</vt:lpstr>
      <vt:lpstr>Fun facts about sleep </vt:lpstr>
      <vt:lpstr>Fun facts about sleep </vt:lpstr>
      <vt:lpstr>Fun facts about sleep </vt:lpstr>
      <vt:lpstr>Sleeplessness in Children</vt:lpstr>
      <vt:lpstr>Sheffield Healthy Minds sleep data</vt:lpstr>
      <vt:lpstr>PowerPoint Presentation</vt:lpstr>
      <vt:lpstr>PowerPoint Presentation</vt:lpstr>
      <vt:lpstr>How much sleep does a child need?</vt:lpstr>
      <vt:lpstr>PowerPoint Presentation</vt:lpstr>
      <vt:lpstr>Session outline</vt:lpstr>
      <vt:lpstr>PowerPoint Presentation</vt:lpstr>
      <vt:lpstr>Sleep Regulation</vt:lpstr>
      <vt:lpstr>So what does the science mean practically?</vt:lpstr>
      <vt:lpstr>Session outline</vt:lpstr>
      <vt:lpstr>Overcoming common sleep issues for children and young people</vt:lpstr>
      <vt:lpstr>Overcoming Common Sleep Issues: Bedtime Routines</vt:lpstr>
      <vt:lpstr>PowerPoint Presentation</vt:lpstr>
      <vt:lpstr>Bedtime routine Example </vt:lpstr>
      <vt:lpstr>Bedtime routines and weekends/holidays</vt:lpstr>
      <vt:lpstr>Overcoming Common Sleep Issues:  Hunger / Thirst</vt:lpstr>
      <vt:lpstr>Sleepy snacks</vt:lpstr>
      <vt:lpstr>Overcoming Common Sleep Issues:  A sleep-friendly bedroom environment </vt:lpstr>
      <vt:lpstr>PowerPoint Presentation</vt:lpstr>
      <vt:lpstr>What if my child won’t go to sleep without me?</vt:lpstr>
      <vt:lpstr>Session outline</vt:lpstr>
      <vt:lpstr>Creating your own Sleep Plan</vt:lpstr>
      <vt:lpstr>Sleep diaries can help</vt:lpstr>
      <vt:lpstr>Things to remember….</vt:lpstr>
      <vt:lpstr>Seeking additional support</vt:lpstr>
      <vt:lpstr>Questions or comments</vt:lpstr>
    </vt:vector>
  </TitlesOfParts>
  <Company>Sheffield Childrens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parents</dc:title>
  <dc:creator>Josie Murray</dc:creator>
  <cp:lastModifiedBy>Harry Jenkinson</cp:lastModifiedBy>
  <cp:revision>70</cp:revision>
  <dcterms:created xsi:type="dcterms:W3CDTF">2020-10-07T13:46:50Z</dcterms:created>
  <dcterms:modified xsi:type="dcterms:W3CDTF">2021-01-20T16:11:49Z</dcterms:modified>
</cp:coreProperties>
</file>