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ndara" panose="020E05020303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dZEEnMYRaymvvkRLUrleqS3tv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35215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kv6HkipQcf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When considering our children’s or our own emotional wellbeing at home a helpful analogy to think about can be the stress bucket. </a:t>
            </a:r>
            <a:endParaRPr/>
          </a:p>
          <a:p>
            <a:pPr marL="0" lvl="0" indent="0" algn="l" rtl="0">
              <a:spcBef>
                <a:spcPts val="0"/>
              </a:spcBef>
              <a:spcAft>
                <a:spcPts val="0"/>
              </a:spcAft>
              <a:buNone/>
            </a:pPr>
            <a:endParaRPr/>
          </a:p>
          <a:p>
            <a:pPr marL="0" lvl="0" indent="0" algn="l" rtl="0">
              <a:spcBef>
                <a:spcPts val="0"/>
              </a:spcBef>
              <a:spcAft>
                <a:spcPts val="0"/>
              </a:spcAft>
              <a:buNone/>
            </a:pPr>
            <a:r>
              <a:rPr lang="en-GB"/>
              <a:t>The stress bucket helps us to understand that over time our ‘bucket’ can get filled up with various things. It is also useful to think about how we can recognise if our stress bucket is filling up.</a:t>
            </a:r>
            <a:endParaRPr/>
          </a:p>
          <a:p>
            <a:pPr marL="0" lvl="0" indent="0" algn="l" rtl="0">
              <a:spcBef>
                <a:spcPts val="0"/>
              </a:spcBef>
              <a:spcAft>
                <a:spcPts val="0"/>
              </a:spcAft>
              <a:buNone/>
            </a:pPr>
            <a:endParaRPr/>
          </a:p>
          <a:p>
            <a:pPr marL="0" lvl="0" indent="0" algn="l" rtl="0">
              <a:spcBef>
                <a:spcPts val="0"/>
              </a:spcBef>
              <a:spcAft>
                <a:spcPts val="0"/>
              </a:spcAft>
              <a:buNone/>
            </a:pPr>
            <a:r>
              <a:rPr lang="en-GB"/>
              <a:t>If our stress bucket gets too full or overflows it can lead to unhelpful thoughts, feelings and behaviours. </a:t>
            </a:r>
            <a:endParaRPr/>
          </a:p>
          <a:p>
            <a:pPr marL="0" lvl="0" indent="0" algn="l" rtl="0">
              <a:spcBef>
                <a:spcPts val="0"/>
              </a:spcBef>
              <a:spcAft>
                <a:spcPts val="0"/>
              </a:spcAft>
              <a:buNone/>
            </a:pPr>
            <a:r>
              <a:rPr lang="en-GB"/>
              <a:t>Sometimes we need to open the tap on the stress bucket and let some things out to make us feel calmer, safer and less anxious. </a:t>
            </a:r>
            <a:endParaRPr/>
          </a:p>
          <a:p>
            <a:pPr marL="0" lvl="0" indent="0" algn="l" rtl="0">
              <a:spcBef>
                <a:spcPts val="0"/>
              </a:spcBef>
              <a:spcAft>
                <a:spcPts val="0"/>
              </a:spcAft>
              <a:buNone/>
            </a:pPr>
            <a:endParaRPr/>
          </a:p>
        </p:txBody>
      </p:sp>
      <p:sp>
        <p:nvSpPr>
          <p:cNvPr id="163" name="Google Shape;16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What behaviours/emotions do you see in your child when they are anxious?</a:t>
            </a:r>
            <a:endParaRPr/>
          </a:p>
        </p:txBody>
      </p:sp>
      <p:sp>
        <p:nvSpPr>
          <p:cNvPr id="170" name="Google Shape;17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Thinking about some of the stuff we just discussed what ‘taps’, ideas or strategies are going to be important for the individual you had in mind, to ensure that their stress bucket doesn’t over flow?</a:t>
            </a:r>
            <a:endParaRPr/>
          </a:p>
          <a:p>
            <a:pPr marL="0" lvl="0" indent="0" algn="l" rtl="0">
              <a:spcBef>
                <a:spcPts val="0"/>
              </a:spcBef>
              <a:spcAft>
                <a:spcPts val="0"/>
              </a:spcAft>
              <a:buNone/>
            </a:pPr>
            <a:endParaRPr/>
          </a:p>
          <a:p>
            <a:pPr marL="0" lvl="0" indent="0" algn="l" rtl="0">
              <a:spcBef>
                <a:spcPts val="0"/>
              </a:spcBef>
              <a:spcAft>
                <a:spcPts val="0"/>
              </a:spcAft>
              <a:buNone/>
            </a:pPr>
            <a:r>
              <a:rPr lang="en-GB"/>
              <a:t>Some good activities to lower the level on our stress buckets include: </a:t>
            </a:r>
            <a:endParaRPr/>
          </a:p>
          <a:p>
            <a:pPr marL="0" lvl="0" indent="0" algn="l" rtl="0">
              <a:spcBef>
                <a:spcPts val="0"/>
              </a:spcBef>
              <a:spcAft>
                <a:spcPts val="0"/>
              </a:spcAft>
              <a:buNone/>
            </a:pPr>
            <a:r>
              <a:rPr lang="en-GB"/>
              <a:t>Self-care like a nice bath</a:t>
            </a:r>
            <a:endParaRPr/>
          </a:p>
          <a:p>
            <a:pPr marL="0" lvl="0" indent="0" algn="l" rtl="0">
              <a:spcBef>
                <a:spcPts val="0"/>
              </a:spcBef>
              <a:spcAft>
                <a:spcPts val="0"/>
              </a:spcAft>
              <a:buNone/>
            </a:pPr>
            <a:r>
              <a:rPr lang="en-GB"/>
              <a:t>Watch a film with the family</a:t>
            </a:r>
            <a:endParaRPr/>
          </a:p>
          <a:p>
            <a:pPr marL="0" lvl="0" indent="0" algn="l" rtl="0">
              <a:spcBef>
                <a:spcPts val="0"/>
              </a:spcBef>
              <a:spcAft>
                <a:spcPts val="0"/>
              </a:spcAft>
              <a:buNone/>
            </a:pPr>
            <a:r>
              <a:rPr lang="en-GB"/>
              <a:t>Listen to music</a:t>
            </a:r>
            <a:endParaRPr/>
          </a:p>
          <a:p>
            <a:pPr marL="0" lvl="0" indent="0" algn="l" rtl="0">
              <a:spcBef>
                <a:spcPts val="0"/>
              </a:spcBef>
              <a:spcAft>
                <a:spcPts val="0"/>
              </a:spcAft>
              <a:buNone/>
            </a:pPr>
            <a:r>
              <a:rPr lang="en-GB"/>
              <a:t>Go for a walk</a:t>
            </a:r>
            <a:endParaRPr/>
          </a:p>
          <a:p>
            <a:pPr marL="0" lvl="0" indent="0" algn="l" rtl="0">
              <a:spcBef>
                <a:spcPts val="0"/>
              </a:spcBef>
              <a:spcAft>
                <a:spcPts val="0"/>
              </a:spcAft>
              <a:buNone/>
            </a:pPr>
            <a:r>
              <a:rPr lang="en-GB"/>
              <a:t>Make healthy snacks</a:t>
            </a:r>
            <a:endParaRPr/>
          </a:p>
          <a:p>
            <a:pPr marL="0" lvl="0" indent="0" algn="l" rtl="0">
              <a:spcBef>
                <a:spcPts val="0"/>
              </a:spcBef>
              <a:spcAft>
                <a:spcPts val="0"/>
              </a:spcAft>
              <a:buNone/>
            </a:pPr>
            <a:r>
              <a:rPr lang="en-GB"/>
              <a:t>Have a good sleep routine</a:t>
            </a:r>
            <a:endParaRPr/>
          </a:p>
          <a:p>
            <a:pPr marL="0" lvl="0" indent="0" algn="l" rtl="0">
              <a:spcBef>
                <a:spcPts val="0"/>
              </a:spcBef>
              <a:spcAft>
                <a:spcPts val="0"/>
              </a:spcAft>
              <a:buNone/>
            </a:pPr>
            <a:endParaRPr/>
          </a:p>
        </p:txBody>
      </p:sp>
      <p:sp>
        <p:nvSpPr>
          <p:cNvPr id="177" name="Google Shape;17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What behaviours/emotions do you see in your child when they are anxious?</a:t>
            </a:r>
            <a:endParaRPr/>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Anxiety is a normal, human feeling of fear or panic. When we become anxious, we typically expect something bad is going to happen. </a:t>
            </a:r>
            <a:endParaRPr/>
          </a:p>
          <a:p>
            <a:pPr marL="0" lvl="0" indent="0" algn="l" rtl="0">
              <a:spcBef>
                <a:spcPts val="0"/>
              </a:spcBef>
              <a:spcAft>
                <a:spcPts val="0"/>
              </a:spcAft>
              <a:buNone/>
            </a:pPr>
            <a:r>
              <a:rPr lang="en-GB"/>
              <a:t>Theory around anxiety explains that when we are faced with stressful or threatening situations our bodies automatic systems go off- this is a survival mechanism. As a response to the threat we go into fight, flight or freeze mode. This dates back to cavemen who would often be faced with life threatening situations and needed their instincts to kick in for survival. Common situations can cause us anxiety like exams.</a:t>
            </a:r>
            <a:endParaRPr/>
          </a:p>
          <a:p>
            <a:pPr marL="0" lvl="0" indent="0" algn="l" rtl="0">
              <a:spcBef>
                <a:spcPts val="0"/>
              </a:spcBef>
              <a:spcAft>
                <a:spcPts val="0"/>
              </a:spcAft>
              <a:buNone/>
            </a:pPr>
            <a:endParaRPr/>
          </a:p>
          <a:p>
            <a:pPr marL="0" lvl="0" indent="0" algn="l" rtl="0">
              <a:spcBef>
                <a:spcPts val="0"/>
              </a:spcBef>
              <a:spcAft>
                <a:spcPts val="0"/>
              </a:spcAft>
              <a:buNone/>
            </a:pPr>
            <a:r>
              <a:rPr lang="en-GB"/>
              <a:t>Anxiety affects our body- through our ‘alarm system’  for example- when anxious our heart might beat fast to pump blood to our muscles to fight or run.</a:t>
            </a:r>
            <a:endParaRPr/>
          </a:p>
          <a:p>
            <a:pPr marL="0" lvl="0" indent="0" algn="l" rtl="0">
              <a:spcBef>
                <a:spcPts val="0"/>
              </a:spcBef>
              <a:spcAft>
                <a:spcPts val="0"/>
              </a:spcAft>
              <a:buNone/>
            </a:pPr>
            <a:endParaRPr/>
          </a:p>
          <a:p>
            <a:pPr marL="0" lvl="0" indent="0" algn="l" rtl="0">
              <a:spcBef>
                <a:spcPts val="0"/>
              </a:spcBef>
              <a:spcAft>
                <a:spcPts val="0"/>
              </a:spcAft>
              <a:buNone/>
            </a:pPr>
            <a:r>
              <a:rPr lang="en-GB"/>
              <a:t>Anxiety also affects our thoughts- often people have ‘what if thoughts’, ‘what if I get shouted at’ ‘what if I get the question wrong’ often fearing the outcome. </a:t>
            </a:r>
            <a:endParaRPr/>
          </a:p>
          <a:p>
            <a:pPr marL="0" lvl="0" indent="0" algn="l" rtl="0">
              <a:spcBef>
                <a:spcPts val="0"/>
              </a:spcBef>
              <a:spcAft>
                <a:spcPts val="0"/>
              </a:spcAft>
              <a:buNone/>
            </a:pPr>
            <a:endParaRPr/>
          </a:p>
          <a:p>
            <a:pPr marL="0" lvl="0" indent="0" algn="l" rtl="0">
              <a:spcBef>
                <a:spcPts val="0"/>
              </a:spcBef>
              <a:spcAft>
                <a:spcPts val="0"/>
              </a:spcAft>
              <a:buNone/>
            </a:pPr>
            <a:r>
              <a:rPr lang="en-GB"/>
              <a:t>Anxiety also affects our behaviours. Sometimes people have coping strategies that help them in the short term situation. For example, they might avoid the situation or ask for reassurance which will help them there and then. However, if they show these behaviours over a longer time they become unhelpful and in fact keep the anxiety cycle going. </a:t>
            </a:r>
            <a:endParaRPr/>
          </a:p>
          <a:p>
            <a:pPr marL="0" lvl="0" indent="0" algn="l" rtl="0">
              <a:spcBef>
                <a:spcPts val="0"/>
              </a:spcBef>
              <a:spcAft>
                <a:spcPts val="0"/>
              </a:spcAft>
              <a:buNone/>
            </a:pPr>
            <a:endParaRPr/>
          </a:p>
          <a:p>
            <a:pPr marL="0" lvl="0" indent="0" algn="l" rtl="0">
              <a:spcBef>
                <a:spcPts val="0"/>
              </a:spcBef>
              <a:spcAft>
                <a:spcPts val="0"/>
              </a:spcAft>
              <a:buNone/>
            </a:pPr>
            <a:r>
              <a:rPr lang="en-GB"/>
              <a:t>Anxiety is common and helpful in situations where we are threatened. Anxiety is thought of as a problem when our fight/flight/freeze response is activated when there is no real danger and when this response starts to affect our day to day lives and functioning.</a:t>
            </a: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hlinkClick r:id="rId3"/>
              </a:rPr>
              <a:t>http://www.youtube.com/watch?v=kv6HkipQcfA</a:t>
            </a:r>
            <a:endParaRPr/>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Worries, fears and anxiety all involve an expectation that something bad is going to happen. This leads to a body reaction and us exhibiting specific behaviours.</a:t>
            </a:r>
            <a:endParaRPr/>
          </a:p>
          <a:p>
            <a:pPr marL="0" lvl="0" indent="0" algn="l" rtl="0">
              <a:spcBef>
                <a:spcPts val="0"/>
              </a:spcBef>
              <a:spcAft>
                <a:spcPts val="0"/>
              </a:spcAft>
              <a:buNone/>
            </a:pPr>
            <a:r>
              <a:rPr lang="en-GB" sz="1200"/>
              <a:t>Moody, irritable, angry</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Feeling overwhelmed</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Struggle to concentrate </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Poor judgement </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Seeing only the negative</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Lashing out, feeling backed into a corner</a:t>
            </a:r>
            <a:endParaRPr/>
          </a:p>
          <a:p>
            <a:pPr marL="0" lvl="0" indent="0" algn="l" rtl="0">
              <a:spcBef>
                <a:spcPts val="0"/>
              </a:spcBef>
              <a:spcAft>
                <a:spcPts val="0"/>
              </a:spcAft>
              <a:buClr>
                <a:schemeClr val="dk1"/>
              </a:buClr>
              <a:buSzPts val="1200"/>
              <a:buFont typeface="Calibri"/>
              <a:buNone/>
            </a:pPr>
            <a:r>
              <a:rPr lang="en-GB"/>
              <a:t> </a:t>
            </a:r>
            <a:endParaRPr/>
          </a:p>
          <a:p>
            <a:pPr marL="285750" lvl="0" indent="-285750" algn="l" rtl="0">
              <a:spcBef>
                <a:spcPts val="0"/>
              </a:spcBef>
              <a:spcAft>
                <a:spcPts val="0"/>
              </a:spcAft>
              <a:buClr>
                <a:schemeClr val="dk1"/>
              </a:buClr>
              <a:buSzPts val="1200"/>
              <a:buFont typeface="Arial"/>
              <a:buChar char="•"/>
            </a:pPr>
            <a:r>
              <a:rPr lang="en-GB" sz="1200"/>
              <a:t>Avoiding situations </a:t>
            </a:r>
            <a:endParaRPr/>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Withdrawing from others</a:t>
            </a:r>
            <a:endParaRPr/>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Loneliness and isolation </a:t>
            </a:r>
            <a:endParaRPr/>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Memory problems</a:t>
            </a:r>
            <a:endParaRPr sz="1200"/>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Trouble sleeping</a:t>
            </a:r>
            <a:endParaRPr/>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low appetite</a:t>
            </a:r>
            <a:endParaRPr/>
          </a:p>
          <a:p>
            <a:pPr marL="285750" lvl="0" indent="-209550" algn="l" rtl="0">
              <a:spcBef>
                <a:spcPts val="0"/>
              </a:spcBef>
              <a:spcAft>
                <a:spcPts val="0"/>
              </a:spcAft>
              <a:buClr>
                <a:schemeClr val="dk1"/>
              </a:buClr>
              <a:buSzPts val="1200"/>
              <a:buFont typeface="Arial"/>
              <a:buNone/>
            </a:pPr>
            <a:endParaRPr sz="1200"/>
          </a:p>
          <a:p>
            <a:pPr marL="285750" lvl="0" indent="-285750" algn="l" rtl="0">
              <a:spcBef>
                <a:spcPts val="0"/>
              </a:spcBef>
              <a:spcAft>
                <a:spcPts val="0"/>
              </a:spcAft>
              <a:buClr>
                <a:schemeClr val="dk1"/>
              </a:buClr>
              <a:buSzPts val="1200"/>
              <a:buFont typeface="Arial"/>
              <a:buChar char="•"/>
            </a:pPr>
            <a:r>
              <a:rPr lang="en-GB" sz="1200"/>
              <a:t>Cries often</a:t>
            </a:r>
            <a:endParaRPr/>
          </a:p>
          <a:p>
            <a:pPr marL="0" lvl="0" indent="0" algn="l" rtl="0">
              <a:spcBef>
                <a:spcPts val="0"/>
              </a:spcBef>
              <a:spcAft>
                <a:spcPts val="0"/>
              </a:spcAft>
              <a:buNone/>
            </a:pPr>
            <a:r>
              <a:rPr lang="en-GB" sz="1200"/>
              <a:t> </a:t>
            </a:r>
            <a:endParaRPr/>
          </a:p>
          <a:p>
            <a:pPr marL="0" lvl="0" indent="0" algn="l" rtl="0">
              <a:spcBef>
                <a:spcPts val="0"/>
              </a:spcBef>
              <a:spcAft>
                <a:spcPts val="0"/>
              </a:spcAft>
              <a:buNone/>
            </a:pPr>
            <a:endParaRPr/>
          </a:p>
        </p:txBody>
      </p:sp>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What behaviours/emotions do you see in your child when they are anxious?</a:t>
            </a:r>
            <a:endParaRPr/>
          </a:p>
        </p:txBody>
      </p:sp>
      <p:sp>
        <p:nvSpPr>
          <p:cNvPr id="123" name="Google Shape;1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3a39bcd1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3a39bcd1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Using a worry tree- example</a:t>
            </a:r>
            <a:endParaRPr/>
          </a:p>
        </p:txBody>
      </p:sp>
      <p:sp>
        <p:nvSpPr>
          <p:cNvPr id="142" name="Google Shape;142;g103a39bcd1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3a39bcd14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03a39bcd1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685800" y="1371600"/>
            <a:ext cx="7848600" cy="192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5400"/>
              <a:buFont typeface="Arial"/>
              <a:buNone/>
              <a:defRPr sz="54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SzPts val="2040"/>
              <a:buNone/>
              <a:defRPr>
                <a:solidFill>
                  <a:srgbClr val="55556F"/>
                </a:solidFill>
              </a:defRPr>
            </a:lvl1pPr>
            <a:lvl2pPr lvl="1" algn="ctr" rtl="0">
              <a:spcBef>
                <a:spcPts val="400"/>
              </a:spcBef>
              <a:spcAft>
                <a:spcPts val="0"/>
              </a:spcAft>
              <a:buSzPts val="1700"/>
              <a:buNone/>
              <a:defRPr>
                <a:solidFill>
                  <a:srgbClr val="8B8B8D"/>
                </a:solidFill>
              </a:defRPr>
            </a:lvl2pPr>
            <a:lvl3pPr lvl="2" algn="ctr" rtl="0">
              <a:spcBef>
                <a:spcPts val="360"/>
              </a:spcBef>
              <a:spcAft>
                <a:spcPts val="0"/>
              </a:spcAft>
              <a:buSzPts val="1620"/>
              <a:buNone/>
              <a:defRPr>
                <a:solidFill>
                  <a:srgbClr val="8B8B8D"/>
                </a:solidFill>
              </a:defRPr>
            </a:lvl3pPr>
            <a:lvl4pPr lvl="3" algn="ctr" rtl="0">
              <a:spcBef>
                <a:spcPts val="320"/>
              </a:spcBef>
              <a:spcAft>
                <a:spcPts val="0"/>
              </a:spcAft>
              <a:buSzPts val="1600"/>
              <a:buNone/>
              <a:defRPr>
                <a:solidFill>
                  <a:srgbClr val="8B8B8D"/>
                </a:solidFill>
              </a:defRPr>
            </a:lvl4pPr>
            <a:lvl5pPr lvl="4" algn="ctr" rtl="0">
              <a:spcBef>
                <a:spcPts val="280"/>
              </a:spcBef>
              <a:spcAft>
                <a:spcPts val="0"/>
              </a:spcAft>
              <a:buSzPts val="1400"/>
              <a:buNone/>
              <a:defRPr>
                <a:solidFill>
                  <a:srgbClr val="8B8B8D"/>
                </a:solidFill>
              </a:defRPr>
            </a:lvl5pPr>
            <a:lvl6pPr lvl="5" algn="ctr" rtl="0">
              <a:spcBef>
                <a:spcPts val="260"/>
              </a:spcBef>
              <a:spcAft>
                <a:spcPts val="0"/>
              </a:spcAft>
              <a:buSzPts val="1300"/>
              <a:buNone/>
              <a:defRPr>
                <a:solidFill>
                  <a:srgbClr val="8B8B8D"/>
                </a:solidFill>
              </a:defRPr>
            </a:lvl6pPr>
            <a:lvl7pPr lvl="6" algn="ctr" rtl="0">
              <a:spcBef>
                <a:spcPts val="260"/>
              </a:spcBef>
              <a:spcAft>
                <a:spcPts val="0"/>
              </a:spcAft>
              <a:buSzPts val="1300"/>
              <a:buNone/>
              <a:defRPr>
                <a:solidFill>
                  <a:srgbClr val="8B8B8D"/>
                </a:solidFill>
              </a:defRPr>
            </a:lvl7pPr>
            <a:lvl8pPr lvl="7" algn="ctr" rtl="0">
              <a:spcBef>
                <a:spcPts val="260"/>
              </a:spcBef>
              <a:spcAft>
                <a:spcPts val="0"/>
              </a:spcAft>
              <a:buSzPts val="1300"/>
              <a:buNone/>
              <a:defRPr>
                <a:solidFill>
                  <a:srgbClr val="8B8B8D"/>
                </a:solidFill>
              </a:defRPr>
            </a:lvl8pPr>
            <a:lvl9pPr lvl="8" algn="ctr" rtl="0">
              <a:spcBef>
                <a:spcPts val="260"/>
              </a:spcBef>
              <a:spcAft>
                <a:spcPts val="0"/>
              </a:spcAft>
              <a:buSzPts val="1300"/>
              <a:buNone/>
              <a:defRPr>
                <a:solidFill>
                  <a:srgbClr val="8B8B8D"/>
                </a:solidFill>
              </a:defRPr>
            </a:lvl9pPr>
          </a:lstStyle>
          <a:p>
            <a:endParaRPr/>
          </a:p>
        </p:txBody>
      </p:sp>
      <p:sp>
        <p:nvSpPr>
          <p:cNvPr id="20" name="Google Shape;20;p18"/>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23" name="Google Shape;23;p18"/>
          <p:cNvCxnSpPr/>
          <p:nvPr/>
        </p:nvCxnSpPr>
        <p:spPr>
          <a:xfrm>
            <a:off x="685800" y="3398520"/>
            <a:ext cx="78486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1" name="Google Shape;81;p27"/>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8"/>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7" name="Google Shape;87;p28"/>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7" name="Google Shape;27;p19"/>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722313" y="2362200"/>
            <a:ext cx="7772400" cy="2200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2"/>
              </a:buClr>
              <a:buSzPts val="4800"/>
              <a:buFont typeface="Arial"/>
              <a:buNone/>
              <a:defRPr sz="48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722313" y="4626864"/>
            <a:ext cx="7772400" cy="1500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SzPts val="2040"/>
              <a:buNone/>
              <a:defRPr sz="2400">
                <a:solidFill>
                  <a:schemeClr val="lt2"/>
                </a:solidFill>
              </a:defRPr>
            </a:lvl1pPr>
            <a:lvl2pPr marL="914400" lvl="1" indent="-228600" algn="l" rtl="0">
              <a:spcBef>
                <a:spcPts val="360"/>
              </a:spcBef>
              <a:spcAft>
                <a:spcPts val="0"/>
              </a:spcAft>
              <a:buSzPts val="1530"/>
              <a:buNone/>
              <a:defRPr sz="1800">
                <a:solidFill>
                  <a:schemeClr val="lt1"/>
                </a:solidFill>
              </a:defRPr>
            </a:lvl2pPr>
            <a:lvl3pPr marL="1371600" lvl="2" indent="-228600" algn="l" rtl="0">
              <a:spcBef>
                <a:spcPts val="320"/>
              </a:spcBef>
              <a:spcAft>
                <a:spcPts val="0"/>
              </a:spcAft>
              <a:buSzPts val="1440"/>
              <a:buNone/>
              <a:defRPr sz="1600">
                <a:solidFill>
                  <a:schemeClr val="lt1"/>
                </a:solidFill>
              </a:defRPr>
            </a:lvl3pPr>
            <a:lvl4pPr marL="1828800" lvl="3" indent="-228600" algn="l" rtl="0">
              <a:spcBef>
                <a:spcPts val="280"/>
              </a:spcBef>
              <a:spcAft>
                <a:spcPts val="0"/>
              </a:spcAft>
              <a:buSzPts val="1400"/>
              <a:buNone/>
              <a:defRPr sz="1400">
                <a:solidFill>
                  <a:schemeClr val="lt1"/>
                </a:solidFill>
              </a:defRPr>
            </a:lvl4pPr>
            <a:lvl5pPr marL="2286000" lvl="4" indent="-228600" algn="l" rtl="0">
              <a:spcBef>
                <a:spcPts val="280"/>
              </a:spcBef>
              <a:spcAft>
                <a:spcPts val="0"/>
              </a:spcAft>
              <a:buSzPts val="1400"/>
              <a:buNone/>
              <a:defRPr sz="1400">
                <a:solidFill>
                  <a:schemeClr val="lt1"/>
                </a:solidFill>
              </a:defRPr>
            </a:lvl5pPr>
            <a:lvl6pPr marL="2743200" lvl="5" indent="-228600" algn="l" rtl="0">
              <a:spcBef>
                <a:spcPts val="280"/>
              </a:spcBef>
              <a:spcAft>
                <a:spcPts val="0"/>
              </a:spcAft>
              <a:buSzPts val="1400"/>
              <a:buNone/>
              <a:defRPr sz="1400">
                <a:solidFill>
                  <a:schemeClr val="lt1"/>
                </a:solidFill>
              </a:defRPr>
            </a:lvl6pPr>
            <a:lvl7pPr marL="3200400" lvl="6" indent="-228600" algn="l" rtl="0">
              <a:spcBef>
                <a:spcPts val="280"/>
              </a:spcBef>
              <a:spcAft>
                <a:spcPts val="0"/>
              </a:spcAft>
              <a:buSzPts val="1400"/>
              <a:buNone/>
              <a:defRPr sz="1400">
                <a:solidFill>
                  <a:schemeClr val="lt1"/>
                </a:solidFill>
              </a:defRPr>
            </a:lvl7pPr>
            <a:lvl8pPr marL="3657600" lvl="7" indent="-228600" algn="l" rtl="0">
              <a:spcBef>
                <a:spcPts val="280"/>
              </a:spcBef>
              <a:spcAft>
                <a:spcPts val="0"/>
              </a:spcAft>
              <a:buSzPts val="1400"/>
              <a:buNone/>
              <a:defRPr sz="1400">
                <a:solidFill>
                  <a:schemeClr val="lt1"/>
                </a:solidFill>
              </a:defRPr>
            </a:lvl8pPr>
            <a:lvl9pPr marL="4114800" lvl="8" indent="-228600" algn="l" rtl="0">
              <a:spcBef>
                <a:spcPts val="280"/>
              </a:spcBef>
              <a:spcAft>
                <a:spcPts val="0"/>
              </a:spcAft>
              <a:buSzPts val="1400"/>
              <a:buNone/>
              <a:defRPr sz="1400">
                <a:solidFill>
                  <a:schemeClr val="lt1"/>
                </a:solidFill>
              </a:defRPr>
            </a:lvl9pPr>
          </a:lstStyle>
          <a:p>
            <a:endParaRPr/>
          </a:p>
        </p:txBody>
      </p:sp>
      <p:sp>
        <p:nvSpPr>
          <p:cNvPr id="33" name="Google Shape;33;p20"/>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36" name="Google Shape;36;p20"/>
          <p:cNvCxnSpPr/>
          <p:nvPr/>
        </p:nvCxnSpPr>
        <p:spPr>
          <a:xfrm>
            <a:off x="731520" y="4599432"/>
            <a:ext cx="7848600" cy="15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norm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40" name="Google Shape;40;p21"/>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norm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41" name="Google Shape;41;p21"/>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400"/>
              </a:spcBef>
              <a:spcAft>
                <a:spcPts val="0"/>
              </a:spcAft>
              <a:buSzPts val="1700"/>
              <a:buNone/>
              <a:defRPr sz="2000" b="0">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47" name="Google Shape;47;p22"/>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normAutofit/>
          </a:bodyPr>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48" name="Google Shape;48;p22"/>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49" name="Google Shape;49;p22"/>
          <p:cNvSpPr txBox="1">
            <a:spLocks noGrp="1"/>
          </p:cNvSpPr>
          <p:nvPr>
            <p:ph type="body" idx="4"/>
          </p:nvPr>
        </p:nvSpPr>
        <p:spPr>
          <a:xfrm>
            <a:off x="4754880" y="2438400"/>
            <a:ext cx="3931800" cy="3951300"/>
          </a:xfrm>
          <a:prstGeom prst="rect">
            <a:avLst/>
          </a:prstGeom>
          <a:noFill/>
          <a:ln>
            <a:noFill/>
          </a:ln>
        </p:spPr>
        <p:txBody>
          <a:bodyPr spcFirstLastPara="1" wrap="square" lIns="91425" tIns="45700" rIns="91425" bIns="45700" anchor="t" anchorCtr="0">
            <a:normAutofit/>
          </a:bodyPr>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50" name="Google Shape;50;p2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53" name="Google Shape;53;p22"/>
          <p:cNvCxnSpPr/>
          <p:nvPr/>
        </p:nvCxnSpPr>
        <p:spPr>
          <a:xfrm rot="5400000">
            <a:off x="2217794" y="4045740"/>
            <a:ext cx="47091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2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457200" y="792080"/>
            <a:ext cx="2139600" cy="1261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2400"/>
              <a:buFont typeface="Arial"/>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2971800" y="792080"/>
            <a:ext cx="5715000" cy="5577900"/>
          </a:xfrm>
          <a:prstGeom prst="rect">
            <a:avLst/>
          </a:prstGeom>
          <a:noFill/>
          <a:ln>
            <a:noFill/>
          </a:ln>
        </p:spPr>
        <p:txBody>
          <a:bodyPr spcFirstLastPara="1" wrap="square" lIns="91425" tIns="45700" rIns="91425" bIns="45700" anchor="t" anchorCtr="0">
            <a:normAutofit/>
          </a:bodyPr>
          <a:lstStyle>
            <a:lvl1pPr marL="457200" lvl="0" indent="-401320" algn="l" rtl="0">
              <a:spcBef>
                <a:spcPts val="640"/>
              </a:spcBef>
              <a:spcAft>
                <a:spcPts val="0"/>
              </a:spcAft>
              <a:buSzPts val="2720"/>
              <a:buChar char="•"/>
              <a:defRPr sz="3200"/>
            </a:lvl1pPr>
            <a:lvl2pPr marL="914400" lvl="1" indent="-379730" algn="l" rtl="0">
              <a:spcBef>
                <a:spcPts val="560"/>
              </a:spcBef>
              <a:spcAft>
                <a:spcPts val="0"/>
              </a:spcAft>
              <a:buSzPts val="2380"/>
              <a:buChar char="•"/>
              <a:defRPr sz="2800"/>
            </a:lvl2pPr>
            <a:lvl3pPr marL="1371600" lvl="2" indent="-365760" algn="l" rtl="0">
              <a:spcBef>
                <a:spcPts val="480"/>
              </a:spcBef>
              <a:spcAft>
                <a:spcPts val="0"/>
              </a:spcAft>
              <a:buSzPts val="216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SzPts val="2000"/>
              <a:buChar char="•"/>
              <a:defRPr sz="2000"/>
            </a:lvl6pPr>
            <a:lvl7pPr marL="3200400" lvl="6" indent="-355600" algn="l" rtl="0">
              <a:spcBef>
                <a:spcPts val="400"/>
              </a:spcBef>
              <a:spcAft>
                <a:spcPts val="0"/>
              </a:spcAft>
              <a:buSzPts val="2000"/>
              <a:buChar char="•"/>
              <a:defRPr sz="2000"/>
            </a:lvl7pPr>
            <a:lvl8pPr marL="3657600" lvl="7" indent="-355600" algn="l" rtl="0">
              <a:spcBef>
                <a:spcPts val="400"/>
              </a:spcBef>
              <a:spcAft>
                <a:spcPts val="0"/>
              </a:spcAft>
              <a:buSzPts val="2000"/>
              <a:buChar char="•"/>
              <a:defRPr sz="2000"/>
            </a:lvl8pPr>
            <a:lvl9pPr marL="4114800" lvl="8" indent="-355600" algn="l" rtl="0">
              <a:spcBef>
                <a:spcPts val="400"/>
              </a:spcBef>
              <a:spcAft>
                <a:spcPts val="0"/>
              </a:spcAft>
              <a:buSzPts val="2000"/>
              <a:buChar char="•"/>
              <a:defRPr sz="2000"/>
            </a:lvl9pPr>
          </a:lstStyle>
          <a:p>
            <a:endParaRPr/>
          </a:p>
        </p:txBody>
      </p:sp>
      <p:sp>
        <p:nvSpPr>
          <p:cNvPr id="66" name="Google Shape;66;p25"/>
          <p:cNvSpPr txBox="1">
            <a:spLocks noGrp="1"/>
          </p:cNvSpPr>
          <p:nvPr>
            <p:ph type="body" idx="2"/>
          </p:nvPr>
        </p:nvSpPr>
        <p:spPr>
          <a:xfrm>
            <a:off x="457201" y="2130552"/>
            <a:ext cx="2139600" cy="42435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67" name="Google Shape;67;p25"/>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cxnSp>
        <p:nvCxnSpPr>
          <p:cNvPr id="70" name="Google Shape;70;p25"/>
          <p:cNvCxnSpPr/>
          <p:nvPr/>
        </p:nvCxnSpPr>
        <p:spPr>
          <a:xfrm rot="5400000">
            <a:off x="-13102" y="3580280"/>
            <a:ext cx="5577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2400"/>
              <a:buFont typeface="Arial"/>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26"/>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sp>
      <p:sp>
        <p:nvSpPr>
          <p:cNvPr id="74" name="Google Shape;74;p26"/>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75" name="Google Shape;75;p2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1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7"/>
          <p:cNvSpPr/>
          <p:nvPr/>
        </p:nvSpPr>
        <p:spPr>
          <a:xfrm>
            <a:off x="0" y="0"/>
            <a:ext cx="9144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7"/>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7"/>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effieldchildrens.nhs.uk/services/camhs/healthy-minds/" TargetMode="External"/><Relationship Id="rId7" Type="http://schemas.openxmlformats.org/officeDocument/2006/relationships/hyperlink" Target="https://epicfriends.co.uk/issues/anxie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hs.uk/mental-health/children-and-young-adults/advice-for-parents/anxiety-in-children/" TargetMode="External"/><Relationship Id="rId5" Type="http://schemas.openxmlformats.org/officeDocument/2006/relationships/hyperlink" Target="https://weheartcbt.com/for-parents" TargetMode="External"/><Relationship Id="rId4" Type="http://schemas.openxmlformats.org/officeDocument/2006/relationships/hyperlink" Target="https://youngminds.org.uk/find-help/for-parents/parents-survival-gu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v6HkipQcf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685800" y="1371600"/>
            <a:ext cx="7848600" cy="192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Arial"/>
              <a:buNone/>
            </a:pPr>
            <a:r>
              <a:rPr lang="en-GB"/>
              <a:t>ANXIETY PARENT WORKSHOP</a:t>
            </a:r>
            <a:endParaRPr/>
          </a:p>
        </p:txBody>
      </p:sp>
      <p:sp>
        <p:nvSpPr>
          <p:cNvPr id="95" name="Google Shape;95;p1"/>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444"/>
              </a:spcBef>
              <a:spcAft>
                <a:spcPts val="0"/>
              </a:spcAft>
              <a:buSzPct val="85000"/>
              <a:buNone/>
            </a:pPr>
            <a:endParaRPr dirty="0"/>
          </a:p>
          <a:p>
            <a:pPr marL="0" lvl="0" indent="0" algn="l" rtl="0">
              <a:spcBef>
                <a:spcPts val="444"/>
              </a:spcBef>
              <a:spcAft>
                <a:spcPts val="0"/>
              </a:spcAft>
              <a:buSzPct val="85000"/>
              <a:buNone/>
            </a:pPr>
            <a:r>
              <a:rPr lang="en-GB" dirty="0"/>
              <a:t>Mental Health Support Team</a:t>
            </a:r>
            <a:endParaRPr dirty="0"/>
          </a:p>
          <a:p>
            <a:pPr marL="0" lvl="0" indent="0" algn="l" rtl="0">
              <a:spcBef>
                <a:spcPts val="444"/>
              </a:spcBef>
              <a:spcAft>
                <a:spcPts val="0"/>
              </a:spcAft>
              <a:buSzPct val="85000"/>
              <a:buNone/>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Thinking about emotional wellbeing as a stress bucket</a:t>
            </a:r>
            <a:endParaRPr/>
          </a:p>
        </p:txBody>
      </p:sp>
      <p:sp>
        <p:nvSpPr>
          <p:cNvPr id="159" name="Google Shape;159;p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GB"/>
              <a:t>Everyone gets anxious in some situations like in exams. However, some people can become anxious more frequently.</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GB"/>
              <a:t>Anxiety can also happen due to a build up of smaller stressful events/experiences.</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GB"/>
              <a:t>The higher our stress, the more anxious we are likely to feel.</a:t>
            </a:r>
            <a:endParaRPr/>
          </a:p>
          <a:p>
            <a:pPr marL="182880" lvl="0" indent="-53339" algn="l" rtl="0">
              <a:spcBef>
                <a:spcPts val="480"/>
              </a:spcBef>
              <a:spcAft>
                <a:spcPts val="0"/>
              </a:spcAft>
              <a:buSzPts val="2040"/>
              <a:buNone/>
            </a:pPr>
            <a:endParaRPr>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a:t>Stress bucket</a:t>
            </a:r>
            <a:endParaRPr/>
          </a:p>
        </p:txBody>
      </p:sp>
      <p:pic>
        <p:nvPicPr>
          <p:cNvPr id="166" name="Google Shape;166;p10"/>
          <p:cNvPicPr preferRelativeResize="0"/>
          <p:nvPr/>
        </p:nvPicPr>
        <p:blipFill rotWithShape="1">
          <a:blip r:embed="rId3">
            <a:alphaModFix/>
          </a:blip>
          <a:srcRect/>
          <a:stretch/>
        </p:blipFill>
        <p:spPr>
          <a:xfrm>
            <a:off x="1259632" y="1484784"/>
            <a:ext cx="6343650" cy="502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Discussion- what situations can fill up your child’s or your own stress bucket?</a:t>
            </a:r>
            <a:endParaRPr/>
          </a:p>
        </p:txBody>
      </p:sp>
      <p:pic>
        <p:nvPicPr>
          <p:cNvPr id="173" name="Google Shape;173;p11"/>
          <p:cNvPicPr preferRelativeResize="0"/>
          <p:nvPr/>
        </p:nvPicPr>
        <p:blipFill>
          <a:blip r:embed="rId3">
            <a:alphaModFix/>
          </a:blip>
          <a:stretch>
            <a:fillRect/>
          </a:stretch>
        </p:blipFill>
        <p:spPr>
          <a:xfrm>
            <a:off x="1432111" y="2006225"/>
            <a:ext cx="6279775" cy="4003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107504" y="1052736"/>
            <a:ext cx="8784976"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GB"/>
              <a:t>We need to do activities that open the taps of our stress/anxiety bucket. Allowing stress to reduced.</a:t>
            </a:r>
            <a:endParaRPr/>
          </a:p>
        </p:txBody>
      </p:sp>
      <p:pic>
        <p:nvPicPr>
          <p:cNvPr id="180" name="Google Shape;180;p12"/>
          <p:cNvPicPr preferRelativeResize="0"/>
          <p:nvPr/>
        </p:nvPicPr>
        <p:blipFill rotWithShape="1">
          <a:blip r:embed="rId3">
            <a:alphaModFix/>
          </a:blip>
          <a:srcRect l="1928"/>
          <a:stretch/>
        </p:blipFill>
        <p:spPr>
          <a:xfrm>
            <a:off x="2982480" y="2852936"/>
            <a:ext cx="3390909" cy="3429000"/>
          </a:xfrm>
          <a:prstGeom prst="rect">
            <a:avLst/>
          </a:prstGeom>
          <a:noFill/>
          <a:ln>
            <a:noFill/>
          </a:ln>
        </p:spPr>
      </p:pic>
      <p:sp>
        <p:nvSpPr>
          <p:cNvPr id="181" name="Google Shape;181;p12"/>
          <p:cNvSpPr/>
          <p:nvPr/>
        </p:nvSpPr>
        <p:spPr>
          <a:xfrm>
            <a:off x="6003735" y="3068960"/>
            <a:ext cx="504056" cy="1368152"/>
          </a:xfrm>
          <a:prstGeom prst="rect">
            <a:avLst/>
          </a:prstGeom>
          <a:solidFill>
            <a:schemeClr val="lt1"/>
          </a:solidFill>
          <a:ln w="264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Discussion- what activities reduce your child's or your own stress?</a:t>
            </a:r>
            <a:endParaRPr/>
          </a:p>
        </p:txBody>
      </p:sp>
      <p:pic>
        <p:nvPicPr>
          <p:cNvPr id="188" name="Google Shape;188;p13"/>
          <p:cNvPicPr preferRelativeResize="0"/>
          <p:nvPr/>
        </p:nvPicPr>
        <p:blipFill>
          <a:blip r:embed="rId3">
            <a:alphaModFix/>
          </a:blip>
          <a:stretch>
            <a:fillRect/>
          </a:stretch>
        </p:blipFill>
        <p:spPr>
          <a:xfrm>
            <a:off x="2731825" y="1828800"/>
            <a:ext cx="3882542" cy="502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Re-cap of strategies to support anxious children</a:t>
            </a:r>
            <a:endParaRPr/>
          </a:p>
        </p:txBody>
      </p:sp>
      <p:sp>
        <p:nvSpPr>
          <p:cNvPr id="194" name="Google Shape;194;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lnSpcReduction="20000"/>
          </a:bodyPr>
          <a:lstStyle/>
          <a:p>
            <a:pPr marL="182880" lvl="0" indent="-182880" algn="l" rtl="0">
              <a:spcBef>
                <a:spcPts val="0"/>
              </a:spcBef>
              <a:spcAft>
                <a:spcPts val="0"/>
              </a:spcAft>
              <a:buSzPts val="2040"/>
              <a:buChar char="•"/>
            </a:pPr>
            <a:r>
              <a:rPr lang="en-GB"/>
              <a:t>Breathing techniques</a:t>
            </a:r>
            <a:endParaRPr/>
          </a:p>
          <a:p>
            <a:pPr marL="182880" lvl="0" indent="-182880" algn="l" rtl="0">
              <a:spcBef>
                <a:spcPts val="480"/>
              </a:spcBef>
              <a:spcAft>
                <a:spcPts val="0"/>
              </a:spcAft>
              <a:buSzPts val="2040"/>
              <a:buChar char="•"/>
            </a:pPr>
            <a:r>
              <a:rPr lang="en-GB"/>
              <a:t>Calming techniques</a:t>
            </a:r>
            <a:endParaRPr/>
          </a:p>
          <a:p>
            <a:pPr marL="182880" lvl="0" indent="-150495" algn="l" rtl="0">
              <a:spcBef>
                <a:spcPts val="480"/>
              </a:spcBef>
              <a:spcAft>
                <a:spcPts val="0"/>
              </a:spcAft>
              <a:buSzPts val="1530"/>
              <a:buChar char="•"/>
            </a:pPr>
            <a:r>
              <a:rPr lang="en-GB"/>
              <a:t>Use a worry tree</a:t>
            </a:r>
            <a:endParaRPr/>
          </a:p>
          <a:p>
            <a:pPr marL="182880" lvl="0" indent="-182880" algn="l" rtl="0">
              <a:spcBef>
                <a:spcPts val="480"/>
              </a:spcBef>
              <a:spcAft>
                <a:spcPts val="0"/>
              </a:spcAft>
              <a:buSzPts val="2040"/>
              <a:buChar char="•"/>
            </a:pPr>
            <a:r>
              <a:rPr lang="en-GB"/>
              <a:t>Structure (throughout the day and bedtime routine)</a:t>
            </a:r>
            <a:endParaRPr/>
          </a:p>
          <a:p>
            <a:pPr marL="182880" lvl="0" indent="-182880" algn="l" rtl="0">
              <a:spcBef>
                <a:spcPts val="480"/>
              </a:spcBef>
              <a:spcAft>
                <a:spcPts val="0"/>
              </a:spcAft>
              <a:buSzPts val="2040"/>
              <a:buChar char="•"/>
            </a:pPr>
            <a:r>
              <a:rPr lang="en-GB"/>
              <a:t>Doing things we enjoy more often</a:t>
            </a:r>
            <a:endParaRPr/>
          </a:p>
          <a:p>
            <a:pPr marL="182880" lvl="0" indent="-182880" algn="l" rtl="0">
              <a:spcBef>
                <a:spcPts val="480"/>
              </a:spcBef>
              <a:spcAft>
                <a:spcPts val="0"/>
              </a:spcAft>
              <a:buSzPts val="2040"/>
              <a:buChar char="•"/>
            </a:pPr>
            <a:r>
              <a:rPr lang="en-GB"/>
              <a:t>Exercise and keeping active</a:t>
            </a:r>
            <a:endParaRPr/>
          </a:p>
          <a:p>
            <a:pPr marL="182880" lvl="0" indent="-182880" algn="l" rtl="0">
              <a:spcBef>
                <a:spcPts val="480"/>
              </a:spcBef>
              <a:spcAft>
                <a:spcPts val="0"/>
              </a:spcAft>
              <a:buSzPts val="2040"/>
              <a:buChar char="•"/>
            </a:pPr>
            <a:r>
              <a:rPr lang="en-GB"/>
              <a:t>Relaxation techniques </a:t>
            </a:r>
            <a:endParaRPr/>
          </a:p>
          <a:p>
            <a:pPr marL="182880" lvl="0" indent="-182880" algn="l" rtl="0">
              <a:spcBef>
                <a:spcPts val="480"/>
              </a:spcBef>
              <a:spcAft>
                <a:spcPts val="0"/>
              </a:spcAft>
              <a:buSzPts val="2040"/>
              <a:buChar char="•"/>
            </a:pPr>
            <a:r>
              <a:rPr lang="en-GB"/>
              <a:t>Mindfulness activities</a:t>
            </a:r>
            <a:endParaRPr/>
          </a:p>
          <a:p>
            <a:pPr marL="182880" lvl="0" indent="-182880" algn="l" rtl="0">
              <a:spcBef>
                <a:spcPts val="480"/>
              </a:spcBef>
              <a:spcAft>
                <a:spcPts val="0"/>
              </a:spcAft>
              <a:buSzPts val="2040"/>
              <a:buChar char="•"/>
            </a:pPr>
            <a:r>
              <a:rPr lang="en-GB"/>
              <a:t>Talk to our friends and families</a:t>
            </a:r>
            <a:endParaRPr/>
          </a:p>
          <a:p>
            <a:pPr marL="182880" lvl="0" indent="-182880" algn="l" rtl="0">
              <a:spcBef>
                <a:spcPts val="480"/>
              </a:spcBef>
              <a:spcAft>
                <a:spcPts val="0"/>
              </a:spcAft>
              <a:buSzPts val="2040"/>
              <a:buChar char="•"/>
            </a:pPr>
            <a:r>
              <a:rPr lang="en-GB"/>
              <a:t>Keeping a healthy diet</a:t>
            </a:r>
            <a:endParaRPr/>
          </a:p>
          <a:p>
            <a:pPr marL="182880" lvl="0" indent="-182880" algn="l" rtl="0">
              <a:spcBef>
                <a:spcPts val="480"/>
              </a:spcBef>
              <a:spcAft>
                <a:spcPts val="0"/>
              </a:spcAft>
              <a:buSzPts val="2040"/>
              <a:buChar char="•"/>
            </a:pPr>
            <a:r>
              <a:rPr lang="en-GB"/>
              <a:t>Break down anxious activities into smaller steps</a:t>
            </a:r>
            <a:endParaRPr/>
          </a:p>
          <a:p>
            <a:pPr marL="182880" lvl="0" indent="-182880" algn="l" rtl="0">
              <a:spcBef>
                <a:spcPts val="480"/>
              </a:spcBef>
              <a:spcAft>
                <a:spcPts val="0"/>
              </a:spcAft>
              <a:buSzPts val="2040"/>
              <a:buChar char="•"/>
            </a:pPr>
            <a:r>
              <a:rPr lang="en-GB"/>
              <a:t>Plan in enjoyable/stress reducing activities throughout the week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433014" y="18864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a:t>Places to look for more info</a:t>
            </a:r>
            <a:endParaRPr/>
          </a:p>
        </p:txBody>
      </p:sp>
      <p:sp>
        <p:nvSpPr>
          <p:cNvPr id="200" name="Google Shape;200;p15"/>
          <p:cNvSpPr/>
          <p:nvPr/>
        </p:nvSpPr>
        <p:spPr>
          <a:xfrm>
            <a:off x="467427" y="1124744"/>
            <a:ext cx="8352928"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Healthy Minds Sheffield </a:t>
            </a:r>
            <a:r>
              <a:rPr lang="en-GB" sz="2000">
                <a:solidFill>
                  <a:schemeClr val="dk1"/>
                </a:solidFill>
                <a:latin typeface="Arial"/>
                <a:ea typeface="Arial"/>
                <a:cs typeface="Arial"/>
                <a:sym typeface="Arial"/>
              </a:rPr>
              <a:t>– </a:t>
            </a:r>
            <a:endParaRPr/>
          </a:p>
          <a:p>
            <a:pPr marL="0" marR="0" lvl="0" indent="0" algn="l" rtl="0">
              <a:spcBef>
                <a:spcPts val="0"/>
              </a:spcBef>
              <a:spcAft>
                <a:spcPts val="0"/>
              </a:spcAft>
              <a:buNone/>
            </a:pPr>
            <a:r>
              <a:rPr lang="en-GB" sz="2000" u="sng">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https://www.sheffieldchildrens.nhs.uk/services/camhs/healthy-minds/</a:t>
            </a:r>
            <a:r>
              <a:rPr lang="en-GB" sz="2000">
                <a:solidFill>
                  <a:schemeClr val="dk1"/>
                </a:solidFill>
                <a:latin typeface="Arial"/>
                <a:ea typeface="Arial"/>
                <a:cs typeface="Arial"/>
                <a:sym typeface="Arial"/>
              </a:rPr>
              <a:t>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Young minds </a:t>
            </a:r>
            <a:r>
              <a:rPr lang="en-GB" sz="2000">
                <a:solidFill>
                  <a:schemeClr val="dk1"/>
                </a:solidFill>
                <a:latin typeface="Arial"/>
                <a:ea typeface="Arial"/>
                <a:cs typeface="Arial"/>
                <a:sym typeface="Arial"/>
              </a:rPr>
              <a:t>– </a:t>
            </a:r>
            <a:r>
              <a:rPr lang="en-GB" sz="2000" u="sng">
                <a:solidFill>
                  <a:schemeClr val="dk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https://youngminds.org.uk/find-help/for-parents/parents-survival-guide/</a:t>
            </a:r>
            <a:r>
              <a:rPr lang="en-GB" sz="2000">
                <a:solidFill>
                  <a:schemeClr val="dk1"/>
                </a:solidFill>
                <a:latin typeface="Arial"/>
                <a:ea typeface="Arial"/>
                <a:cs typeface="Arial"/>
                <a:sym typeface="Arial"/>
              </a:rPr>
              <a:t>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We heart CBT </a:t>
            </a:r>
            <a:r>
              <a:rPr lang="en-GB" sz="2000">
                <a:solidFill>
                  <a:schemeClr val="dk1"/>
                </a:solidFill>
                <a:latin typeface="Arial"/>
                <a:ea typeface="Arial"/>
                <a:cs typeface="Arial"/>
                <a:sym typeface="Arial"/>
              </a:rPr>
              <a:t>–</a:t>
            </a:r>
            <a:endParaRPr/>
          </a:p>
          <a:p>
            <a:pPr marL="0" marR="0" lvl="0" indent="0" algn="l" rtl="0">
              <a:spcBef>
                <a:spcPts val="0"/>
              </a:spcBef>
              <a:spcAft>
                <a:spcPts val="0"/>
              </a:spcAft>
              <a:buNone/>
            </a:pPr>
            <a:r>
              <a:rPr lang="en-GB" sz="2000" u="sng">
                <a:solidFill>
                  <a:schemeClr val="dk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https://weheartcbt.com/for-parents</a:t>
            </a:r>
            <a:r>
              <a:rPr lang="en-GB"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NHS website: </a:t>
            </a:r>
            <a:r>
              <a:rPr lang="en-GB" sz="2000" u="sng">
                <a:solidFill>
                  <a:schemeClr val="dk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https://www.nhs.uk/mental-health/children-and-young-adults/advice-for-parents/anxiety-in-children/</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Epic friends: </a:t>
            </a:r>
            <a:r>
              <a:rPr lang="en-GB" sz="2000" u="sng">
                <a:solidFill>
                  <a:schemeClr val="dk1"/>
                </a:solidFill>
                <a:latin typeface="Arial"/>
                <a:ea typeface="Arial"/>
                <a:cs typeface="Arial"/>
                <a:sym typeface="Arial"/>
                <a:hlinkClick r:id="rId7">
                  <a:extLst>
                    <a:ext uri="{A12FA001-AC4F-418D-AE19-62706E023703}">
                      <ahyp:hlinkClr xmlns:ahyp="http://schemas.microsoft.com/office/drawing/2018/hyperlinkcolor" xmlns="" val="tx"/>
                    </a:ext>
                  </a:extLst>
                </a:hlinkClick>
              </a:rPr>
              <a:t>https://epicfriends.co.uk/issues/anxiety/</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GB" sz="17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a:t>Questions?</a:t>
            </a:r>
            <a:endParaRPr/>
          </a:p>
        </p:txBody>
      </p:sp>
      <p:pic>
        <p:nvPicPr>
          <p:cNvPr id="206" name="Google Shape;206;p16" descr="C:\Users\cenjm\AppData\Local\Microsoft\Windows\INetCache\IE\JFKAGKRU\question-mark-2110767_1920[1].jpg"/>
          <p:cNvPicPr preferRelativeResize="0"/>
          <p:nvPr/>
        </p:nvPicPr>
        <p:blipFill rotWithShape="1">
          <a:blip r:embed="rId3">
            <a:alphaModFix/>
          </a:blip>
          <a:srcRect/>
          <a:stretch/>
        </p:blipFill>
        <p:spPr>
          <a:xfrm>
            <a:off x="1617087" y="1988840"/>
            <a:ext cx="5852160" cy="3901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Arial"/>
              <a:buNone/>
            </a:pPr>
            <a:r>
              <a:rPr lang="en-GB"/>
              <a:t>What is Anxiety?</a:t>
            </a:r>
            <a:endParaRPr/>
          </a:p>
        </p:txBody>
      </p:sp>
      <p:sp>
        <p:nvSpPr>
          <p:cNvPr id="102" name="Google Shape;102;p2"/>
          <p:cNvSpPr txBox="1">
            <a:spLocks noGrp="1"/>
          </p:cNvSpPr>
          <p:nvPr>
            <p:ph type="body" idx="1"/>
          </p:nvPr>
        </p:nvSpPr>
        <p:spPr>
          <a:xfrm>
            <a:off x="307982" y="1592251"/>
            <a:ext cx="8229600" cy="4876800"/>
          </a:xfrm>
          <a:prstGeom prst="rect">
            <a:avLst/>
          </a:prstGeom>
          <a:noFill/>
          <a:ln>
            <a:noFill/>
          </a:ln>
        </p:spPr>
        <p:txBody>
          <a:bodyPr spcFirstLastPara="1" wrap="square" lIns="91425" tIns="45700" rIns="91425" bIns="45700" anchor="t" anchorCtr="0">
            <a:normAutofit lnSpcReduction="10000"/>
          </a:bodyPr>
          <a:lstStyle/>
          <a:p>
            <a:pPr marL="182880" lvl="0" indent="-163449" algn="l" rtl="0">
              <a:spcBef>
                <a:spcPts val="0"/>
              </a:spcBef>
              <a:spcAft>
                <a:spcPts val="0"/>
              </a:spcAft>
              <a:buSzPct val="85000"/>
              <a:buChar char="•"/>
            </a:pPr>
            <a:r>
              <a:rPr lang="en-GB"/>
              <a:t>Anxiety is a normal reaction we all experience </a:t>
            </a:r>
            <a:endParaRPr/>
          </a:p>
          <a:p>
            <a:pPr marL="0" lvl="0" indent="0" algn="l" rtl="0">
              <a:spcBef>
                <a:spcPts val="480"/>
              </a:spcBef>
              <a:spcAft>
                <a:spcPts val="0"/>
              </a:spcAft>
              <a:buSzPct val="85000"/>
              <a:buNone/>
            </a:pPr>
            <a:endParaRPr/>
          </a:p>
          <a:p>
            <a:pPr marL="182880" lvl="0" indent="-163449" algn="l" rtl="0">
              <a:spcBef>
                <a:spcPts val="480"/>
              </a:spcBef>
              <a:spcAft>
                <a:spcPts val="0"/>
              </a:spcAft>
              <a:buSzPct val="85000"/>
              <a:buChar char="•"/>
            </a:pPr>
            <a:r>
              <a:rPr lang="en-GB"/>
              <a:t>Part of our brain tells us to Fight, Flight or Freeze when faced with a threatening situation</a:t>
            </a:r>
            <a:endParaRPr/>
          </a:p>
          <a:p>
            <a:pPr marL="182880" lvl="0" indent="-53339" algn="l" rtl="0">
              <a:spcBef>
                <a:spcPts val="480"/>
              </a:spcBef>
              <a:spcAft>
                <a:spcPts val="0"/>
              </a:spcAft>
              <a:buSzPct val="85000"/>
              <a:buNone/>
            </a:pPr>
            <a:endParaRPr/>
          </a:p>
          <a:p>
            <a:pPr marL="182880" lvl="0" indent="-163449" algn="l" rtl="0">
              <a:spcBef>
                <a:spcPts val="480"/>
              </a:spcBef>
              <a:spcAft>
                <a:spcPts val="0"/>
              </a:spcAft>
              <a:buSzPct val="85000"/>
              <a:buChar char="•"/>
            </a:pPr>
            <a:r>
              <a:rPr lang="en-GB"/>
              <a:t>Common situations can cause anxiety</a:t>
            </a:r>
            <a:endParaRPr/>
          </a:p>
          <a:p>
            <a:pPr marL="182880" lvl="0" indent="-53339" algn="l" rtl="0">
              <a:spcBef>
                <a:spcPts val="480"/>
              </a:spcBef>
              <a:spcAft>
                <a:spcPts val="0"/>
              </a:spcAft>
              <a:buSzPct val="85000"/>
              <a:buNone/>
            </a:pPr>
            <a:endParaRPr/>
          </a:p>
          <a:p>
            <a:pPr marL="182880" lvl="0" indent="-163449" algn="l" rtl="0">
              <a:spcBef>
                <a:spcPts val="480"/>
              </a:spcBef>
              <a:spcAft>
                <a:spcPts val="0"/>
              </a:spcAft>
              <a:buSzPct val="85000"/>
              <a:buChar char="•"/>
            </a:pPr>
            <a:r>
              <a:rPr lang="en-GB"/>
              <a:t>There are several aspects of anxiety and it affects our: thoughts; feelings (both our emotions and feelings in our body); and behaviour. </a:t>
            </a:r>
            <a:endParaRPr/>
          </a:p>
          <a:p>
            <a:pPr marL="182880" lvl="0" indent="-53339" algn="l" rtl="0">
              <a:spcBef>
                <a:spcPts val="480"/>
              </a:spcBef>
              <a:spcAft>
                <a:spcPts val="0"/>
              </a:spcAft>
              <a:buSzPct val="85000"/>
              <a:buNone/>
            </a:pPr>
            <a:endParaRPr/>
          </a:p>
          <a:p>
            <a:pPr marL="182880" lvl="0" indent="-163449" algn="l" rtl="0">
              <a:spcBef>
                <a:spcPts val="480"/>
              </a:spcBef>
              <a:spcAft>
                <a:spcPts val="0"/>
              </a:spcAft>
              <a:buSzPct val="85000"/>
              <a:buChar char="•"/>
            </a:pPr>
            <a:r>
              <a:rPr lang="en-GB"/>
              <a:t>When does anxiety become a problem?</a:t>
            </a:r>
            <a:endParaRPr/>
          </a:p>
          <a:p>
            <a:pPr marL="182880" lvl="0" indent="-53339" algn="l" rtl="0">
              <a:spcBef>
                <a:spcPts val="480"/>
              </a:spcBef>
              <a:spcAft>
                <a:spcPts val="0"/>
              </a:spcAft>
              <a:buSzPct val="85000"/>
              <a:buNone/>
            </a:pPr>
            <a:endParaRPr/>
          </a:p>
          <a:p>
            <a:pPr marL="182880" lvl="0" indent="-53339" algn="l" rtl="0">
              <a:spcBef>
                <a:spcPts val="480"/>
              </a:spcBef>
              <a:spcAft>
                <a:spcPts val="0"/>
              </a:spcAft>
              <a:buSzPct val="85000"/>
              <a:buNone/>
            </a:pPr>
            <a:endParaRPr/>
          </a:p>
          <a:p>
            <a:pPr marL="129540" lvl="0" indent="0" algn="l" rtl="0">
              <a:spcBef>
                <a:spcPts val="480"/>
              </a:spcBef>
              <a:spcAft>
                <a:spcPts val="0"/>
              </a:spcAft>
              <a:buSzPct val="85000"/>
              <a:buNone/>
            </a:pPr>
            <a:endParaRPr/>
          </a:p>
          <a:p>
            <a:pPr marL="182880" lvl="0" indent="-53339" algn="l" rtl="0">
              <a:spcBef>
                <a:spcPts val="480"/>
              </a:spcBef>
              <a:spcAft>
                <a:spcPts val="0"/>
              </a:spcAft>
              <a:buSzPct val="85000"/>
              <a:buNone/>
            </a:pPr>
            <a:endParaRPr/>
          </a:p>
        </p:txBody>
      </p:sp>
      <p:sp>
        <p:nvSpPr>
          <p:cNvPr id="103" name="Google Shape;103;p2" descr="How to Help Someone Struggling With Anxiety, According to Medical Expert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2" descr="How to Help Someone Struggling With Anxiety, According to Medical Expert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2" descr="Lessons from Bob the Anxious Caveman | The Dementia Queen"/>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6" name="Google Shape;106;p2" descr="C:\Users\cenjm\AppData\Local\Microsoft\Windows\INetCache\IE\TQLD0VDP\52_Humorous_Illustrations_By_Artist_Who_Struggles_With_Depression_3[1].jpg"/>
          <p:cNvPicPr preferRelativeResize="0"/>
          <p:nvPr/>
        </p:nvPicPr>
        <p:blipFill rotWithShape="1">
          <a:blip r:embed="rId3">
            <a:alphaModFix/>
          </a:blip>
          <a:srcRect/>
          <a:stretch/>
        </p:blipFill>
        <p:spPr>
          <a:xfrm>
            <a:off x="6660232" y="4645248"/>
            <a:ext cx="2212752" cy="2212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a:t>Fight Flight Freeze video</a:t>
            </a:r>
            <a:endParaRPr/>
          </a:p>
        </p:txBody>
      </p:sp>
      <p:pic>
        <p:nvPicPr>
          <p:cNvPr id="112" name="Google Shape;112;p3" descr="Did you know the human mind has evolved in such a way that it naturally creates psychological suffering? Find out more in this exclusive clip from Dr. Russ Harris's Happiness Trap 8-week online program! www.thehappinesstrap.com" title="The Happiness Trap: Evolution of the Human Mind">
            <a:hlinkClick r:id="rId3"/>
          </p:cNvPr>
          <p:cNvPicPr preferRelativeResize="0"/>
          <p:nvPr/>
        </p:nvPicPr>
        <p:blipFill>
          <a:blip r:embed="rId4">
            <a:alphaModFix/>
          </a:blip>
          <a:stretch>
            <a:fillRect/>
          </a:stretch>
        </p:blipFill>
        <p:spPr>
          <a:xfrm>
            <a:off x="2286000" y="21444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755576" y="422176"/>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GB"/>
              <a:t>What might anxiety look like?</a:t>
            </a:r>
            <a:endParaRPr/>
          </a:p>
        </p:txBody>
      </p:sp>
      <p:pic>
        <p:nvPicPr>
          <p:cNvPr id="119" name="Google Shape;119;p5" descr="Understanding and coping with Anxiety | Becci Grant"/>
          <p:cNvPicPr preferRelativeResize="0"/>
          <p:nvPr/>
        </p:nvPicPr>
        <p:blipFill rotWithShape="1">
          <a:blip r:embed="rId3">
            <a:alphaModFix/>
          </a:blip>
          <a:srcRect/>
          <a:stretch/>
        </p:blipFill>
        <p:spPr>
          <a:xfrm>
            <a:off x="2915816" y="1556792"/>
            <a:ext cx="3672408" cy="5076565"/>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Discussion- how do you know when your child is feeling anxious?</a:t>
            </a:r>
            <a:endParaRPr/>
          </a:p>
        </p:txBody>
      </p:sp>
      <p:pic>
        <p:nvPicPr>
          <p:cNvPr id="126" name="Google Shape;126;p6"/>
          <p:cNvPicPr preferRelativeResize="0"/>
          <p:nvPr/>
        </p:nvPicPr>
        <p:blipFill>
          <a:blip r:embed="rId3">
            <a:alphaModFix/>
          </a:blip>
          <a:stretch>
            <a:fillRect/>
          </a:stretch>
        </p:blipFill>
        <p:spPr>
          <a:xfrm>
            <a:off x="3009325" y="2558950"/>
            <a:ext cx="3687176" cy="3687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a:t>What do children need to learn about anxiety?</a:t>
            </a:r>
            <a:endParaRPr/>
          </a:p>
        </p:txBody>
      </p:sp>
      <p:sp>
        <p:nvSpPr>
          <p:cNvPr id="132" name="Google Shape;132;p7"/>
          <p:cNvSpPr txBox="1">
            <a:spLocks noGrp="1"/>
          </p:cNvSpPr>
          <p:nvPr>
            <p:ph type="body" idx="1"/>
          </p:nvPr>
        </p:nvSpPr>
        <p:spPr>
          <a:xfrm>
            <a:off x="467544" y="1772816"/>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GB"/>
              <a:t>If we face a situations that makes us anxious, the likelihood is that it will not end badly like we expect.</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GB"/>
              <a:t>Even if the outcome isn’t ideal, we need to learn that we </a:t>
            </a:r>
            <a:r>
              <a:rPr lang="en-GB" b="1"/>
              <a:t>can</a:t>
            </a:r>
            <a:r>
              <a:rPr lang="en-GB"/>
              <a:t> handle problems. </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GB"/>
              <a:t>Facing our fears and anxiety is the best way to stop anxiety from keeping going.</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GB"/>
              <a:t>We can break this down into smaller steps if needed.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852585" y="404664"/>
            <a:ext cx="7459517"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b="1"/>
              <a:t>How can you help when your child is anxious?</a:t>
            </a:r>
            <a:endParaRPr b="1"/>
          </a:p>
        </p:txBody>
      </p:sp>
      <p:sp>
        <p:nvSpPr>
          <p:cNvPr id="138" name="Google Shape;138;p8"/>
          <p:cNvSpPr txBox="1"/>
          <p:nvPr/>
        </p:nvSpPr>
        <p:spPr>
          <a:xfrm>
            <a:off x="475767" y="1556792"/>
            <a:ext cx="8229600" cy="4876800"/>
          </a:xfrm>
          <a:prstGeom prst="rect">
            <a:avLst/>
          </a:prstGeom>
          <a:noFill/>
          <a:ln>
            <a:noFill/>
          </a:ln>
        </p:spPr>
        <p:txBody>
          <a:bodyPr spcFirstLastPara="1" wrap="square" lIns="91425" tIns="45700" rIns="91425" bIns="45700" anchor="t" anchorCtr="0">
            <a:normAutofit/>
          </a:bodyPr>
          <a:lstStyle/>
          <a:p>
            <a:pPr marL="182880" marR="0" lvl="0" indent="-202310" algn="l" rtl="0">
              <a:spcBef>
                <a:spcPts val="0"/>
              </a:spcBef>
              <a:spcAft>
                <a:spcPts val="0"/>
              </a:spcAft>
              <a:buClr>
                <a:schemeClr val="accent1"/>
              </a:buClr>
              <a:buSzPts val="2040"/>
              <a:buFont typeface="Arial"/>
              <a:buChar char="•"/>
            </a:pPr>
            <a:r>
              <a:rPr lang="en-GB" sz="2400">
                <a:solidFill>
                  <a:schemeClr val="dk1"/>
                </a:solidFill>
                <a:latin typeface="Arial"/>
                <a:ea typeface="Arial"/>
                <a:cs typeface="Arial"/>
                <a:sym typeface="Arial"/>
              </a:rPr>
              <a:t>Normalise feeling anxious. It is a common emotion. </a:t>
            </a:r>
            <a:endParaRPr/>
          </a:p>
          <a:p>
            <a:pPr marL="182880" marR="0" lvl="0" indent="-72770" algn="l" rtl="0">
              <a:spcBef>
                <a:spcPts val="408"/>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202310" algn="l" rtl="0">
              <a:spcBef>
                <a:spcPts val="408"/>
              </a:spcBef>
              <a:spcAft>
                <a:spcPts val="0"/>
              </a:spcAft>
              <a:buClr>
                <a:schemeClr val="accent1"/>
              </a:buClr>
              <a:buSzPts val="2040"/>
              <a:buFont typeface="Arial"/>
              <a:buChar char="•"/>
            </a:pPr>
            <a:r>
              <a:rPr lang="en-GB" sz="2400">
                <a:solidFill>
                  <a:schemeClr val="dk1"/>
                </a:solidFill>
                <a:latin typeface="Arial"/>
                <a:ea typeface="Arial"/>
                <a:cs typeface="Arial"/>
                <a:sym typeface="Arial"/>
              </a:rPr>
              <a:t>Encourage being brave and having a go.</a:t>
            </a:r>
            <a:endParaRPr/>
          </a:p>
          <a:p>
            <a:pPr marL="0" marR="0" lvl="0" indent="0" algn="l" rtl="0">
              <a:spcBef>
                <a:spcPts val="408"/>
              </a:spcBef>
              <a:spcAft>
                <a:spcPts val="0"/>
              </a:spcAft>
              <a:buClr>
                <a:schemeClr val="accent1"/>
              </a:buClr>
              <a:buSzPts val="2040"/>
              <a:buFont typeface="Arial"/>
              <a:buNone/>
            </a:pPr>
            <a:endParaRPr sz="2400">
              <a:solidFill>
                <a:schemeClr val="dk1"/>
              </a:solidFill>
              <a:latin typeface="Arial"/>
              <a:ea typeface="Arial"/>
              <a:cs typeface="Arial"/>
              <a:sym typeface="Arial"/>
            </a:endParaRPr>
          </a:p>
          <a:p>
            <a:pPr marL="182880" marR="0" lvl="0" indent="-202310" algn="l" rtl="0">
              <a:spcBef>
                <a:spcPts val="408"/>
              </a:spcBef>
              <a:spcAft>
                <a:spcPts val="0"/>
              </a:spcAft>
              <a:buClr>
                <a:schemeClr val="accent1"/>
              </a:buClr>
              <a:buSzPts val="2040"/>
              <a:buFont typeface="Arial"/>
              <a:buChar char="•"/>
            </a:pPr>
            <a:r>
              <a:rPr lang="en-GB" sz="2400">
                <a:solidFill>
                  <a:schemeClr val="dk1"/>
                </a:solidFill>
                <a:latin typeface="Arial"/>
                <a:ea typeface="Arial"/>
                <a:cs typeface="Arial"/>
                <a:sym typeface="Arial"/>
              </a:rPr>
              <a:t>Support them in calming down if needed- breathing exercises are useful for this. </a:t>
            </a:r>
            <a:endParaRPr sz="2400">
              <a:solidFill>
                <a:schemeClr val="dk1"/>
              </a:solidFill>
              <a:latin typeface="Arial"/>
              <a:ea typeface="Arial"/>
              <a:cs typeface="Arial"/>
              <a:sym typeface="Arial"/>
            </a:endParaRPr>
          </a:p>
          <a:p>
            <a:pPr marL="457200" marR="0" lvl="0" indent="0" algn="l" rtl="0">
              <a:spcBef>
                <a:spcPts val="408"/>
              </a:spcBef>
              <a:spcAft>
                <a:spcPts val="0"/>
              </a:spcAft>
              <a:buNone/>
            </a:pPr>
            <a:endParaRPr sz="2400">
              <a:solidFill>
                <a:schemeClr val="dk1"/>
              </a:solidFill>
            </a:endParaRPr>
          </a:p>
          <a:p>
            <a:pPr marL="182880" marR="0" lvl="0" indent="-225171" algn="l" rtl="0">
              <a:spcBef>
                <a:spcPts val="408"/>
              </a:spcBef>
              <a:spcAft>
                <a:spcPts val="0"/>
              </a:spcAft>
              <a:buClr>
                <a:schemeClr val="dk1"/>
              </a:buClr>
              <a:buSzPts val="2400"/>
              <a:buChar char="•"/>
            </a:pPr>
            <a:r>
              <a:rPr lang="en-GB" sz="2400">
                <a:solidFill>
                  <a:schemeClr val="dk1"/>
                </a:solidFill>
              </a:rPr>
              <a:t>Use a worry tree.</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3a39bcd14_0_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GB" b="1"/>
              <a:t>Supporting children with worry thoughts</a:t>
            </a:r>
            <a:r>
              <a:rPr lang="en-GB" sz="2400">
                <a:solidFill>
                  <a:srgbClr val="FFFFFF"/>
                </a:solidFill>
              </a:rPr>
              <a:t> with worry thoughts</a:t>
            </a:r>
            <a:endParaRPr/>
          </a:p>
        </p:txBody>
      </p:sp>
      <p:sp>
        <p:nvSpPr>
          <p:cNvPr id="145" name="Google Shape;145;g103a39bcd14_0_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146" name="Google Shape;146;g103a39bcd14_0_0"/>
          <p:cNvPicPr preferRelativeResize="0"/>
          <p:nvPr/>
        </p:nvPicPr>
        <p:blipFill>
          <a:blip r:embed="rId3">
            <a:alphaModFix/>
          </a:blip>
          <a:stretch>
            <a:fillRect/>
          </a:stretch>
        </p:blipFill>
        <p:spPr>
          <a:xfrm>
            <a:off x="2858433" y="1659723"/>
            <a:ext cx="3427128" cy="4757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3a39bcd14_0_15"/>
          <p:cNvSpPr txBox="1">
            <a:spLocks noGrp="1"/>
          </p:cNvSpPr>
          <p:nvPr>
            <p:ph type="title"/>
          </p:nvPr>
        </p:nvSpPr>
        <p:spPr>
          <a:xfrm>
            <a:off x="852585" y="404664"/>
            <a:ext cx="74595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Arial"/>
              <a:buNone/>
            </a:pPr>
            <a:r>
              <a:rPr lang="en-GB" b="1"/>
              <a:t>How can you help when your child is anxious?</a:t>
            </a:r>
            <a:endParaRPr b="1"/>
          </a:p>
        </p:txBody>
      </p:sp>
      <p:sp>
        <p:nvSpPr>
          <p:cNvPr id="152" name="Google Shape;152;g103a39bcd14_0_15"/>
          <p:cNvSpPr txBox="1"/>
          <p:nvPr/>
        </p:nvSpPr>
        <p:spPr>
          <a:xfrm>
            <a:off x="475767" y="1556792"/>
            <a:ext cx="8229600" cy="4876800"/>
          </a:xfrm>
          <a:prstGeom prst="rect">
            <a:avLst/>
          </a:prstGeom>
          <a:noFill/>
          <a:ln>
            <a:noFill/>
          </a:ln>
        </p:spPr>
        <p:txBody>
          <a:bodyPr spcFirstLastPara="1" wrap="square" lIns="91425" tIns="45700" rIns="91425" bIns="45700" anchor="t" anchorCtr="0">
            <a:normAutofit/>
          </a:bodyPr>
          <a:lstStyle/>
          <a:p>
            <a:pPr marL="182880" marR="0" lvl="0" indent="-202310" algn="l" rtl="0">
              <a:spcBef>
                <a:spcPts val="408"/>
              </a:spcBef>
              <a:spcAft>
                <a:spcPts val="0"/>
              </a:spcAft>
              <a:buClr>
                <a:schemeClr val="accent1"/>
              </a:buClr>
              <a:buSzPts val="2040"/>
              <a:buFont typeface="Arial"/>
              <a:buChar char="•"/>
            </a:pPr>
            <a:r>
              <a:rPr lang="en-GB" sz="2400">
                <a:solidFill>
                  <a:schemeClr val="dk1"/>
                </a:solidFill>
                <a:latin typeface="Arial"/>
                <a:ea typeface="Arial"/>
                <a:cs typeface="Arial"/>
                <a:sym typeface="Arial"/>
              </a:rPr>
              <a:t>Support them to keep up with their general emotional wellbeing by:</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Supporting sleep</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Encouraging regular exercise</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Stay connected with others</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Do activities they enjoy</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Keep a healthy diet</a:t>
            </a:r>
            <a:endParaRPr/>
          </a:p>
          <a:p>
            <a:pPr marL="0" marR="0" lvl="0" indent="0" algn="l" rtl="0">
              <a:spcBef>
                <a:spcPts val="408"/>
              </a:spcBef>
              <a:spcAft>
                <a:spcPts val="0"/>
              </a:spcAft>
              <a:buClr>
                <a:schemeClr val="accent1"/>
              </a:buClr>
              <a:buSzPts val="2040"/>
              <a:buFont typeface="Arial"/>
              <a:buNone/>
            </a:pPr>
            <a:r>
              <a:rPr lang="en-GB" sz="2400">
                <a:solidFill>
                  <a:schemeClr val="dk1"/>
                </a:solidFill>
                <a:latin typeface="Arial"/>
                <a:ea typeface="Arial"/>
                <a:cs typeface="Arial"/>
                <a:sym typeface="Arial"/>
              </a:rPr>
              <a:t>	Provide structure where possible</a:t>
            </a:r>
            <a:endParaRPr sz="2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larity">
  <a:themeElements>
    <a:clrScheme name="Custom 14">
      <a:dk1>
        <a:srgbClr val="292934"/>
      </a:dk1>
      <a:lt1>
        <a:srgbClr val="FFFFFF"/>
      </a:lt1>
      <a:dk2>
        <a:srgbClr val="00B7CA"/>
      </a:dk2>
      <a:lt2>
        <a:srgbClr val="F3F2DC"/>
      </a:lt2>
      <a:accent1>
        <a:srgbClr val="007A87"/>
      </a:accent1>
      <a:accent2>
        <a:srgbClr val="0FE8FF"/>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1080</Words>
  <Application>Microsoft Office PowerPoint</Application>
  <PresentationFormat>On-screen Show (4:3)</PresentationFormat>
  <Paragraphs>150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Candara</vt:lpstr>
      <vt:lpstr>Clarity</vt:lpstr>
      <vt:lpstr>ANXIETY PARENT WORKSHOP</vt:lpstr>
      <vt:lpstr>What is Anxiety?</vt:lpstr>
      <vt:lpstr>Fight Flight Freeze video</vt:lpstr>
      <vt:lpstr>What might anxiety look like?</vt:lpstr>
      <vt:lpstr>Discussion- how do you know when your child is feeling anxious?</vt:lpstr>
      <vt:lpstr>What do children need to learn about anxiety?</vt:lpstr>
      <vt:lpstr>How can you help when your child is anxious?</vt:lpstr>
      <vt:lpstr>Supporting children with worry thoughts with worry thoughts</vt:lpstr>
      <vt:lpstr>How can you help when your child is anxious?</vt:lpstr>
      <vt:lpstr>Thinking about emotional wellbeing as a stress bucket</vt:lpstr>
      <vt:lpstr>Stress bucket</vt:lpstr>
      <vt:lpstr>Discussion- what situations can fill up your child’s or your own stress bucket?</vt:lpstr>
      <vt:lpstr>We need to do activities that open the taps of our stress/anxiety bucket. Allowing stress to reduced.</vt:lpstr>
      <vt:lpstr>Discussion- what activities reduce your child's or your own stress?</vt:lpstr>
      <vt:lpstr>Re-cap of strategies to support anxious children</vt:lpstr>
      <vt:lpstr>Places to look for more info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PARENT WORKSHOP</dc:title>
  <dc:creator>Josie Murray</dc:creator>
  <cp:lastModifiedBy>Windows User</cp:lastModifiedBy>
  <cp:revision>2</cp:revision>
  <dcterms:created xsi:type="dcterms:W3CDTF">2021-11-04T13:02:15Z</dcterms:created>
  <dcterms:modified xsi:type="dcterms:W3CDTF">2022-06-24T06:48:48Z</dcterms:modified>
</cp:coreProperties>
</file>