
<file path=[Content_Types].xml><?xml version="1.0" encoding="utf-8"?>
<Types xmlns="http://schemas.openxmlformats.org/package/2006/content-types">
  <Default Extension="png" ContentType="image/png"/>
  <Default Extension="mpg" ContentType="vide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5" r:id="rId1"/>
  </p:sldMasterIdLst>
  <p:notesMasterIdLst>
    <p:notesMasterId r:id="rId19"/>
  </p:notesMasterIdLst>
  <p:sldIdLst>
    <p:sldId id="256" r:id="rId2"/>
    <p:sldId id="1014" r:id="rId3"/>
    <p:sldId id="266" r:id="rId4"/>
    <p:sldId id="1017" r:id="rId5"/>
    <p:sldId id="834" r:id="rId6"/>
    <p:sldId id="882" r:id="rId7"/>
    <p:sldId id="382" r:id="rId8"/>
    <p:sldId id="384" r:id="rId9"/>
    <p:sldId id="818" r:id="rId10"/>
    <p:sldId id="383" r:id="rId11"/>
    <p:sldId id="296" r:id="rId12"/>
    <p:sldId id="1015" r:id="rId13"/>
    <p:sldId id="973" r:id="rId14"/>
    <p:sldId id="1011" r:id="rId15"/>
    <p:sldId id="289" r:id="rId16"/>
    <p:sldId id="1016" r:id="rId17"/>
    <p:sldId id="1013" r:id="rId1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9441"/>
    <p:restoredTop sz="76367" autoAdjust="0"/>
  </p:normalViewPr>
  <p:slideViewPr>
    <p:cSldViewPr snapToGrid="0" snapToObjects="1">
      <p:cViewPr varScale="1">
        <p:scale>
          <a:sx n="88" d="100"/>
          <a:sy n="88" d="100"/>
        </p:scale>
        <p:origin x="1896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4F3A82-F637-1543-8C13-D12BDF0F499A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167F53-BA33-7E40-958D-01A6607E9B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5150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167F53-BA33-7E40-958D-01A6607E9B7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1878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Times New Roman" charset="0"/>
              </a:rPr>
              <a:t>We </a:t>
            </a:r>
            <a:r>
              <a:rPr lang="en-US" baseline="0" dirty="0">
                <a:latin typeface="Times New Roman" charset="0"/>
              </a:rPr>
              <a:t>teach using pure sounds. </a:t>
            </a:r>
            <a:endParaRPr lang="en-US" dirty="0">
              <a:latin typeface="Times New Roman" charset="0"/>
            </a:endParaRPr>
          </a:p>
          <a:p>
            <a:pPr eaLnBrk="1" hangingPunct="1"/>
            <a:r>
              <a:rPr lang="en-US" dirty="0">
                <a:latin typeface="Times New Roman" charset="0"/>
              </a:rPr>
              <a:t>W</a:t>
            </a:r>
            <a:r>
              <a:rPr lang="en-GB" dirty="0">
                <a:latin typeface="Times New Roman" charset="0"/>
              </a:rPr>
              <a:t>e pronounce the sounds clearly, using pure sounds (‘m’ not’ </a:t>
            </a:r>
            <a:r>
              <a:rPr lang="en-GB" dirty="0" err="1">
                <a:latin typeface="Times New Roman" charset="0"/>
              </a:rPr>
              <a:t>muh</a:t>
            </a:r>
            <a:r>
              <a:rPr lang="en-GB" dirty="0">
                <a:latin typeface="Times New Roman" charset="0"/>
              </a:rPr>
              <a:t>’, ’s’ not ‘</a:t>
            </a:r>
            <a:r>
              <a:rPr lang="en-GB" altLang="ja-JP" dirty="0" err="1">
                <a:latin typeface="Times New Roman" charset="0"/>
              </a:rPr>
              <a:t>suh</a:t>
            </a:r>
            <a:r>
              <a:rPr lang="en-GB" dirty="0">
                <a:latin typeface="Times New Roman" charset="0"/>
              </a:rPr>
              <a:t>’</a:t>
            </a:r>
            <a:r>
              <a:rPr lang="en-GB" altLang="ja-JP" dirty="0">
                <a:latin typeface="Times New Roman" charset="0"/>
              </a:rPr>
              <a:t>, etc.) so that your child will be able to blend the sounds together to make words more easily. </a:t>
            </a:r>
          </a:p>
          <a:p>
            <a:pPr eaLnBrk="1" hangingPunct="1"/>
            <a:endParaRPr lang="en-GB" altLang="ja-JP" baseline="0" dirty="0">
              <a:latin typeface="Times New Roman" charset="0"/>
            </a:endParaRPr>
          </a:p>
          <a:p>
            <a:pPr eaLnBrk="1" hangingPunct="1"/>
            <a:r>
              <a:rPr lang="en-GB" altLang="ja-JP" baseline="0" dirty="0">
                <a:latin typeface="Times New Roman" charset="0"/>
              </a:rPr>
              <a:t>You can watch this film of little Sylvie on the Ruth </a:t>
            </a:r>
            <a:r>
              <a:rPr lang="en-GB" altLang="ja-JP" baseline="0" dirty="0" err="1">
                <a:latin typeface="Times New Roman" charset="0"/>
              </a:rPr>
              <a:t>Miskin</a:t>
            </a:r>
            <a:r>
              <a:rPr lang="en-GB" altLang="ja-JP" baseline="0" dirty="0">
                <a:latin typeface="Times New Roman" charset="0"/>
              </a:rPr>
              <a:t> website to practise using pure sounds. </a:t>
            </a:r>
            <a:r>
              <a:rPr lang="en-GB" altLang="ja-JP" i="1" baseline="0" dirty="0">
                <a:latin typeface="Times New Roman" charset="0"/>
              </a:rPr>
              <a:t>Play a little bit of the video.</a:t>
            </a:r>
            <a:endParaRPr lang="en-GB" altLang="ja-JP" dirty="0">
              <a:latin typeface="Times New Roman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2E07CC-6AAD-1047-BB31-41E7C9B8EA1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8483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Shape 25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51" name="Shape 25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en-US" altLang="ja-JP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52" name="Shape 252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141122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en-US" dirty="0"/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2E07CC-6AAD-1047-BB31-41E7C9B8EA1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5583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sz="120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1A61AF0-59CC-4D82-B182-5DFC7F9ACF1F}" type="slidenum">
              <a:rPr lang="en-GB" smtClean="0"/>
              <a:pPr>
                <a:defRPr/>
              </a:pPr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56931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Watch video tutorials on the Ruth </a:t>
            </a:r>
            <a:r>
              <a:rPr lang="en-US" dirty="0" err="1"/>
              <a:t>Miskin</a:t>
            </a:r>
            <a:r>
              <a:rPr lang="en-US" dirty="0"/>
              <a:t> website to help you to understand more about Phonics, Read Write Inc. and how to </a:t>
            </a:r>
            <a:r>
              <a:rPr lang="en-US" dirty="0" err="1"/>
              <a:t>practise</a:t>
            </a:r>
            <a:r>
              <a:rPr lang="en-US" dirty="0"/>
              <a:t> reading and writing with your child at home.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167F53-BA33-7E40-958D-01A6607E9B7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8013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i="1" baseline="0" dirty="0">
              <a:latin typeface="Times New Roman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2E07CC-6AAD-1047-BB31-41E7C9B8EA1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7439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2E07CC-6AAD-1047-BB31-41E7C9B8EA1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2199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167F53-BA33-7E40-958D-01A6607E9B7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5695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10C2BD-ABBD-1C45-BDAB-44A2829FA13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9762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2308E4E-93BE-E844-9AB6-A25FD0B956F7}" type="slidenum">
              <a:rPr lang="en-US">
                <a:latin typeface="Calibri" charset="0"/>
              </a:rPr>
              <a:pPr/>
              <a:t>3</a:t>
            </a:fld>
            <a:endParaRPr lang="en-US">
              <a:latin typeface="Calibri" charset="0"/>
            </a:endParaRPr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GB" sz="1200" i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15645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C51D32-3C34-4CC0-B1C8-B7CDA258413E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06740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C51D32-3C34-4CC0-B1C8-B7CDA258413E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26995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1A61AF0-59CC-4D82-B182-5DFC7F9ACF1F}" type="slidenum">
              <a:rPr lang="en-GB" smtClean="0"/>
              <a:pPr>
                <a:defRPr/>
              </a:pPr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93060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Shape 22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30" name="Shape 2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en-US" dirty="0"/>
          </a:p>
        </p:txBody>
      </p:sp>
      <p:sp>
        <p:nvSpPr>
          <p:cNvPr id="231" name="Shape 231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300936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endParaRPr lang="en-US" sz="1200" b="0" i="0" u="none" strike="noStrike" cap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latin typeface="Times New Roman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2E07CC-6AAD-1047-BB31-41E7C9B8EA1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0849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latin typeface="Times New Roman" pitchFamily="18" charset="0"/>
                <a:ea typeface="MS PGothic" pitchFamily="34" charset="-128"/>
                <a:cs typeface="Arial" charset="0"/>
              </a:rPr>
              <a:t>Copyright Ruth Miskin Literacy</a:t>
            </a:r>
          </a:p>
        </p:txBody>
      </p:sp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5C86BBF-4374-4E01-85D9-47F0C65351B7}" type="slidenum">
              <a:rPr lang="en-US" smtClean="0">
                <a:latin typeface="Times New Roman" pitchFamily="18" charset="0"/>
                <a:ea typeface="MS PGothic" pitchFamily="34" charset="-128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US">
              <a:latin typeface="Times New Roman" pitchFamily="18" charset="0"/>
              <a:ea typeface="MS PGothic" pitchFamily="34" charset="-128"/>
              <a:cs typeface="Arial" charset="0"/>
            </a:endParaRPr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854075" y="744538"/>
            <a:ext cx="2838450" cy="21304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66909" y="2947095"/>
            <a:ext cx="5335270" cy="6235045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lang="en-US" sz="1100" b="0" i="0" u="none" strike="noStrike" cap="none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eaLnBrk="1" hangingPunct="1">
              <a:spcBef>
                <a:spcPct val="0"/>
              </a:spcBef>
              <a:spcAft>
                <a:spcPts val="1600"/>
              </a:spcAft>
            </a:pPr>
            <a:endParaRPr lang="en-US" sz="11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1016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powerpoint-cover-template-blank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6" name="Title 1"/>
          <p:cNvSpPr>
            <a:spLocks noGrp="1"/>
          </p:cNvSpPr>
          <p:nvPr>
            <p:ph type="ctrTitle"/>
          </p:nvPr>
        </p:nvSpPr>
        <p:spPr>
          <a:xfrm>
            <a:off x="4067944" y="4221088"/>
            <a:ext cx="5076056" cy="1181993"/>
          </a:xfrm>
        </p:spPr>
        <p:txBody>
          <a:bodyPr anchor="ctr">
            <a:normAutofit/>
          </a:bodyPr>
          <a:lstStyle>
            <a:lvl1pPr>
              <a:lnSpc>
                <a:spcPct val="9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31037735"/>
      </p:ext>
    </p:extLst>
  </p:cSld>
  <p:clrMapOvr>
    <a:masterClrMapping/>
  </p:clrMapOvr>
  <p:hf sldNum="0" hd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PPT_RM_page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6340" y="0"/>
            <a:ext cx="9180512" cy="6858000"/>
          </a:xfrm>
          <a:prstGeom prst="rect">
            <a:avLst/>
          </a:prstGeom>
        </p:spPr>
      </p:pic>
      <p:sp>
        <p:nvSpPr>
          <p:cNvPr id="7" name="Rectangle 3"/>
          <p:cNvSpPr/>
          <p:nvPr userDrawn="1"/>
        </p:nvSpPr>
        <p:spPr>
          <a:xfrm>
            <a:off x="323527" y="1151032"/>
            <a:ext cx="8640961" cy="45719"/>
          </a:xfrm>
          <a:prstGeom prst="rect">
            <a:avLst/>
          </a:prstGeom>
          <a:solidFill>
            <a:srgbClr val="3B9EA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23528" y="260649"/>
            <a:ext cx="7478713" cy="864096"/>
          </a:xfrm>
        </p:spPr>
        <p:txBody>
          <a:bodyPr anchor="b"/>
          <a:lstStyle/>
          <a:p>
            <a:r>
              <a:rPr lang="en-GB" dirty="0"/>
              <a:t/>
            </a:r>
            <a:br>
              <a:rPr lang="en-GB" dirty="0"/>
            </a:br>
            <a:r>
              <a:rPr lang="en-GB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196752"/>
            <a:ext cx="8639175" cy="5040560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404DBCEF-19A6-4004-B125-9F38996560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6264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PPT_RM_page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6340" y="0"/>
            <a:ext cx="9180512" cy="6858000"/>
          </a:xfrm>
          <a:prstGeom prst="rect">
            <a:avLst/>
          </a:prstGeom>
        </p:spPr>
      </p:pic>
      <p:sp>
        <p:nvSpPr>
          <p:cNvPr id="7" name="Rectangle 3"/>
          <p:cNvSpPr/>
          <p:nvPr userDrawn="1"/>
        </p:nvSpPr>
        <p:spPr>
          <a:xfrm>
            <a:off x="323527" y="1151032"/>
            <a:ext cx="8640961" cy="45719"/>
          </a:xfrm>
          <a:prstGeom prst="rect">
            <a:avLst/>
          </a:prstGeom>
          <a:solidFill>
            <a:srgbClr val="3B9EA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23528" y="260649"/>
            <a:ext cx="7478713" cy="864096"/>
          </a:xfrm>
        </p:spPr>
        <p:txBody>
          <a:bodyPr anchor="b"/>
          <a:lstStyle/>
          <a:p>
            <a:r>
              <a:rPr lang="en-GB" dirty="0"/>
              <a:t/>
            </a:r>
            <a:br>
              <a:rPr lang="en-GB" dirty="0"/>
            </a:br>
            <a:r>
              <a:rPr lang="en-GB" dirty="0"/>
              <a:t>Click to edit Master title style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404DBCEF-19A6-4004-B125-9F38996560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"/>
          </p:nvPr>
        </p:nvSpPr>
        <p:spPr>
          <a:xfrm>
            <a:off x="323528" y="1268760"/>
            <a:ext cx="4246885" cy="496855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4716016" y="1268760"/>
            <a:ext cx="4254624" cy="496855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949755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PPT_RM_page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6340" y="0"/>
            <a:ext cx="9180512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196752"/>
            <a:ext cx="8639175" cy="5040560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404DBCEF-19A6-4004-B125-9F38996560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9874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Placeholder 1"/>
          <p:cNvSpPr>
            <a:spLocks noGrp="1"/>
          </p:cNvSpPr>
          <p:nvPr>
            <p:ph type="title"/>
          </p:nvPr>
        </p:nvSpPr>
        <p:spPr bwMode="auto">
          <a:xfrm>
            <a:off x="323850" y="333375"/>
            <a:ext cx="7478713" cy="100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23850" y="1495425"/>
            <a:ext cx="8639175" cy="4741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95288" y="6356350"/>
            <a:ext cx="21955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rgbClr val="2D2D2D">
                    <a:tint val="75000"/>
                  </a:srgbClr>
                </a:solidFill>
                <a:latin typeface="Garamond" pitchFamily="18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fld id="{DF6C09D9-D1B6-4568-8B87-5A6249D0DBD1}" type="datetime1">
              <a:rPr lang="en-US"/>
              <a:pPr>
                <a:defRPr/>
              </a:pPr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2D2D2D">
                    <a:tint val="75000"/>
                  </a:srgbClr>
                </a:solidFill>
                <a:latin typeface="Garamond" pitchFamily="18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r>
              <a:rPr lang="en-US"/>
              <a:t>Copyright Ruth Miskin Literacy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4098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2D2D2D">
                    <a:tint val="75000"/>
                  </a:srgbClr>
                </a:solidFill>
                <a:latin typeface="Garamond" pitchFamily="18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fld id="{D366FC25-FCA6-4D86-A84B-F6C8160D76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95288" y="188913"/>
            <a:ext cx="8567737" cy="144462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pic>
        <p:nvPicPr>
          <p:cNvPr id="15368" name="Picture 9" descr="RM_shape.jp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43888" y="404813"/>
            <a:ext cx="688975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3" name="Straight Connector 12"/>
          <p:cNvCxnSpPr/>
          <p:nvPr/>
        </p:nvCxnSpPr>
        <p:spPr>
          <a:xfrm>
            <a:off x="323850" y="188913"/>
            <a:ext cx="0" cy="6480175"/>
          </a:xfrm>
          <a:prstGeom prst="line">
            <a:avLst/>
          </a:prstGeom>
          <a:ln>
            <a:prstDash val="sysDot"/>
          </a:ln>
          <a:effectLst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pic>
        <p:nvPicPr>
          <p:cNvPr id="10" name="Picture 9" descr="PPT_RM_page.jpg"/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712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91" r:id="rId4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2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3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4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5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  <p:hf sldNum="0" hdr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 kern="1200">
          <a:solidFill>
            <a:srgbClr val="787878"/>
          </a:solidFill>
          <a:latin typeface="+mn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787878"/>
          </a:solidFill>
          <a:latin typeface="Arial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787878"/>
          </a:solidFill>
          <a:latin typeface="Arial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787878"/>
          </a:solidFill>
          <a:latin typeface="Arial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787878"/>
          </a:solidFill>
          <a:latin typeface="Arial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787878"/>
          </a:solidFill>
          <a:latin typeface="Arial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787878"/>
          </a:solidFill>
          <a:latin typeface="Arial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787878"/>
          </a:solidFill>
          <a:latin typeface="Arial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787878"/>
          </a:solidFill>
          <a:latin typeface="Arial" pitchFamily="34" charset="0"/>
        </a:defRPr>
      </a:lvl9pPr>
    </p:titleStyle>
    <p:bodyStyle>
      <a:lvl1pPr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Font typeface="Arial" charset="0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Font typeface="Arial" charset="0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Font typeface="Arial" charset="0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Font typeface="Arial" charset="0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Font typeface="Arial" charset="0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g"/><Relationship Id="rId1" Type="http://schemas.microsoft.com/office/2007/relationships/media" Target="../media/media1.mpg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uthmiskin.com/en/parents/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oxfordowl.co.uk/Reading/" TargetMode="External"/><Relationship Id="rId4" Type="http://schemas.openxmlformats.org/officeDocument/2006/relationships/hyperlink" Target="https://www.facebook.com/miskin.education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13" Type="http://schemas.openxmlformats.org/officeDocument/2006/relationships/image" Target="../media/image15.emf"/><Relationship Id="rId18" Type="http://schemas.openxmlformats.org/officeDocument/2006/relationships/image" Target="../media/image20.emf"/><Relationship Id="rId3" Type="http://schemas.openxmlformats.org/officeDocument/2006/relationships/image" Target="../media/image5.jpeg"/><Relationship Id="rId21" Type="http://schemas.openxmlformats.org/officeDocument/2006/relationships/image" Target="../media/image23.emf"/><Relationship Id="rId7" Type="http://schemas.openxmlformats.org/officeDocument/2006/relationships/image" Target="../media/image9.emf"/><Relationship Id="rId12" Type="http://schemas.openxmlformats.org/officeDocument/2006/relationships/image" Target="../media/image14.emf"/><Relationship Id="rId17" Type="http://schemas.openxmlformats.org/officeDocument/2006/relationships/image" Target="../media/image19.emf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8.emf"/><Relationship Id="rId20" Type="http://schemas.openxmlformats.org/officeDocument/2006/relationships/image" Target="../media/image2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emf"/><Relationship Id="rId11" Type="http://schemas.openxmlformats.org/officeDocument/2006/relationships/image" Target="../media/image13.jpeg"/><Relationship Id="rId5" Type="http://schemas.openxmlformats.org/officeDocument/2006/relationships/image" Target="../media/image7.jpeg"/><Relationship Id="rId15" Type="http://schemas.openxmlformats.org/officeDocument/2006/relationships/image" Target="../media/image17.png"/><Relationship Id="rId10" Type="http://schemas.openxmlformats.org/officeDocument/2006/relationships/image" Target="../media/image12.emf"/><Relationship Id="rId19" Type="http://schemas.openxmlformats.org/officeDocument/2006/relationships/image" Target="../media/image21.emf"/><Relationship Id="rId4" Type="http://schemas.openxmlformats.org/officeDocument/2006/relationships/image" Target="../media/image6.jpeg"/><Relationship Id="rId9" Type="http://schemas.openxmlformats.org/officeDocument/2006/relationships/image" Target="../media/image11.emf"/><Relationship Id="rId1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5554132" y="4221088"/>
            <a:ext cx="3589867" cy="1181993"/>
          </a:xfrm>
        </p:spPr>
        <p:txBody>
          <a:bodyPr>
            <a:normAutofit fontScale="90000"/>
          </a:bodyPr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dirty="0"/>
              <a:t>Parents’ Meeting</a:t>
            </a:r>
            <a:br>
              <a:rPr lang="en-US" dirty="0"/>
            </a:br>
            <a:r>
              <a:rPr lang="en-US" i="1" dirty="0"/>
              <a:t>Introduction to Read Write Inc.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9078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Pure Sounds (</a:t>
            </a:r>
            <a:r>
              <a:rPr lang="en-US" dirty="0" err="1"/>
              <a:t>ruthmiskin.com</a:t>
            </a:r>
            <a:r>
              <a:rPr lang="en-US" dirty="0"/>
              <a:t>)</a:t>
            </a:r>
          </a:p>
        </p:txBody>
      </p:sp>
      <p:pic>
        <p:nvPicPr>
          <p:cNvPr id="4" name="ph.set_1_sounds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3528" y="1278834"/>
            <a:ext cx="8634942" cy="4857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566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3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323528" y="260648"/>
            <a:ext cx="7478713" cy="86409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3000" b="1" i="0" u="none" strike="noStrike" cap="none" dirty="0">
                <a:solidFill>
                  <a:srgbClr val="787878"/>
                </a:solidFill>
                <a:latin typeface="Arial"/>
                <a:ea typeface="Arial"/>
                <a:cs typeface="Arial"/>
                <a:sym typeface="Arial"/>
              </a:rPr>
              <a:t>Speed Sounds Set 3</a:t>
            </a:r>
          </a:p>
        </p:txBody>
      </p:sp>
      <p:pic>
        <p:nvPicPr>
          <p:cNvPr id="6" name="Picture 5" descr="Complex_Speed_Sounds_Chart.pdf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075" t="7912" r="8731" b="12963"/>
          <a:stretch/>
        </p:blipFill>
        <p:spPr>
          <a:xfrm>
            <a:off x="4062884" y="1222569"/>
            <a:ext cx="4320626" cy="554834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19743" y="1553365"/>
            <a:ext cx="3810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SzPct val="25000"/>
            </a:pPr>
            <a:r>
              <a:rPr lang="en-US" dirty="0"/>
              <a:t>Once children know one way of reading and writing every sound, </a:t>
            </a:r>
            <a:r>
              <a:rPr lang="en-US" altLang="ja-JP" dirty="0">
                <a:latin typeface="Arial" pitchFamily="34" charset="0"/>
                <a:cs typeface="Arial" pitchFamily="34" charset="0"/>
              </a:rPr>
              <a:t>they start to learn spellings for each sound they already know</a:t>
            </a:r>
            <a:r>
              <a:rPr lang="en-US" altLang="ja-JP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lvl="0">
              <a:buSzPct val="25000"/>
            </a:pPr>
            <a:endParaRPr lang="en-US" altLang="ja-JP" dirty="0">
              <a:latin typeface="Arial" pitchFamily="34" charset="0"/>
              <a:cs typeface="Arial" pitchFamily="34" charset="0"/>
            </a:endParaRPr>
          </a:p>
          <a:p>
            <a:pPr lvl="0">
              <a:buSzPct val="25000"/>
            </a:pPr>
            <a:r>
              <a:rPr lang="en-US" altLang="ja-JP" dirty="0" smtClean="0">
                <a:latin typeface="Arial" pitchFamily="34" charset="0"/>
                <a:cs typeface="Arial" pitchFamily="34" charset="0"/>
              </a:rPr>
              <a:t>For </a:t>
            </a:r>
            <a:r>
              <a:rPr lang="en-US" altLang="ja-JP" dirty="0">
                <a:latin typeface="Arial" pitchFamily="34" charset="0"/>
                <a:cs typeface="Arial" pitchFamily="34" charset="0"/>
              </a:rPr>
              <a:t>example, they know ‘ay’ and now learn a-e and </a:t>
            </a:r>
            <a:r>
              <a:rPr lang="en-US" altLang="ja-JP" dirty="0" err="1">
                <a:latin typeface="Arial" pitchFamily="34" charset="0"/>
                <a:cs typeface="Arial" pitchFamily="34" charset="0"/>
              </a:rPr>
              <a:t>ai</a:t>
            </a:r>
            <a:r>
              <a:rPr lang="en-US" altLang="ja-JP" dirty="0">
                <a:latin typeface="Arial" pitchFamily="34" charset="0"/>
                <a:cs typeface="Arial" pitchFamily="34" charset="0"/>
              </a:rPr>
              <a:t> as other spellings for the same sound.</a:t>
            </a:r>
            <a:endParaRPr lang="en-US" altLang="ja-JP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7406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Sounds + blending = reading </a:t>
            </a:r>
          </a:p>
        </p:txBody>
      </p:sp>
      <p:pic>
        <p:nvPicPr>
          <p:cNvPr id="16" name="Picture 15" descr="Screen Shot 2016-04-13 at 10.33.12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6767" y="2721512"/>
            <a:ext cx="2963858" cy="139489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0D0F987-1124-9641-A917-5AF839C65251}"/>
              </a:ext>
            </a:extLst>
          </p:cNvPr>
          <p:cNvSpPr txBox="1"/>
          <p:nvPr/>
        </p:nvSpPr>
        <p:spPr>
          <a:xfrm>
            <a:off x="4142396" y="2911126"/>
            <a:ext cx="10654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787878"/>
                </a:solidFill>
                <a:ea typeface="+mj-ea"/>
                <a:cs typeface="+mj-cs"/>
              </a:rPr>
              <a:t>+</a:t>
            </a:r>
          </a:p>
        </p:txBody>
      </p:sp>
      <p:pic>
        <p:nvPicPr>
          <p:cNvPr id="9" name="Picture 8" descr="as.png">
            <a:extLst>
              <a:ext uri="{FF2B5EF4-FFF2-40B4-BE49-F238E27FC236}">
                <a16:creationId xmlns:a16="http://schemas.microsoft.com/office/drawing/2014/main" id="{51EA20A7-5BA2-E440-9860-D798EE7E53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8" y="2618531"/>
            <a:ext cx="3393707" cy="150831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90225" y="1228979"/>
            <a:ext cx="87578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SzPct val="25000"/>
              <a:defRPr/>
            </a:pPr>
            <a:r>
              <a:rPr lang="en-US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Alongside teaching children sounds, we teach them </a:t>
            </a:r>
            <a:r>
              <a:rPr lang="en-US" dirty="0"/>
              <a:t>to blend sounds to read words e.g. s-a-t, sat. </a:t>
            </a:r>
          </a:p>
          <a:p>
            <a:pPr lvl="0">
              <a:buSzPct val="25000"/>
              <a:defRPr/>
            </a:pPr>
            <a:endParaRPr lang="en-US" dirty="0"/>
          </a:p>
          <a:p>
            <a:pPr lvl="0">
              <a:buSzPct val="25000"/>
            </a:pPr>
            <a:r>
              <a:rPr lang="en-US" dirty="0"/>
              <a:t>We use Fred Talk to help children read.</a:t>
            </a:r>
            <a:endParaRPr lang="en-US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20989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Fred</a:t>
            </a:r>
          </a:p>
        </p:txBody>
      </p:sp>
      <p:pic>
        <p:nvPicPr>
          <p:cNvPr id="4" name="Content Placeholder 1" descr="41Ho83H3mFL.jpg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8" y="1264502"/>
            <a:ext cx="5717373" cy="2664296"/>
          </a:xfrm>
        </p:spPr>
      </p:pic>
      <p:sp>
        <p:nvSpPr>
          <p:cNvPr id="3" name="Rectangle 2"/>
          <p:cNvSpPr/>
          <p:nvPr/>
        </p:nvSpPr>
        <p:spPr>
          <a:xfrm>
            <a:off x="119742" y="4188297"/>
            <a:ext cx="902425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dirty="0"/>
              <a:t>Fred can only speak in sounds. He says d-o-g, h-a-t etc. </a:t>
            </a:r>
          </a:p>
          <a:p>
            <a:pPr lvl="0">
              <a:defRPr/>
            </a:pPr>
            <a:r>
              <a:rPr lang="en-US" dirty="0"/>
              <a:t>Speaking like Fred helps children to understand that words are made up of sounds.</a:t>
            </a:r>
          </a:p>
          <a:p>
            <a:pPr lvl="0">
              <a:defRPr/>
            </a:pPr>
            <a:endParaRPr lang="en-US" dirty="0"/>
          </a:p>
          <a:p>
            <a:pPr lvl="0"/>
            <a:r>
              <a:rPr lang="en-US" dirty="0"/>
              <a:t>Fred helps children </a:t>
            </a:r>
            <a:r>
              <a:rPr lang="en-US" dirty="0" smtClean="0"/>
              <a:t>practice </a:t>
            </a:r>
            <a:r>
              <a:rPr lang="en-US" dirty="0"/>
              <a:t>blending sounds together because he needs the children to say the words for him. Fred says d-o-g, children tell him the word is dog.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This is how we </a:t>
            </a:r>
            <a:r>
              <a:rPr lang="en-US" b="1" dirty="0"/>
              <a:t>quickly</a:t>
            </a:r>
            <a:r>
              <a:rPr lang="en-US" dirty="0"/>
              <a:t> teach </a:t>
            </a:r>
            <a:r>
              <a:rPr lang="en-US" b="1" dirty="0"/>
              <a:t>all of our children</a:t>
            </a:r>
            <a:r>
              <a:rPr lang="en-US" dirty="0"/>
              <a:t> to blend.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6307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4883CF-ABF9-984B-9FFC-62BB643E79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Free Video Tutorials (</a:t>
            </a:r>
            <a:r>
              <a:rPr lang="en-US" dirty="0" err="1"/>
              <a:t>ruthmiskin.com</a:t>
            </a:r>
            <a:r>
              <a:rPr lang="en-US" dirty="0"/>
              <a:t>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F4A43B0-25A7-0949-9BF1-25899EF557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92265" y="1317246"/>
            <a:ext cx="6759469" cy="4904277"/>
          </a:xfrm>
        </p:spPr>
      </p:pic>
    </p:spTree>
    <p:extLst>
      <p:ext uri="{BB962C8B-B14F-4D97-AF65-F5344CB8AC3E}">
        <p14:creationId xmlns:p14="http://schemas.microsoft.com/office/powerpoint/2010/main" val="1026422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can I do?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Use pure sounds, not letter names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Use Fred Talk to read and spell words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Listen to your child read their </a:t>
            </a:r>
            <a:r>
              <a:rPr lang="en-US" dirty="0" smtClean="0"/>
              <a:t>RWI </a:t>
            </a:r>
            <a:r>
              <a:rPr lang="en-US" dirty="0" smtClean="0"/>
              <a:t>Book Bag Book every </a:t>
            </a:r>
            <a:r>
              <a:rPr lang="en-US" dirty="0"/>
              <a:t>day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Read ‘Reading for Pleasure’ </a:t>
            </a:r>
            <a:r>
              <a:rPr lang="en-US" dirty="0"/>
              <a:t>stories to your child every day</a:t>
            </a:r>
          </a:p>
          <a:p>
            <a:pPr marL="457200" indent="-457200">
              <a:buFont typeface="Arial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6694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Online resources available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Ruth Miskin Parents’ Page:</a:t>
            </a:r>
          </a:p>
          <a:p>
            <a:r>
              <a:rPr lang="en-US" dirty="0">
                <a:hlinkClick r:id="rId3"/>
              </a:rPr>
              <a:t>http://www.ruthmiskin.com/en/parents/</a:t>
            </a:r>
            <a:endParaRPr lang="en-US" dirty="0"/>
          </a:p>
          <a:p>
            <a:endParaRPr lang="en-US" dirty="0"/>
          </a:p>
          <a:p>
            <a:r>
              <a:rPr lang="en-US" dirty="0"/>
              <a:t>Ruth Miskin Facebook:</a:t>
            </a:r>
          </a:p>
          <a:p>
            <a:r>
              <a:rPr lang="en-US" dirty="0">
                <a:hlinkClick r:id="rId4"/>
              </a:rPr>
              <a:t>https://www.facebook.com/miskin.education</a:t>
            </a:r>
            <a:endParaRPr lang="en-US" dirty="0"/>
          </a:p>
          <a:p>
            <a:endParaRPr lang="en-US" dirty="0"/>
          </a:p>
          <a:p>
            <a:r>
              <a:rPr lang="en-US" dirty="0"/>
              <a:t>Free e-books for home reading:</a:t>
            </a:r>
          </a:p>
          <a:p>
            <a:r>
              <a:rPr lang="en-US" dirty="0">
                <a:hlinkClick r:id="rId5"/>
              </a:rPr>
              <a:t>http://www.oxfordowl.co.uk/Reading/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2511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94E9270-5448-064E-9750-40A084A21E45}"/>
              </a:ext>
            </a:extLst>
          </p:cNvPr>
          <p:cNvSpPr/>
          <p:nvPr/>
        </p:nvSpPr>
        <p:spPr>
          <a:xfrm>
            <a:off x="400929" y="1213636"/>
            <a:ext cx="8342141" cy="24068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5A5A5A"/>
                </a:solidFill>
                <a:latin typeface="Arial" charset="0"/>
              </a:rPr>
              <a:t>Reading feeds the imagination, it expands </a:t>
            </a:r>
          </a:p>
          <a:p>
            <a:r>
              <a:rPr lang="en-US" sz="3200" dirty="0">
                <a:solidFill>
                  <a:srgbClr val="5A5A5A"/>
                </a:solidFill>
                <a:latin typeface="Arial" charset="0"/>
              </a:rPr>
              <a:t>horizons and offers new and exciting ways of </a:t>
            </a:r>
          </a:p>
          <a:p>
            <a:r>
              <a:rPr lang="en-US" sz="3200" dirty="0">
                <a:solidFill>
                  <a:srgbClr val="5A5A5A"/>
                </a:solidFill>
                <a:latin typeface="Arial" charset="0"/>
              </a:rPr>
              <a:t>seeing and making sense of our lives and of </a:t>
            </a:r>
          </a:p>
          <a:p>
            <a:r>
              <a:rPr lang="en-US" sz="3200" dirty="0">
                <a:solidFill>
                  <a:srgbClr val="5A5A5A"/>
                </a:solidFill>
                <a:latin typeface="Arial" charset="0"/>
              </a:rPr>
              <a:t>the world around us.</a:t>
            </a:r>
            <a:endParaRPr lang="en-GB" altLang="ja-JP" sz="3200" dirty="0">
              <a:solidFill>
                <a:srgbClr val="5A5A5A"/>
              </a:solidFill>
              <a:latin typeface="Arial" charset="0"/>
              <a:cs typeface="ＭＳ Ｐゴシック" charset="0"/>
            </a:endParaRPr>
          </a:p>
          <a:p>
            <a:pPr algn="r">
              <a:lnSpc>
                <a:spcPct val="80000"/>
              </a:lnSpc>
            </a:pPr>
            <a:r>
              <a:rPr lang="en-US" sz="2800" i="1" dirty="0">
                <a:solidFill>
                  <a:schemeClr val="tx2"/>
                </a:solidFill>
                <a:latin typeface="Arial" charset="0"/>
              </a:rPr>
              <a:t>Michael Morpurg</a:t>
            </a:r>
            <a:r>
              <a:rPr lang="en-US" sz="2800" i="1" dirty="0">
                <a:latin typeface="Arial" charset="0"/>
              </a:rPr>
              <a:t>o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958446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36" y="260649"/>
            <a:ext cx="8640951" cy="864096"/>
          </a:xfrm>
        </p:spPr>
        <p:txBody>
          <a:bodyPr/>
          <a:lstStyle/>
          <a:p>
            <a:r>
              <a:rPr lang="en-US" dirty="0"/>
              <a:t>Reading </a:t>
            </a:r>
            <a:r>
              <a:rPr lang="en-GB" dirty="0"/>
              <a:t>changes everything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>
              <a:solidFill>
                <a:srgbClr val="5A5A5A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rgbClr val="5A5A5A"/>
                </a:solidFill>
              </a:rPr>
              <a:t>Teach a child to read and keep that child reading and we will change everything.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b="1" dirty="0">
                <a:solidFill>
                  <a:schemeClr val="accent3"/>
                </a:solidFill>
              </a:rPr>
              <a:t>And I mean everything.</a:t>
            </a:r>
          </a:p>
          <a:p>
            <a:endParaRPr lang="en-US" b="1" dirty="0">
              <a:solidFill>
                <a:schemeClr val="accent1"/>
              </a:solidFill>
            </a:endParaRPr>
          </a:p>
          <a:p>
            <a:pPr marL="0" indent="0" algn="r">
              <a:buNone/>
            </a:pPr>
            <a:r>
              <a:rPr lang="en-US" sz="2400" i="1" dirty="0"/>
              <a:t>Jeanette Winterson</a:t>
            </a:r>
            <a:endParaRPr lang="en-US" sz="2400" b="1" i="1" dirty="0">
              <a:solidFill>
                <a:schemeClr val="accent1"/>
              </a:solidFill>
            </a:endParaRPr>
          </a:p>
          <a:p>
            <a:endParaRPr lang="en-US" dirty="0" smtClean="0"/>
          </a:p>
          <a:p>
            <a:r>
              <a:rPr lang="en-US" sz="2400" dirty="0" smtClean="0"/>
              <a:t>We want </a:t>
            </a:r>
            <a:r>
              <a:rPr lang="en-US" sz="2400" dirty="0"/>
              <a:t>to help you understand how your child is learning to read with phonics – specifically ‘Read Write Inc.’ Phonics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841652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i="1" dirty="0">
                <a:latin typeface="Arial" charset="0"/>
              </a:rPr>
              <a:t>Read Write Inc</a:t>
            </a:r>
            <a:r>
              <a:rPr lang="en-GB" dirty="0">
                <a:latin typeface="Arial" charset="0"/>
              </a:rPr>
              <a:t>. </a:t>
            </a:r>
            <a:r>
              <a:rPr lang="en-GB" dirty="0" smtClean="0">
                <a:latin typeface="Arial" charset="0"/>
              </a:rPr>
              <a:t>Phonics</a:t>
            </a:r>
            <a:endParaRPr lang="en-US" dirty="0">
              <a:latin typeface="Arial" charset="0"/>
            </a:endParaRPr>
          </a:p>
        </p:txBody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buFont typeface="Arial"/>
              <a:buChar char="•"/>
            </a:pPr>
            <a:r>
              <a:rPr lang="en-US" dirty="0">
                <a:latin typeface="Arial Unicode MS" charset="0"/>
              </a:rPr>
              <a:t>Children learning to read in </a:t>
            </a:r>
            <a:r>
              <a:rPr lang="en-US" dirty="0" smtClean="0">
                <a:latin typeface="Arial Unicode MS" charset="0"/>
              </a:rPr>
              <a:t>FS </a:t>
            </a:r>
            <a:r>
              <a:rPr lang="en-US" dirty="0" smtClean="0">
                <a:latin typeface="Arial Unicode MS" charset="0"/>
              </a:rPr>
              <a:t>– </a:t>
            </a:r>
            <a:r>
              <a:rPr lang="en-US" dirty="0">
                <a:latin typeface="Arial Unicode MS" charset="0"/>
              </a:rPr>
              <a:t>Y2</a:t>
            </a:r>
          </a:p>
          <a:p>
            <a:endParaRPr lang="en-GB" dirty="0">
              <a:latin typeface="Arial Unicode MS" charset="0"/>
            </a:endParaRPr>
          </a:p>
          <a:p>
            <a:pPr marL="457200" indent="-457200">
              <a:buFont typeface="Arial"/>
              <a:buChar char="•"/>
            </a:pPr>
            <a:r>
              <a:rPr lang="en-GB" dirty="0">
                <a:latin typeface="Arial Unicode MS" charset="0"/>
              </a:rPr>
              <a:t>Taught in groups based on their stage of reading</a:t>
            </a:r>
            <a:endParaRPr lang="en-US" dirty="0">
              <a:latin typeface="Arial Unicode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6572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2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36" y="260649"/>
            <a:ext cx="8712959" cy="864096"/>
          </a:xfrm>
        </p:spPr>
        <p:txBody>
          <a:bodyPr/>
          <a:lstStyle/>
          <a:p>
            <a:r>
              <a:rPr lang="en-US" dirty="0"/>
              <a:t>Read Write Inc. Phonics daily lessons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2978754" y="2413291"/>
            <a:ext cx="1964910" cy="1008112"/>
            <a:chOff x="4814870" y="1776823"/>
            <a:chExt cx="3618366" cy="1856429"/>
          </a:xfrm>
        </p:grpSpPr>
        <p:pic>
          <p:nvPicPr>
            <p:cNvPr id="30" name="Picture 29" descr="Screen Shot 2016-04-13 at 10.33.12.jpg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44208" y="1844824"/>
              <a:ext cx="1989028" cy="93610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31" name="Picture 30" descr="Screen Shot 2016-04-13 at 10.33.43.jpg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546980">
              <a:off x="4814870" y="1776823"/>
              <a:ext cx="2087927" cy="97795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32" name="Picture 31" descr="Screen Shot 2016-04-13 at 10.33.58.jpg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80112" y="2708920"/>
              <a:ext cx="1956427" cy="92433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grpSp>
        <p:nvGrpSpPr>
          <p:cNvPr id="59" name="Group 58"/>
          <p:cNvGrpSpPr/>
          <p:nvPr/>
        </p:nvGrpSpPr>
        <p:grpSpPr>
          <a:xfrm>
            <a:off x="5583817" y="1736247"/>
            <a:ext cx="3125860" cy="863516"/>
            <a:chOff x="1331639" y="4077050"/>
            <a:chExt cx="3382487" cy="810023"/>
          </a:xfrm>
        </p:grpSpPr>
        <p:grpSp>
          <p:nvGrpSpPr>
            <p:cNvPr id="23" name="Group 22"/>
            <p:cNvGrpSpPr/>
            <p:nvPr/>
          </p:nvGrpSpPr>
          <p:grpSpPr>
            <a:xfrm>
              <a:off x="1331639" y="4077050"/>
              <a:ext cx="2446386" cy="810004"/>
              <a:chOff x="1297076" y="3889727"/>
              <a:chExt cx="1959156" cy="648683"/>
            </a:xfrm>
          </p:grpSpPr>
          <p:pic>
            <p:nvPicPr>
              <p:cNvPr id="14" name="Picture 13" descr="837119 RED Pin It On CVR.pdf"/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297076" y="3889729"/>
                <a:ext cx="921153" cy="648678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15" name="Picture 14" descr="837132 GREEN My Dog Ned CVR.pdf"/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527744" y="3889727"/>
                <a:ext cx="921154" cy="648678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16" name="Picture 15" descr="837158 PURPLE Billy the Kid CVR.pdf"/>
              <p:cNvPicPr>
                <a:picLocks noChangeAspect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816078" y="3889731"/>
                <a:ext cx="921156" cy="648678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17" name="Picture 16" descr="837169 PINK Scruffy Ted CVR.pdf"/>
              <p:cNvPicPr>
                <a:picLocks noChangeAspect="1"/>
              </p:cNvPicPr>
              <p:nvPr/>
            </p:nvPicPr>
            <p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104411" y="3889731"/>
                <a:ext cx="921156" cy="648679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18" name="Picture 17" descr="837188 ORANGE Playday CVR.pdf"/>
              <p:cNvPicPr>
                <a:picLocks noChangeAspect="1"/>
              </p:cNvPicPr>
              <p:nvPr/>
            </p:nvPicPr>
            <p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335078" y="3889730"/>
                <a:ext cx="921154" cy="648679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</p:grpSp>
        <p:pic>
          <p:nvPicPr>
            <p:cNvPr id="56" name="Picture 55" descr="Screen Shot 2016-04-13 at 14.02.55.jpg"/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87824" y="4077072"/>
              <a:ext cx="1146650" cy="810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57" name="Picture 56" descr="837214 BLUE Barker CVR.pdf"/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75856" y="4077072"/>
              <a:ext cx="1150238" cy="810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</p:pic>
        <p:pic>
          <p:nvPicPr>
            <p:cNvPr id="58" name="Picture 57" descr="837237 GREY Dangerous dinosaur CVR.pdf"/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63888" y="4077073"/>
              <a:ext cx="1150238" cy="810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pic>
        <p:nvPicPr>
          <p:cNvPr id="8" name="Picture 7" descr="flashcards.png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571" y="1446761"/>
            <a:ext cx="1683972" cy="1656184"/>
          </a:xfrm>
          <a:prstGeom prst="rect">
            <a:avLst/>
          </a:prstGeom>
        </p:spPr>
      </p:pic>
      <p:grpSp>
        <p:nvGrpSpPr>
          <p:cNvPr id="47" name="Group 46"/>
          <p:cNvGrpSpPr/>
          <p:nvPr/>
        </p:nvGrpSpPr>
        <p:grpSpPr>
          <a:xfrm>
            <a:off x="5947864" y="2903643"/>
            <a:ext cx="2443877" cy="948102"/>
            <a:chOff x="1763688" y="5157192"/>
            <a:chExt cx="3816424" cy="1340768"/>
          </a:xfrm>
        </p:grpSpPr>
        <p:pic>
          <p:nvPicPr>
            <p:cNvPr id="48" name="Picture 47" descr="837404_GW_BK1_CVR.pdf"/>
            <p:cNvPicPr>
              <a:picLocks noChangeAspect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63688" y="5157192"/>
              <a:ext cx="948115" cy="134076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49" name="Picture 48" descr="837406_GW_BK2_CVR.pdf"/>
            <p:cNvPicPr>
              <a:picLocks noChangeAspect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95736" y="5157192"/>
              <a:ext cx="936104" cy="132378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60" name="Picture 59" descr="837408_GW_BK3_CVR.pdf"/>
            <p:cNvPicPr>
              <a:picLocks noChangeAspect="1"/>
            </p:cNvPicPr>
            <p:nvPr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99792" y="5157192"/>
              <a:ext cx="936104" cy="132378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61" name="Picture 60" descr="837410_GW_BK4_CVR.pdf"/>
            <p:cNvPicPr>
              <a:picLocks noChangeAspect="1"/>
            </p:cNvPicPr>
            <p:nvPr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31840" y="5157192"/>
              <a:ext cx="936104" cy="132378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62" name="Picture 61" descr="837412_GW_BK5_CVR.pdf"/>
            <p:cNvPicPr>
              <a:picLocks noChangeAspect="1"/>
            </p:cNvPicPr>
            <p:nvPr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35896" y="5157192"/>
              <a:ext cx="948114" cy="134076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63" name="Picture 62" descr="837414_GW_BK6_CVR.pdf"/>
            <p:cNvPicPr>
              <a:picLocks noChangeAspect="1"/>
            </p:cNvPicPr>
            <p:nvPr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39952" y="5157192"/>
              <a:ext cx="948114" cy="134076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64" name="Picture 63" descr="837416_GW_BK7_CVR.pdf"/>
            <p:cNvPicPr>
              <a:picLocks noChangeAspect="1"/>
            </p:cNvPicPr>
            <p:nvPr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44008" y="5157192"/>
              <a:ext cx="936104" cy="132378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sp>
        <p:nvSpPr>
          <p:cNvPr id="3" name="TextBox 2"/>
          <p:cNvSpPr txBox="1"/>
          <p:nvPr/>
        </p:nvSpPr>
        <p:spPr>
          <a:xfrm>
            <a:off x="445298" y="3151946"/>
            <a:ext cx="20236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We </a:t>
            </a:r>
            <a:r>
              <a:rPr lang="en-US" dirty="0"/>
              <a:t>teach </a:t>
            </a:r>
            <a:r>
              <a:rPr lang="en-US" dirty="0" smtClean="0"/>
              <a:t>sounds. </a:t>
            </a:r>
            <a:endParaRPr lang="en-GB" dirty="0"/>
          </a:p>
        </p:txBody>
      </p:sp>
      <p:sp>
        <p:nvSpPr>
          <p:cNvPr id="35" name="TextBox 34"/>
          <p:cNvSpPr txBox="1"/>
          <p:nvPr/>
        </p:nvSpPr>
        <p:spPr>
          <a:xfrm>
            <a:off x="2862050" y="1463150"/>
            <a:ext cx="26355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Children practice </a:t>
            </a:r>
            <a:r>
              <a:rPr lang="en-US" sz="1600" dirty="0"/>
              <a:t>reading and spelling words containing these </a:t>
            </a:r>
            <a:r>
              <a:rPr lang="en-US" sz="1600" dirty="0" smtClean="0"/>
              <a:t>sounds. </a:t>
            </a:r>
            <a:endParaRPr lang="en-GB" sz="1600" dirty="0"/>
          </a:p>
        </p:txBody>
      </p:sp>
      <p:sp>
        <p:nvSpPr>
          <p:cNvPr id="4" name="Rectangle 3"/>
          <p:cNvSpPr/>
          <p:nvPr/>
        </p:nvSpPr>
        <p:spPr>
          <a:xfrm>
            <a:off x="5476698" y="3883575"/>
            <a:ext cx="380765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Then </a:t>
            </a:r>
            <a:r>
              <a:rPr lang="en-US" sz="1400" dirty="0"/>
              <a:t>we give children decodable </a:t>
            </a:r>
            <a:r>
              <a:rPr lang="en-US" sz="1400" dirty="0" smtClean="0"/>
              <a:t>books containing </a:t>
            </a:r>
            <a:r>
              <a:rPr lang="en-US" sz="1400" dirty="0"/>
              <a:t>sounds and words they can read. </a:t>
            </a:r>
            <a:endParaRPr lang="en-GB" sz="1400" dirty="0"/>
          </a:p>
        </p:txBody>
      </p:sp>
      <p:sp>
        <p:nvSpPr>
          <p:cNvPr id="37" name="Rectangle 36"/>
          <p:cNvSpPr/>
          <p:nvPr/>
        </p:nvSpPr>
        <p:spPr>
          <a:xfrm>
            <a:off x="881118" y="4963703"/>
            <a:ext cx="7292884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400" dirty="0"/>
              <a:t>They read each Storybook three times at school and again with you at home. </a:t>
            </a:r>
            <a:endParaRPr lang="en-GB" sz="1400" dirty="0"/>
          </a:p>
          <a:p>
            <a:pPr lvl="0"/>
            <a:r>
              <a:rPr lang="en-US" sz="1400" dirty="0"/>
              <a:t>On each reading, children’s fluency increases and the more they can focus on what the story is about.</a:t>
            </a:r>
            <a:endParaRPr lang="en-GB" sz="1400" dirty="0"/>
          </a:p>
          <a:p>
            <a:pPr lvl="0"/>
            <a:r>
              <a:rPr lang="en-US" sz="1400" dirty="0"/>
              <a:t>Children also learn to spell the words they have been reading and develop their ideas into sentences so that they can write about the Storybooks they read</a:t>
            </a:r>
            <a:r>
              <a:rPr lang="en-US" sz="1400" dirty="0" smtClean="0"/>
              <a:t>.</a:t>
            </a:r>
          </a:p>
          <a:p>
            <a:pPr lvl="0"/>
            <a:r>
              <a:rPr lang="en-US" sz="1400" dirty="0" smtClean="0"/>
              <a:t>They also bring home a RWI Book Bag Book which links to what they have been practicing in class that week. 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1254138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36" y="260649"/>
            <a:ext cx="8712959" cy="864096"/>
          </a:xfrm>
        </p:spPr>
        <p:txBody>
          <a:bodyPr/>
          <a:lstStyle/>
          <a:p>
            <a:r>
              <a:rPr lang="en-US" dirty="0"/>
              <a:t>Read Write Inc. Phonics daily lessons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2195739" y="3557444"/>
            <a:ext cx="4968552" cy="1739614"/>
            <a:chOff x="2123728" y="4077072"/>
            <a:chExt cx="4968552" cy="1739614"/>
          </a:xfrm>
        </p:grpSpPr>
        <p:grpSp>
          <p:nvGrpSpPr>
            <p:cNvPr id="40" name="Group 39"/>
            <p:cNvGrpSpPr/>
            <p:nvPr/>
          </p:nvGrpSpPr>
          <p:grpSpPr>
            <a:xfrm>
              <a:off x="2123728" y="4077072"/>
              <a:ext cx="4968552" cy="1739614"/>
              <a:chOff x="4083072" y="2063856"/>
              <a:chExt cx="3983851" cy="1515444"/>
            </a:xfrm>
          </p:grpSpPr>
          <p:grpSp>
            <p:nvGrpSpPr>
              <p:cNvPr id="42" name="Group 41"/>
              <p:cNvGrpSpPr/>
              <p:nvPr/>
            </p:nvGrpSpPr>
            <p:grpSpPr>
              <a:xfrm>
                <a:off x="4083072" y="2239125"/>
                <a:ext cx="3259221" cy="1340175"/>
                <a:chOff x="5314952" y="2543404"/>
                <a:chExt cx="3259221" cy="1340175"/>
              </a:xfrm>
            </p:grpSpPr>
            <p:pic>
              <p:nvPicPr>
                <p:cNvPr id="44" name="Picture 30" descr="MonkeyandPanda.jpg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603198" y="2605814"/>
                  <a:ext cx="970975" cy="127776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5" name="Picture 28" descr="The Worst Princess"/>
                <p:cNvPicPr>
                  <a:picLocks noChangeAspect="1" noChangeArrowheads="1"/>
                </p:cNvPicPr>
                <p:nvPr/>
              </p:nvPicPr>
              <p:blipFill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970013" y="2793431"/>
                  <a:ext cx="906664" cy="105847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6" name="Picture 27" descr="http://img1.fantasticfiction.co.uk/images/h4/h20507.jpg"/>
                <p:cNvPicPr>
                  <a:picLocks noChangeAspect="1" noChangeArrowheads="1"/>
                </p:cNvPicPr>
                <p:nvPr/>
              </p:nvPicPr>
              <p:blipFill>
                <a:blip r:embed="rId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21135612">
                  <a:off x="5314952" y="2543404"/>
                  <a:ext cx="933021" cy="122716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pic>
            <p:nvPicPr>
              <p:cNvPr id="43" name="Picture 42"/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701327">
                <a:off x="7276576" y="2063856"/>
                <a:ext cx="790347" cy="1153840"/>
              </a:xfrm>
              <a:prstGeom prst="rect">
                <a:avLst/>
              </a:prstGeom>
            </p:spPr>
          </p:pic>
        </p:grpSp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48240">
              <a:off x="3173538" y="4590966"/>
              <a:ext cx="1168939" cy="937099"/>
            </a:xfrm>
            <a:prstGeom prst="rect">
              <a:avLst/>
            </a:prstGeom>
          </p:spPr>
        </p:pic>
      </p:grpSp>
      <p:sp>
        <p:nvSpPr>
          <p:cNvPr id="5" name="Rectangle 4"/>
          <p:cNvSpPr/>
          <p:nvPr/>
        </p:nvSpPr>
        <p:spPr>
          <a:xfrm>
            <a:off x="696685" y="1581463"/>
            <a:ext cx="765265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dirty="0"/>
              <a:t>Alongside this we read stories </a:t>
            </a:r>
            <a:r>
              <a:rPr lang="en-US" b="1" dirty="0"/>
              <a:t>to</a:t>
            </a:r>
            <a:r>
              <a:rPr lang="en-US" dirty="0"/>
              <a:t> children: </a:t>
            </a:r>
            <a:r>
              <a:rPr lang="en-US" dirty="0" smtClean="0"/>
              <a:t>stories </a:t>
            </a:r>
            <a:r>
              <a:rPr lang="en-US" dirty="0"/>
              <a:t>they cannot yet read for themselves</a:t>
            </a:r>
            <a:endParaRPr lang="en-GB" dirty="0"/>
          </a:p>
          <a:p>
            <a:pPr lvl="0"/>
            <a:endParaRPr lang="en-US" dirty="0"/>
          </a:p>
          <a:p>
            <a:pPr lvl="0"/>
            <a:r>
              <a:rPr lang="en-US" dirty="0"/>
              <a:t>Our aim is for children to finish the RWI Phonics </a:t>
            </a:r>
            <a:r>
              <a:rPr lang="en-US" dirty="0" err="1"/>
              <a:t>programme</a:t>
            </a:r>
            <a:r>
              <a:rPr lang="en-US" dirty="0"/>
              <a:t> </a:t>
            </a:r>
            <a:r>
              <a:rPr lang="en-US" dirty="0" smtClean="0"/>
              <a:t>so </a:t>
            </a:r>
            <a:r>
              <a:rPr lang="en-US" dirty="0"/>
              <a:t>they can start reading these books for themselves.</a:t>
            </a:r>
            <a:endParaRPr lang="en-GB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0201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260649"/>
            <a:ext cx="8820472" cy="864096"/>
          </a:xfrm>
        </p:spPr>
        <p:txBody>
          <a:bodyPr/>
          <a:lstStyle/>
          <a:p>
            <a:r>
              <a:rPr lang="en-US" dirty="0"/>
              <a:t>One-to-one tutoring – ‘keep up, not catch up!’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279E094-2F07-E241-8BC8-4E837AF4CC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980" y="2449286"/>
            <a:ext cx="3421047" cy="2275114"/>
          </a:xfrm>
        </p:spPr>
      </p:pic>
      <p:sp>
        <p:nvSpPr>
          <p:cNvPr id="3" name="Rectangle 2"/>
          <p:cNvSpPr/>
          <p:nvPr/>
        </p:nvSpPr>
        <p:spPr>
          <a:xfrm>
            <a:off x="4321628" y="2118479"/>
            <a:ext cx="4572000" cy="31393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We want to make sure every child learns to read in our school.</a:t>
            </a:r>
          </a:p>
          <a:p>
            <a:endParaRPr lang="en-US" dirty="0"/>
          </a:p>
          <a:p>
            <a:r>
              <a:rPr lang="en-US" dirty="0"/>
              <a:t>Some children need extra practice when learning to read so we teach these children </a:t>
            </a:r>
            <a:r>
              <a:rPr lang="en-US" dirty="0" smtClean="0"/>
              <a:t>one-to-one or in smaller groups as an intervention– </a:t>
            </a:r>
            <a:r>
              <a:rPr lang="en-US" dirty="0"/>
              <a:t>on top of their group lesson.</a:t>
            </a:r>
          </a:p>
          <a:p>
            <a:endParaRPr lang="en-US" dirty="0"/>
          </a:p>
          <a:p>
            <a:r>
              <a:rPr lang="en-US" dirty="0"/>
              <a:t>We make sure they ‘keep up’ from the beginning and don’t need ‘catch up’ later on.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2884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323528" y="260648"/>
            <a:ext cx="7478713" cy="86409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3000" b="1" i="0" u="none" strike="noStrike" cap="none" dirty="0">
                <a:solidFill>
                  <a:srgbClr val="787878"/>
                </a:solidFill>
                <a:latin typeface="Arial"/>
                <a:ea typeface="Arial"/>
                <a:cs typeface="Arial"/>
                <a:sym typeface="Arial"/>
              </a:rPr>
              <a:t>What is phonics?</a:t>
            </a:r>
          </a:p>
        </p:txBody>
      </p:sp>
      <p:sp>
        <p:nvSpPr>
          <p:cNvPr id="234" name="Shape 234"/>
          <p:cNvSpPr txBox="1">
            <a:spLocks noGrp="1"/>
          </p:cNvSpPr>
          <p:nvPr>
            <p:ph type="body" idx="1"/>
          </p:nvPr>
        </p:nvSpPr>
        <p:spPr>
          <a:xfrm>
            <a:off x="323528" y="1196751"/>
            <a:ext cx="8639174" cy="504055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spcBef>
                <a:spcPts val="0"/>
              </a:spcBef>
              <a:buSzPct val="25000"/>
            </a:pPr>
            <a:r>
              <a:rPr lang="en-US" sz="3200" b="0" i="0" u="none" strike="noStrike" cap="none" dirty="0" smtClean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Sounds – </a:t>
            </a:r>
          </a:p>
          <a:p>
            <a:pPr lvl="0">
              <a:spcBef>
                <a:spcPts val="0"/>
              </a:spcBef>
              <a:buSzPct val="25000"/>
            </a:pPr>
            <a:r>
              <a:rPr lang="en-US" sz="2800" dirty="0" smtClean="0">
                <a:solidFill>
                  <a:schemeClr val="tx1"/>
                </a:solidFill>
              </a:rPr>
              <a:t>All </a:t>
            </a:r>
            <a:r>
              <a:rPr lang="en-US" sz="2800" dirty="0">
                <a:solidFill>
                  <a:schemeClr val="tx1"/>
                </a:solidFill>
              </a:rPr>
              <a:t>words are made up of individual </a:t>
            </a:r>
            <a:r>
              <a:rPr lang="en-US" sz="2800" b="1" dirty="0">
                <a:solidFill>
                  <a:schemeClr val="tx1"/>
                </a:solidFill>
              </a:rPr>
              <a:t>sounds. </a:t>
            </a:r>
            <a:r>
              <a:rPr lang="en-US" sz="2800" dirty="0">
                <a:solidFill>
                  <a:schemeClr val="tx1"/>
                </a:solidFill>
              </a:rPr>
              <a:t>These sounds are merged together to form words.</a:t>
            </a:r>
          </a:p>
          <a:p>
            <a:pPr lvl="0">
              <a:spcBef>
                <a:spcPts val="0"/>
              </a:spcBef>
              <a:buSzPct val="25000"/>
            </a:pPr>
            <a:endParaRPr lang="en-US" sz="2800" dirty="0" smtClean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  <a:p>
            <a:pPr lvl="0">
              <a:spcBef>
                <a:spcPts val="0"/>
              </a:spcBef>
              <a:buSzPct val="25000"/>
            </a:pPr>
            <a:r>
              <a:rPr lang="en-US" sz="2800" dirty="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e.g</a:t>
            </a:r>
            <a:r>
              <a:rPr lang="en-US" sz="28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. in </a:t>
            </a:r>
            <a:r>
              <a:rPr lang="en-US" sz="2800" dirty="0"/>
              <a:t>‘mat’ we have the sounds ‘m’, ‘a’, ‘t’, </a:t>
            </a:r>
            <a:endParaRPr lang="en-US" sz="2800" dirty="0" smtClean="0"/>
          </a:p>
          <a:p>
            <a:pPr lvl="0">
              <a:spcBef>
                <a:spcPts val="0"/>
              </a:spcBef>
              <a:buSzPct val="25000"/>
            </a:pPr>
            <a:r>
              <a:rPr lang="en-US" sz="2800" dirty="0" smtClean="0"/>
              <a:t>ship </a:t>
            </a:r>
            <a:r>
              <a:rPr lang="en-US" sz="2800" dirty="0"/>
              <a:t>– ‘</a:t>
            </a:r>
            <a:r>
              <a:rPr lang="en-US" sz="2800" dirty="0" err="1"/>
              <a:t>sh</a:t>
            </a:r>
            <a:r>
              <a:rPr lang="en-US" sz="2800" dirty="0"/>
              <a:t>’, ‘</a:t>
            </a:r>
            <a:r>
              <a:rPr lang="en-US" sz="2800" dirty="0" err="1"/>
              <a:t>i</a:t>
            </a:r>
            <a:r>
              <a:rPr lang="en-US" sz="2800" dirty="0"/>
              <a:t>’, ‘p</a:t>
            </a:r>
            <a:r>
              <a:rPr lang="en-US" sz="2800" dirty="0" smtClean="0"/>
              <a:t>’.</a:t>
            </a:r>
          </a:p>
          <a:p>
            <a:pPr lvl="0">
              <a:spcBef>
                <a:spcPts val="0"/>
              </a:spcBef>
              <a:buSzPct val="25000"/>
            </a:pPr>
            <a:endParaRPr sz="3200" b="0" i="0" u="none" strike="noStrike" cap="none" dirty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SzPct val="25000"/>
              <a:buNone/>
            </a:pPr>
            <a:r>
              <a:rPr lang="en-US" sz="3200" i="0" u="none" strike="noStrike" cap="none" dirty="0" smtClean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Graphemes</a:t>
            </a:r>
          </a:p>
          <a:p>
            <a:pPr lvl="0">
              <a:spcBef>
                <a:spcPts val="640"/>
              </a:spcBef>
              <a:spcAft>
                <a:spcPts val="0"/>
              </a:spcAft>
              <a:buSzPct val="25000"/>
            </a:pPr>
            <a:r>
              <a:rPr lang="en-US" sz="24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A grapheme is another name for the letters we use to write the sound. The spelling of that sound on the page. </a:t>
            </a:r>
            <a:endParaRPr lang="en-US" sz="2400" dirty="0" smtClean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  <a:p>
            <a:pPr lvl="0">
              <a:spcBef>
                <a:spcPts val="640"/>
              </a:spcBef>
              <a:spcAft>
                <a:spcPts val="0"/>
              </a:spcAft>
              <a:buSzPct val="25000"/>
            </a:pPr>
            <a:endParaRPr lang="en-US" sz="2400" i="0" u="none" strike="noStrike" cap="none" dirty="0">
              <a:solidFill>
                <a:schemeClr val="dk1"/>
              </a:solidFill>
              <a:latin typeface="Arial"/>
              <a:ea typeface="Arial"/>
              <a:cs typeface="Calibri"/>
              <a:sym typeface="Calibri"/>
            </a:endParaRPr>
          </a:p>
          <a:p>
            <a:r>
              <a:rPr lang="en-US" sz="1800" dirty="0" smtClean="0">
                <a:solidFill>
                  <a:schemeClr val="tx1"/>
                </a:solidFill>
              </a:rPr>
              <a:t>The National </a:t>
            </a:r>
            <a:r>
              <a:rPr lang="en-US" sz="1800" dirty="0">
                <a:solidFill>
                  <a:schemeClr val="tx1"/>
                </a:solidFill>
              </a:rPr>
              <a:t>Curriculum ensures that all children are taught Phonics systematically. </a:t>
            </a:r>
          </a:p>
          <a:p>
            <a:pPr lvl="0" defTabSz="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/>
              <a:t>This gives your children the tools to read any word. </a:t>
            </a:r>
          </a:p>
          <a:p>
            <a:pPr lvl="0">
              <a:spcBef>
                <a:spcPts val="640"/>
              </a:spcBef>
              <a:spcAft>
                <a:spcPts val="0"/>
              </a:spcAft>
              <a:buSzPct val="25000"/>
            </a:pPr>
            <a:endParaRPr lang="en-US" sz="2400" i="0" u="none" strike="noStrike" cap="none" dirty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05303655"/>
      </p:ext>
    </p:ext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English alphabetic code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7328" y="1305609"/>
            <a:ext cx="8639175" cy="5040560"/>
          </a:xfrm>
        </p:spPr>
        <p:txBody>
          <a:bodyPr/>
          <a:lstStyle/>
          <a:p>
            <a:pPr lvl="0" defTabSz="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defRPr/>
            </a:pPr>
            <a:r>
              <a:rPr lang="en-US" sz="2400" dirty="0">
                <a:solidFill>
                  <a:schemeClr val="tx1"/>
                </a:solidFill>
              </a:rPr>
              <a:t>We use 44 sounds to make all the words in the English language.                                     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This means we’ve got a </a:t>
            </a:r>
            <a:r>
              <a:rPr lang="en-US" sz="2400" dirty="0" smtClean="0">
                <a:solidFill>
                  <a:schemeClr val="tx1"/>
                </a:solidFill>
              </a:rPr>
              <a:t>problem! </a:t>
            </a:r>
            <a:r>
              <a:rPr lang="en-US" sz="2400" dirty="0">
                <a:solidFill>
                  <a:schemeClr val="tx1"/>
                </a:solidFill>
              </a:rPr>
              <a:t/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We’ve got 44 sounds and only 26 letters.</a:t>
            </a:r>
          </a:p>
          <a:p>
            <a:pPr lvl="0" defTabSz="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defRPr/>
            </a:pPr>
            <a:endParaRPr lang="en-US" sz="2400" dirty="0">
              <a:solidFill>
                <a:schemeClr val="tx1"/>
              </a:solidFill>
            </a:endParaRPr>
          </a:p>
          <a:p>
            <a:pPr lvl="0" defTabSz="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defRPr/>
            </a:pPr>
            <a:r>
              <a:rPr lang="en-US" sz="2400" dirty="0">
                <a:solidFill>
                  <a:schemeClr val="tx1"/>
                </a:solidFill>
              </a:rPr>
              <a:t>The 26 letters work singly, in pairs and sometimes in threes to represent one sound.</a:t>
            </a:r>
          </a:p>
          <a:p>
            <a:pPr lvl="0" defTabSz="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defRPr/>
            </a:pPr>
            <a:r>
              <a:rPr lang="en-US" sz="2400" dirty="0">
                <a:latin typeface="Times New Roman"/>
                <a:ea typeface="Times New Roman"/>
                <a:cs typeface="Times New Roman"/>
                <a:sym typeface="Times New Roman"/>
              </a:rPr>
              <a:t>We have to </a:t>
            </a:r>
            <a:r>
              <a:rPr lang="en-US" sz="2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group letter</a:t>
            </a:r>
            <a:r>
              <a:rPr lang="en-US" sz="2400" dirty="0">
                <a:latin typeface="Times New Roman"/>
                <a:ea typeface="Times New Roman"/>
                <a:cs typeface="Times New Roman"/>
                <a:sym typeface="Times New Roman"/>
              </a:rPr>
              <a:t>s together to write some </a:t>
            </a:r>
            <a:r>
              <a:rPr lang="en-US" sz="2400" dirty="0" smtClean="0">
                <a:latin typeface="Times New Roman"/>
                <a:ea typeface="Times New Roman"/>
                <a:cs typeface="Times New Roman"/>
                <a:sym typeface="Times New Roman"/>
              </a:rPr>
              <a:t>sounds</a:t>
            </a:r>
          </a:p>
          <a:p>
            <a:pPr lvl="0" defTabSz="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defRPr/>
            </a:pPr>
            <a:r>
              <a:rPr lang="en-US" sz="24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>
                <a:latin typeface="Times New Roman"/>
                <a:ea typeface="Times New Roman"/>
                <a:cs typeface="Times New Roman"/>
                <a:sym typeface="Times New Roman"/>
              </a:rPr>
              <a:t>e.g. ‘</a:t>
            </a:r>
            <a:r>
              <a:rPr lang="en-US" sz="2400" dirty="0" err="1">
                <a:latin typeface="Times New Roman"/>
                <a:ea typeface="Times New Roman"/>
                <a:cs typeface="Times New Roman"/>
                <a:sym typeface="Times New Roman"/>
              </a:rPr>
              <a:t>igh</a:t>
            </a:r>
            <a:r>
              <a:rPr lang="en-US" sz="2400" dirty="0">
                <a:latin typeface="Times New Roman"/>
                <a:ea typeface="Times New Roman"/>
                <a:cs typeface="Times New Roman"/>
                <a:sym typeface="Times New Roman"/>
              </a:rPr>
              <a:t>’, ‘air’.</a:t>
            </a:r>
            <a:endParaRPr lang="en-GB" sz="2400" dirty="0">
              <a:solidFill>
                <a:schemeClr val="tx1"/>
              </a:solidFill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</a:pPr>
            <a:endParaRPr lang="en-US" sz="24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 English we have more than 150 ways to represent 44 sounds, using </a:t>
            </a:r>
            <a:r>
              <a:rPr lang="en-US" sz="2400" dirty="0">
                <a:latin typeface="Times New Roman"/>
                <a:ea typeface="Times New Roman"/>
                <a:cs typeface="Times New Roman"/>
                <a:sym typeface="Times New Roman"/>
              </a:rPr>
              <a:t>the</a:t>
            </a:r>
            <a:r>
              <a:rPr lang="en-US" sz="2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26 letters in the alphabet</a:t>
            </a:r>
            <a:r>
              <a:rPr lang="en-US" sz="2400" dirty="0" smtClean="0"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</a:pPr>
            <a:endParaRPr lang="en-US" sz="24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</a:pPr>
            <a:r>
              <a:rPr lang="en-US" sz="2400" dirty="0" smtClean="0">
                <a:latin typeface="Times New Roman"/>
                <a:ea typeface="Times New Roman"/>
                <a:cs typeface="Times New Roman"/>
                <a:sym typeface="Times New Roman"/>
              </a:rPr>
              <a:t>This </a:t>
            </a:r>
            <a:r>
              <a:rPr lang="en-US" sz="2400" dirty="0">
                <a:latin typeface="Times New Roman"/>
                <a:ea typeface="Times New Roman"/>
                <a:cs typeface="Times New Roman"/>
                <a:sym typeface="Times New Roman"/>
              </a:rPr>
              <a:t>makes our language one of the most complex in the world!</a:t>
            </a:r>
            <a:endParaRPr lang="en-US" sz="24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3029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chemeClr val="accent5"/>
                </a:solidFill>
                <a:ea typeface="Arial Unicode MS" pitchFamily="34" charset="-128"/>
                <a:cs typeface="Arial Unicode MS" pitchFamily="34" charset="-128"/>
              </a:rPr>
              <a:t>Speed Sounds Set 1 and Set 2</a:t>
            </a:r>
          </a:p>
        </p:txBody>
      </p:sp>
      <p:sp>
        <p:nvSpPr>
          <p:cNvPr id="71681" name="Rectangle 3"/>
          <p:cNvSpPr>
            <a:spLocks noGrp="1" noChangeArrowheads="1"/>
          </p:cNvSpPr>
          <p:nvPr>
            <p:ph idx="1"/>
          </p:nvPr>
        </p:nvSpPr>
        <p:spPr>
          <a:xfrm>
            <a:off x="422275" y="1600200"/>
            <a:ext cx="8229600" cy="4530725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n-GB" dirty="0">
                <a:latin typeface="Arial Unicode MS"/>
                <a:ea typeface="Arial Unicode MS"/>
                <a:cs typeface="Arial Unicode MS"/>
              </a:rPr>
              <a:t>   </a:t>
            </a:r>
            <a:endParaRPr lang="en-US" dirty="0">
              <a:latin typeface="Arial Unicode MS"/>
              <a:ea typeface="Arial Unicode MS"/>
              <a:cs typeface="Arial Unicode MS"/>
            </a:endParaRPr>
          </a:p>
        </p:txBody>
      </p:sp>
      <p:sp>
        <p:nvSpPr>
          <p:cNvPr id="29702" name="TextBox 6"/>
          <p:cNvSpPr txBox="1">
            <a:spLocks noChangeArrowheads="1"/>
          </p:cNvSpPr>
          <p:nvPr/>
        </p:nvSpPr>
        <p:spPr bwMode="auto">
          <a:xfrm>
            <a:off x="496888" y="1751013"/>
            <a:ext cx="3810000" cy="954107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2800" dirty="0">
              <a:solidFill>
                <a:schemeClr val="tx2"/>
              </a:solidFill>
              <a:latin typeface="+mn-lt"/>
              <a:ea typeface="Arial Unicode MS" pitchFamily="34" charset="-128"/>
              <a:cs typeface="Arial Unicode MS" pitchFamily="34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800" dirty="0">
              <a:solidFill>
                <a:schemeClr val="tx2"/>
              </a:solidFill>
              <a:latin typeface="+mn-lt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2" name="Picture 1" descr="Simple_Speed_Sounds_Chart.pdf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38" t="6871" r="2798" b="44253"/>
          <a:stretch/>
        </p:blipFill>
        <p:spPr>
          <a:xfrm>
            <a:off x="2621053" y="1904359"/>
            <a:ext cx="6709783" cy="4762759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928256" y="2239243"/>
            <a:ext cx="6019801" cy="825052"/>
          </a:xfrm>
          <a:prstGeom prst="roundRect">
            <a:avLst/>
          </a:prstGeom>
          <a:solidFill>
            <a:schemeClr val="accent6">
              <a:lumMod val="75000"/>
              <a:alpha val="34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2928256" y="3623321"/>
            <a:ext cx="6019801" cy="864096"/>
          </a:xfrm>
          <a:prstGeom prst="roundRect">
            <a:avLst/>
          </a:prstGeom>
          <a:solidFill>
            <a:schemeClr val="accent6">
              <a:lumMod val="75000"/>
              <a:alpha val="34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3037114" y="5046443"/>
            <a:ext cx="2542998" cy="504056"/>
          </a:xfrm>
          <a:prstGeom prst="roundRect">
            <a:avLst/>
          </a:prstGeom>
          <a:solidFill>
            <a:schemeClr val="accent6">
              <a:lumMod val="75000"/>
              <a:alpha val="34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59477" y="1172723"/>
            <a:ext cx="86123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SzPct val="25000"/>
            </a:pP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Using RWI, we make learning to read easy for children because we start by teaching them just one way of reading and writing every sound. Here they are on the </a:t>
            </a:r>
            <a:r>
              <a:rPr lang="en-US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Simple Speed Sounds chart we use in class.</a:t>
            </a:r>
            <a:endParaRPr lang="en-US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>
              <a:buSzPct val="25000"/>
            </a:pPr>
            <a:endParaRPr lang="en-US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3277" y="2705120"/>
            <a:ext cx="23622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SzPct val="25000"/>
            </a:pPr>
            <a:r>
              <a:rPr lang="en-US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We </a:t>
            </a: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teach </a:t>
            </a:r>
            <a:r>
              <a:rPr lang="en-US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Set 1 sounds first - (sounds as far as a</a:t>
            </a: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 e </a:t>
            </a:r>
            <a:r>
              <a:rPr lang="en-US" dirty="0" err="1">
                <a:latin typeface="Times New Roman"/>
                <a:ea typeface="Times New Roman"/>
                <a:cs typeface="Times New Roman"/>
                <a:sym typeface="Times New Roman"/>
              </a:rPr>
              <a:t>i</a:t>
            </a: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 o u</a:t>
            </a:r>
            <a:r>
              <a:rPr lang="en-US" dirty="0" smtClean="0">
                <a:latin typeface="Times New Roman"/>
                <a:ea typeface="Times New Roman"/>
                <a:cs typeface="Times New Roman"/>
                <a:sym typeface="Times New Roman"/>
              </a:rPr>
              <a:t>).</a:t>
            </a:r>
          </a:p>
          <a:p>
            <a:pPr lvl="0">
              <a:buSzPct val="25000"/>
            </a:pPr>
            <a:endParaRPr lang="en-US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>
              <a:buSzPct val="25000"/>
              <a:defRPr/>
            </a:pPr>
            <a:r>
              <a:rPr lang="en-GB" altLang="ja-JP" dirty="0">
                <a:latin typeface="Times New Roman" charset="0"/>
              </a:rPr>
              <a:t>Children need to know sounds – </a:t>
            </a:r>
            <a:r>
              <a:rPr lang="en-GB" altLang="ja-JP" b="1" dirty="0">
                <a:latin typeface="Times New Roman" charset="0"/>
              </a:rPr>
              <a:t>not letter names </a:t>
            </a:r>
            <a:r>
              <a:rPr lang="en-GB" altLang="ja-JP" dirty="0">
                <a:latin typeface="Times New Roman" charset="0"/>
              </a:rPr>
              <a:t>– to read words.</a:t>
            </a:r>
            <a:endParaRPr lang="en-US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37002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EW Phonics Template">
  <a:themeElements>
    <a:clrScheme name="Custom 4">
      <a:dk1>
        <a:srgbClr val="2D2D2D"/>
      </a:dk1>
      <a:lt1>
        <a:sysClr val="window" lastClr="FFFFFF"/>
      </a:lt1>
      <a:dk2>
        <a:srgbClr val="5A5A5A"/>
      </a:dk2>
      <a:lt2>
        <a:srgbClr val="EEECE1"/>
      </a:lt2>
      <a:accent1>
        <a:srgbClr val="FFC000"/>
      </a:accent1>
      <a:accent2>
        <a:srgbClr val="FFD200"/>
      </a:accent2>
      <a:accent3>
        <a:srgbClr val="CF9C00"/>
      </a:accent3>
      <a:accent4>
        <a:srgbClr val="A0A0A0"/>
      </a:accent4>
      <a:accent5>
        <a:srgbClr val="787878"/>
      </a:accent5>
      <a:accent6>
        <a:srgbClr val="5A5A5A"/>
      </a:accent6>
      <a:hlink>
        <a:srgbClr val="CF9C00"/>
      </a:hlink>
      <a:folHlink>
        <a:srgbClr val="787878"/>
      </a:folHlink>
    </a:clrScheme>
    <a:fontScheme name="Essential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Presentation1.potx</Template>
  <TotalTime>507</TotalTime>
  <Words>1017</Words>
  <Application>Microsoft Office PowerPoint</Application>
  <PresentationFormat>On-screen Show (4:3)</PresentationFormat>
  <Paragraphs>122</Paragraphs>
  <Slides>17</Slides>
  <Notes>17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ＭＳ Ｐゴシック</vt:lpstr>
      <vt:lpstr>ＭＳ Ｐゴシック</vt:lpstr>
      <vt:lpstr>Arial</vt:lpstr>
      <vt:lpstr>Arial Unicode MS</vt:lpstr>
      <vt:lpstr>Calibri</vt:lpstr>
      <vt:lpstr>Garamond</vt:lpstr>
      <vt:lpstr>Times New Roman</vt:lpstr>
      <vt:lpstr>Wingdings</vt:lpstr>
      <vt:lpstr>NEW Phonics Template</vt:lpstr>
      <vt:lpstr> Parents’ Meeting Introduction to Read Write Inc. </vt:lpstr>
      <vt:lpstr>Reading changes everything</vt:lpstr>
      <vt:lpstr>Read Write Inc. Phonics</vt:lpstr>
      <vt:lpstr>Read Write Inc. Phonics daily lessons</vt:lpstr>
      <vt:lpstr>Read Write Inc. Phonics daily lessons</vt:lpstr>
      <vt:lpstr>One-to-one tutoring – ‘keep up, not catch up!’</vt:lpstr>
      <vt:lpstr>What is phonics?</vt:lpstr>
      <vt:lpstr>English alphabetic code</vt:lpstr>
      <vt:lpstr>Speed Sounds Set 1 and Set 2</vt:lpstr>
      <vt:lpstr>Pure Sounds (ruthmiskin.com)</vt:lpstr>
      <vt:lpstr>Speed Sounds Set 3</vt:lpstr>
      <vt:lpstr>Sounds + blending = reading </vt:lpstr>
      <vt:lpstr>Fred</vt:lpstr>
      <vt:lpstr>Free Video Tutorials (ruthmiskin.com)</vt:lpstr>
      <vt:lpstr>What can I do?</vt:lpstr>
      <vt:lpstr>Online resources available</vt:lpstr>
      <vt:lpstr>PowerPoint Presentation</vt:lpstr>
    </vt:vector>
  </TitlesOfParts>
  <Company>Ruth Miskin Literacy Limited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Victoria Steenson</dc:creator>
  <cp:lastModifiedBy>Windows User</cp:lastModifiedBy>
  <cp:revision>117</cp:revision>
  <dcterms:created xsi:type="dcterms:W3CDTF">2015-11-23T14:36:59Z</dcterms:created>
  <dcterms:modified xsi:type="dcterms:W3CDTF">2021-11-22T12:06:08Z</dcterms:modified>
</cp:coreProperties>
</file>