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58" r:id="rId6"/>
    <p:sldId id="263" r:id="rId7"/>
    <p:sldId id="260" r:id="rId8"/>
    <p:sldId id="264" r:id="rId9"/>
    <p:sldId id="261"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1" autoAdjust="0"/>
    <p:restoredTop sz="94660"/>
  </p:normalViewPr>
  <p:slideViewPr>
    <p:cSldViewPr snapToGrid="0">
      <p:cViewPr>
        <p:scale>
          <a:sx n="80" d="100"/>
          <a:sy n="80" d="100"/>
        </p:scale>
        <p:origin x="-3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264094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79708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2974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208776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262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212618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1660958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263194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163473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238928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84026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362431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81269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34721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390838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1D7D4-9173-4AE2-B9AB-FF63D97861DC}" type="datetimeFigureOut">
              <a:rPr lang="en-GB" smtClean="0"/>
              <a:t>01/03/2017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309428-0B84-4930-B042-44C71892AFE5}" type="slidenum">
              <a:rPr lang="en-GB" smtClean="0"/>
              <a:t>‹#›</a:t>
            </a:fld>
            <a:endParaRPr lang="en-GB" dirty="0"/>
          </a:p>
        </p:txBody>
      </p:sp>
    </p:spTree>
    <p:extLst>
      <p:ext uri="{BB962C8B-B14F-4D97-AF65-F5344CB8AC3E}">
        <p14:creationId xmlns:p14="http://schemas.microsoft.com/office/powerpoint/2010/main" val="222036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11D7D4-9173-4AE2-B9AB-FF63D97861DC}" type="datetimeFigureOut">
              <a:rPr lang="en-GB" smtClean="0"/>
              <a:t>01/03/2017</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309428-0B84-4930-B042-44C71892AFE5}" type="slidenum">
              <a:rPr lang="en-GB" smtClean="0"/>
              <a:t>‹#›</a:t>
            </a:fld>
            <a:endParaRPr lang="en-GB" dirty="0"/>
          </a:p>
        </p:txBody>
      </p:sp>
    </p:spTree>
    <p:extLst>
      <p:ext uri="{BB962C8B-B14F-4D97-AF65-F5344CB8AC3E}">
        <p14:creationId xmlns:p14="http://schemas.microsoft.com/office/powerpoint/2010/main" val="2999588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A4ZZAes2-k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entrustoutdoors.co.uk/standon-bower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163763"/>
          </a:xfrm>
        </p:spPr>
        <p:txBody>
          <a:bodyPr>
            <a:scene3d>
              <a:camera prst="orthographicFront"/>
              <a:lightRig rig="threePt" dir="t"/>
            </a:scene3d>
            <a:sp3d extrusionH="57150">
              <a:bevelT w="38100" h="38100"/>
            </a:sp3d>
          </a:bodyPr>
          <a:lstStyle/>
          <a:p>
            <a:pPr algn="ctr"/>
            <a:r>
              <a:rPr lang="en-GB" b="1" dirty="0" smtClean="0">
                <a:solidFill>
                  <a:srgbClr val="0070C0"/>
                </a:solidFill>
                <a:latin typeface="Comic Sans MS" panose="030F0702030302020204" pitchFamily="66" charset="0"/>
              </a:rPr>
              <a:t>Year 6 residential 2017</a:t>
            </a:r>
            <a:br>
              <a:rPr lang="en-GB" b="1" dirty="0" smtClean="0">
                <a:solidFill>
                  <a:srgbClr val="0070C0"/>
                </a:solidFill>
                <a:latin typeface="Comic Sans MS" panose="030F0702030302020204" pitchFamily="66" charset="0"/>
              </a:rPr>
            </a:br>
            <a:endParaRPr lang="en-GB" b="1" dirty="0">
              <a:solidFill>
                <a:srgbClr val="0070C0"/>
              </a:solidFill>
              <a:latin typeface="Comic Sans MS" panose="030F0702030302020204" pitchFamily="66" charset="0"/>
            </a:endParaRPr>
          </a:p>
        </p:txBody>
      </p:sp>
      <p:sp>
        <p:nvSpPr>
          <p:cNvPr id="6" name="TextBox 5"/>
          <p:cNvSpPr txBox="1"/>
          <p:nvPr/>
        </p:nvSpPr>
        <p:spPr>
          <a:xfrm>
            <a:off x="2718612" y="1597026"/>
            <a:ext cx="6689652" cy="523220"/>
          </a:xfrm>
          <a:prstGeom prst="rect">
            <a:avLst/>
          </a:prstGeom>
          <a:noFill/>
        </p:spPr>
        <p:txBody>
          <a:bodyPr wrap="none" rtlCol="0">
            <a:spAutoFit/>
          </a:bodyPr>
          <a:lstStyle/>
          <a:p>
            <a:r>
              <a:rPr lang="en-GB" sz="2800" b="1" dirty="0" smtClean="0">
                <a:solidFill>
                  <a:srgbClr val="0070C0"/>
                </a:solidFill>
                <a:latin typeface="Comic Sans MS" panose="030F0702030302020204" pitchFamily="66" charset="0"/>
              </a:rPr>
              <a:t>Monday 15</a:t>
            </a:r>
            <a:r>
              <a:rPr lang="en-GB" sz="2800" b="1" baseline="30000" dirty="0" smtClean="0">
                <a:solidFill>
                  <a:srgbClr val="0070C0"/>
                </a:solidFill>
                <a:latin typeface="Comic Sans MS" panose="030F0702030302020204" pitchFamily="66" charset="0"/>
              </a:rPr>
              <a:t>th</a:t>
            </a:r>
            <a:r>
              <a:rPr lang="en-GB" sz="2800" b="1" dirty="0" smtClean="0">
                <a:solidFill>
                  <a:srgbClr val="0070C0"/>
                </a:solidFill>
                <a:latin typeface="Comic Sans MS" panose="030F0702030302020204" pitchFamily="66" charset="0"/>
              </a:rPr>
              <a:t> May to Friday 19</a:t>
            </a:r>
            <a:r>
              <a:rPr lang="en-GB" sz="2800" b="1" baseline="30000" dirty="0" smtClean="0">
                <a:solidFill>
                  <a:srgbClr val="0070C0"/>
                </a:solidFill>
                <a:latin typeface="Comic Sans MS" panose="030F0702030302020204" pitchFamily="66" charset="0"/>
              </a:rPr>
              <a:t>th</a:t>
            </a:r>
            <a:r>
              <a:rPr lang="en-GB" sz="2800" b="1" dirty="0" smtClean="0">
                <a:solidFill>
                  <a:srgbClr val="0070C0"/>
                </a:solidFill>
                <a:latin typeface="Comic Sans MS" panose="030F0702030302020204" pitchFamily="66" charset="0"/>
              </a:rPr>
              <a:t> May</a:t>
            </a:r>
            <a:endParaRPr lang="en-GB" sz="2800" b="1" dirty="0">
              <a:solidFill>
                <a:srgbClr val="0070C0"/>
              </a:solidFill>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3397213" y="2428875"/>
            <a:ext cx="5332450" cy="3999338"/>
          </a:xfrm>
          <a:prstGeom prst="rect">
            <a:avLst/>
          </a:prstGeom>
        </p:spPr>
      </p:pic>
    </p:spTree>
    <p:extLst>
      <p:ext uri="{BB962C8B-B14F-4D97-AF65-F5344CB8AC3E}">
        <p14:creationId xmlns:p14="http://schemas.microsoft.com/office/powerpoint/2010/main" val="41542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5"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558800"/>
            <a:ext cx="8128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GB" sz="5400" b="1" dirty="0" smtClean="0">
                <a:solidFill>
                  <a:srgbClr val="0070C0"/>
                </a:solidFill>
                <a:latin typeface="Comic Sans MS" panose="030F0702030302020204" pitchFamily="66" charset="0"/>
              </a:rPr>
              <a:t>Kit</a:t>
            </a:r>
            <a:endParaRPr lang="en-GB" sz="5400" b="1" dirty="0">
              <a:solidFill>
                <a:srgbClr val="0070C0"/>
              </a:solidFill>
              <a:latin typeface="Comic Sans MS" panose="030F0702030302020204"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962" y="2171625"/>
            <a:ext cx="5367338" cy="3377201"/>
          </a:xfrm>
          <a:prstGeom prst="rect">
            <a:avLst/>
          </a:prstGeom>
        </p:spPr>
      </p:pic>
    </p:spTree>
    <p:extLst>
      <p:ext uri="{BB962C8B-B14F-4D97-AF65-F5344CB8AC3E}">
        <p14:creationId xmlns:p14="http://schemas.microsoft.com/office/powerpoint/2010/main" val="2090153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130" t="8160" r="17886" b="4513"/>
          <a:stretch/>
        </p:blipFill>
        <p:spPr>
          <a:xfrm>
            <a:off x="1168399" y="330200"/>
            <a:ext cx="8585201" cy="6388100"/>
          </a:xfrm>
          <a:prstGeom prst="rect">
            <a:avLst/>
          </a:prstGeom>
        </p:spPr>
      </p:pic>
    </p:spTree>
    <p:extLst>
      <p:ext uri="{BB962C8B-B14F-4D97-AF65-F5344CB8AC3E}">
        <p14:creationId xmlns:p14="http://schemas.microsoft.com/office/powerpoint/2010/main" val="200521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900" y="723900"/>
            <a:ext cx="76327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GB" sz="4800" b="1" dirty="0" smtClean="0">
                <a:solidFill>
                  <a:srgbClr val="0070C0"/>
                </a:solidFill>
                <a:latin typeface="Comic Sans MS" panose="030F0702030302020204" pitchFamily="66" charset="0"/>
              </a:rPr>
              <a:t>Safety</a:t>
            </a:r>
            <a:endParaRPr lang="en-GB" sz="4800" b="1" dirty="0">
              <a:solidFill>
                <a:srgbClr val="0070C0"/>
              </a:solidFill>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2641600"/>
            <a:ext cx="4267200" cy="3352800"/>
          </a:xfrm>
          <a:prstGeom prst="rect">
            <a:avLst/>
          </a:prstGeom>
        </p:spPr>
      </p:pic>
    </p:spTree>
    <p:extLst>
      <p:ext uri="{BB962C8B-B14F-4D97-AF65-F5344CB8AC3E}">
        <p14:creationId xmlns:p14="http://schemas.microsoft.com/office/powerpoint/2010/main" val="244436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0" y="647343"/>
            <a:ext cx="8013700" cy="4801314"/>
          </a:xfrm>
          <a:prstGeom prst="rect">
            <a:avLst/>
          </a:prstGeom>
        </p:spPr>
        <p:txBody>
          <a:bodyPr wrap="square">
            <a:spAutoFit/>
          </a:bodyPr>
          <a:lstStyle/>
          <a:p>
            <a:r>
              <a:rPr lang="en-GB" b="1" dirty="0" smtClean="0">
                <a:solidFill>
                  <a:srgbClr val="0070C0"/>
                </a:solidFill>
                <a:latin typeface="Comic Sans MS" panose="030F0702030302020204" pitchFamily="66" charset="0"/>
              </a:rPr>
              <a:t>All the staff are first aid trained, have been checked by the Disclosure and Barring Service (DBS) and have been trained in safeguarding and child protection. Many of the delivery staff hold development training and teaching qualifications as well as having undergone additional specialist driver training to ensure they are equipped to look after the children during every aspect of their experience. As well as holding National Governing Body qualifications the staff also undergo in-house training and assessments and continual professional development to ensure knowledge stays up to date </a:t>
            </a:r>
          </a:p>
          <a:p>
            <a:endParaRPr lang="en-GB" b="1" dirty="0">
              <a:solidFill>
                <a:srgbClr val="0070C0"/>
              </a:solidFill>
            </a:endParaRPr>
          </a:p>
          <a:p>
            <a:endParaRPr lang="en-GB" b="1" dirty="0" smtClean="0">
              <a:solidFill>
                <a:srgbClr val="0070C0"/>
              </a:solidFill>
            </a:endParaRPr>
          </a:p>
          <a:p>
            <a:r>
              <a:rPr lang="en-GB" b="1" dirty="0" smtClean="0">
                <a:solidFill>
                  <a:srgbClr val="0070C0"/>
                </a:solidFill>
                <a:latin typeface="Comic Sans MS" panose="030F0702030302020204" pitchFamily="66" charset="0"/>
              </a:rPr>
              <a:t>At the centre the staff and children use the latest personal protective equipment, activity equipment, vehicles, and other equipment which has a stringent inspection, management and replacement process so that anything that the children and staff rely on to stay safe is always at its best and there if needed. </a:t>
            </a:r>
            <a:endParaRPr lang="en-GB"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98908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9979" y="703179"/>
            <a:ext cx="83439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GB" sz="4800" b="1" dirty="0" smtClean="0">
                <a:solidFill>
                  <a:srgbClr val="0070C0"/>
                </a:solidFill>
                <a:latin typeface="Comic Sans MS" panose="030F0702030302020204" pitchFamily="66" charset="0"/>
              </a:rPr>
              <a:t>Explore and Inspire</a:t>
            </a:r>
            <a:endParaRPr lang="en-GB" sz="4800" b="1" dirty="0">
              <a:solidFill>
                <a:srgbClr val="0070C0"/>
              </a:solidFill>
              <a:latin typeface="Comic Sans MS" panose="030F0702030302020204" pitchFamily="66" charset="0"/>
            </a:endParaRPr>
          </a:p>
        </p:txBody>
      </p:sp>
      <p:sp>
        <p:nvSpPr>
          <p:cNvPr id="3" name="Rectangle 2"/>
          <p:cNvSpPr/>
          <p:nvPr/>
        </p:nvSpPr>
        <p:spPr>
          <a:xfrm>
            <a:off x="3406994" y="3244334"/>
            <a:ext cx="5378011" cy="369332"/>
          </a:xfrm>
          <a:prstGeom prst="rect">
            <a:avLst/>
          </a:prstGeom>
        </p:spPr>
        <p:txBody>
          <a:bodyPr wrap="none">
            <a:spAutoFit/>
          </a:bodyPr>
          <a:lstStyle/>
          <a:p>
            <a:r>
              <a:rPr lang="en-GB" dirty="0" smtClean="0">
                <a:hlinkClick r:id="rId2"/>
              </a:rPr>
              <a:t>https://www.youtube.com/watch?v=A4ZZAes2-kU</a:t>
            </a:r>
            <a:endParaRPr lang="en-GB" dirty="0"/>
          </a:p>
        </p:txBody>
      </p:sp>
    </p:spTree>
    <p:extLst>
      <p:ext uri="{BB962C8B-B14F-4D97-AF65-F5344CB8AC3E}">
        <p14:creationId xmlns:p14="http://schemas.microsoft.com/office/powerpoint/2010/main" val="2614788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3097" y="3244334"/>
            <a:ext cx="5571975" cy="369332"/>
          </a:xfrm>
          <a:prstGeom prst="rect">
            <a:avLst/>
          </a:prstGeom>
        </p:spPr>
        <p:txBody>
          <a:bodyPr wrap="none">
            <a:spAutoFit/>
          </a:bodyPr>
          <a:lstStyle/>
          <a:p>
            <a:r>
              <a:rPr lang="en-GB" dirty="0" smtClean="0">
                <a:solidFill>
                  <a:srgbClr val="0070C0"/>
                </a:solidFill>
                <a:hlinkClick r:id="rId2"/>
              </a:rPr>
              <a:t>http://www.entrustoutdoors.co.uk/standon-bowers</a:t>
            </a:r>
            <a:endParaRPr lang="en-GB" dirty="0">
              <a:solidFill>
                <a:srgbClr val="0070C0"/>
              </a:solidFill>
            </a:endParaRPr>
          </a:p>
        </p:txBody>
      </p:sp>
      <p:sp>
        <p:nvSpPr>
          <p:cNvPr id="4" name="TextBox 3"/>
          <p:cNvSpPr txBox="1"/>
          <p:nvPr/>
        </p:nvSpPr>
        <p:spPr>
          <a:xfrm>
            <a:off x="2839511" y="733425"/>
            <a:ext cx="4519187" cy="769441"/>
          </a:xfrm>
          <a:prstGeom prst="rect">
            <a:avLst/>
          </a:prstGeom>
          <a:noFill/>
        </p:spPr>
        <p:txBody>
          <a:bodyPr wrap="none" rtlCol="0">
            <a:spAutoFit/>
            <a:scene3d>
              <a:camera prst="orthographicFront"/>
              <a:lightRig rig="threePt" dir="t"/>
            </a:scene3d>
            <a:sp3d extrusionH="57150">
              <a:bevelT w="38100" h="38100"/>
              <a:bevelB w="38100" h="38100"/>
            </a:sp3d>
          </a:bodyPr>
          <a:lstStyle/>
          <a:p>
            <a:pPr algn="r"/>
            <a:r>
              <a:rPr lang="en-GB" sz="4400" b="1" dirty="0" smtClean="0">
                <a:solidFill>
                  <a:srgbClr val="0070C0"/>
                </a:solidFill>
                <a:latin typeface="Comic Sans MS" panose="030F0702030302020204" pitchFamily="66" charset="0"/>
              </a:rPr>
              <a:t>Standon Bowers</a:t>
            </a:r>
            <a:endParaRPr lang="en-GB" sz="44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864710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5100" y="1600200"/>
            <a:ext cx="6934200" cy="5105400"/>
            <a:chOff x="0" y="0"/>
            <a:chExt cx="11936" cy="11872"/>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35" cy="1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 y="1454"/>
              <a:ext cx="734"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5"/>
            <p:cNvSpPr>
              <a:spLocks noChangeShapeType="1"/>
            </p:cNvSpPr>
            <p:nvPr/>
          </p:nvSpPr>
          <p:spPr bwMode="auto">
            <a:xfrm>
              <a:off x="719" y="3069"/>
              <a:ext cx="3251" cy="0"/>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 y="10613"/>
              <a:ext cx="3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7"/>
            <p:cNvSpPr>
              <a:spLocks/>
            </p:cNvSpPr>
            <p:nvPr/>
          </p:nvSpPr>
          <p:spPr bwMode="auto">
            <a:xfrm>
              <a:off x="1019" y="10316"/>
              <a:ext cx="426" cy="335"/>
            </a:xfrm>
            <a:custGeom>
              <a:avLst/>
              <a:gdLst>
                <a:gd name="T0" fmla="+- 0 1235 1019"/>
                <a:gd name="T1" fmla="*/ T0 w 426"/>
                <a:gd name="T2" fmla="+- 0 10316 10316"/>
                <a:gd name="T3" fmla="*/ 10316 h 335"/>
                <a:gd name="T4" fmla="+- 0 1190 1019"/>
                <a:gd name="T5" fmla="*/ T4 w 426"/>
                <a:gd name="T6" fmla="+- 0 10319 10316"/>
                <a:gd name="T7" fmla="*/ 10319 h 335"/>
                <a:gd name="T8" fmla="+- 0 1149 1019"/>
                <a:gd name="T9" fmla="*/ T8 w 426"/>
                <a:gd name="T10" fmla="+- 0 10331 10316"/>
                <a:gd name="T11" fmla="*/ 10331 h 335"/>
                <a:gd name="T12" fmla="+- 0 1112 1019"/>
                <a:gd name="T13" fmla="*/ T12 w 426"/>
                <a:gd name="T14" fmla="+- 0 10351 10316"/>
                <a:gd name="T15" fmla="*/ 10351 h 335"/>
                <a:gd name="T16" fmla="+- 0 1080 1019"/>
                <a:gd name="T17" fmla="*/ T16 w 426"/>
                <a:gd name="T18" fmla="+- 0 10378 10316"/>
                <a:gd name="T19" fmla="*/ 10378 h 335"/>
                <a:gd name="T20" fmla="+- 0 1053 1019"/>
                <a:gd name="T21" fmla="*/ T20 w 426"/>
                <a:gd name="T22" fmla="+- 0 10411 10316"/>
                <a:gd name="T23" fmla="*/ 10411 h 335"/>
                <a:gd name="T24" fmla="+- 0 1035 1019"/>
                <a:gd name="T25" fmla="*/ T24 w 426"/>
                <a:gd name="T26" fmla="+- 0 10449 10316"/>
                <a:gd name="T27" fmla="*/ 10449 h 335"/>
                <a:gd name="T28" fmla="+- 0 1023 1019"/>
                <a:gd name="T29" fmla="*/ T28 w 426"/>
                <a:gd name="T30" fmla="+- 0 10490 10316"/>
                <a:gd name="T31" fmla="*/ 10490 h 335"/>
                <a:gd name="T32" fmla="+- 0 1019 1019"/>
                <a:gd name="T33" fmla="*/ T32 w 426"/>
                <a:gd name="T34" fmla="+- 0 10536 10316"/>
                <a:gd name="T35" fmla="*/ 10536 h 335"/>
                <a:gd name="T36" fmla="+- 0 1021 1019"/>
                <a:gd name="T37" fmla="*/ T36 w 426"/>
                <a:gd name="T38" fmla="+- 0 10568 10316"/>
                <a:gd name="T39" fmla="*/ 10568 h 335"/>
                <a:gd name="T40" fmla="+- 0 1026 1019"/>
                <a:gd name="T41" fmla="*/ T40 w 426"/>
                <a:gd name="T42" fmla="+- 0 10597 10316"/>
                <a:gd name="T43" fmla="*/ 10597 h 335"/>
                <a:gd name="T44" fmla="+- 0 1034 1019"/>
                <a:gd name="T45" fmla="*/ T44 w 426"/>
                <a:gd name="T46" fmla="+- 0 10625 10316"/>
                <a:gd name="T47" fmla="*/ 10625 h 335"/>
                <a:gd name="T48" fmla="+- 0 1045 1019"/>
                <a:gd name="T49" fmla="*/ T48 w 426"/>
                <a:gd name="T50" fmla="+- 0 10650 10316"/>
                <a:gd name="T51" fmla="*/ 10650 h 335"/>
                <a:gd name="T52" fmla="+- 0 1152 1019"/>
                <a:gd name="T53" fmla="*/ T52 w 426"/>
                <a:gd name="T54" fmla="+- 0 10593 10316"/>
                <a:gd name="T55" fmla="*/ 10593 h 335"/>
                <a:gd name="T56" fmla="+- 0 1149 1019"/>
                <a:gd name="T57" fmla="*/ T56 w 426"/>
                <a:gd name="T58" fmla="+- 0 10584 10316"/>
                <a:gd name="T59" fmla="*/ 10584 h 335"/>
                <a:gd name="T60" fmla="+- 0 1147 1019"/>
                <a:gd name="T61" fmla="*/ T60 w 426"/>
                <a:gd name="T62" fmla="+- 0 10575 10316"/>
                <a:gd name="T63" fmla="*/ 10575 h 335"/>
                <a:gd name="T64" fmla="+- 0 1145 1019"/>
                <a:gd name="T65" fmla="*/ T64 w 426"/>
                <a:gd name="T66" fmla="+- 0 10564 10316"/>
                <a:gd name="T67" fmla="*/ 10564 h 335"/>
                <a:gd name="T68" fmla="+- 0 1445 1019"/>
                <a:gd name="T69" fmla="*/ T68 w 426"/>
                <a:gd name="T70" fmla="+- 0 10564 10316"/>
                <a:gd name="T71" fmla="*/ 10564 h 335"/>
                <a:gd name="T72" fmla="+- 0 1445 1019"/>
                <a:gd name="T73" fmla="*/ T72 w 426"/>
                <a:gd name="T74" fmla="+- 0 10531 10316"/>
                <a:gd name="T75" fmla="*/ 10531 h 335"/>
                <a:gd name="T76" fmla="+- 0 1445 1019"/>
                <a:gd name="T77" fmla="*/ T76 w 426"/>
                <a:gd name="T78" fmla="+- 0 10509 10316"/>
                <a:gd name="T79" fmla="*/ 10509 h 335"/>
                <a:gd name="T80" fmla="+- 0 1442 1019"/>
                <a:gd name="T81" fmla="*/ T80 w 426"/>
                <a:gd name="T82" fmla="+- 0 10487 10316"/>
                <a:gd name="T83" fmla="*/ 10487 h 335"/>
                <a:gd name="T84" fmla="+- 0 1439 1019"/>
                <a:gd name="T85" fmla="*/ T84 w 426"/>
                <a:gd name="T86" fmla="+- 0 10472 10316"/>
                <a:gd name="T87" fmla="*/ 10472 h 335"/>
                <a:gd name="T88" fmla="+- 0 1155 1019"/>
                <a:gd name="T89" fmla="*/ T88 w 426"/>
                <a:gd name="T90" fmla="+- 0 10472 10316"/>
                <a:gd name="T91" fmla="*/ 10472 h 335"/>
                <a:gd name="T92" fmla="+- 0 1160 1019"/>
                <a:gd name="T93" fmla="*/ T92 w 426"/>
                <a:gd name="T94" fmla="+- 0 10463 10316"/>
                <a:gd name="T95" fmla="*/ 10463 h 335"/>
                <a:gd name="T96" fmla="+- 0 1165 1019"/>
                <a:gd name="T97" fmla="*/ T96 w 426"/>
                <a:gd name="T98" fmla="+- 0 10454 10316"/>
                <a:gd name="T99" fmla="*/ 10454 h 335"/>
                <a:gd name="T100" fmla="+- 0 1171 1019"/>
                <a:gd name="T101" fmla="*/ T100 w 426"/>
                <a:gd name="T102" fmla="+- 0 10447 10316"/>
                <a:gd name="T103" fmla="*/ 10447 h 335"/>
                <a:gd name="T104" fmla="+- 0 1179 1019"/>
                <a:gd name="T105" fmla="*/ T104 w 426"/>
                <a:gd name="T106" fmla="+- 0 10440 10316"/>
                <a:gd name="T107" fmla="*/ 10440 h 335"/>
                <a:gd name="T108" fmla="+- 0 1179 1019"/>
                <a:gd name="T109" fmla="*/ T108 w 426"/>
                <a:gd name="T110" fmla="+- 0 10440 10316"/>
                <a:gd name="T111" fmla="*/ 10440 h 335"/>
                <a:gd name="T112" fmla="+- 0 1190 1019"/>
                <a:gd name="T113" fmla="*/ T112 w 426"/>
                <a:gd name="T114" fmla="+- 0 10432 10316"/>
                <a:gd name="T115" fmla="*/ 10432 h 335"/>
                <a:gd name="T116" fmla="+- 0 1204 1019"/>
                <a:gd name="T117" fmla="*/ T116 w 426"/>
                <a:gd name="T118" fmla="+- 0 10427 10316"/>
                <a:gd name="T119" fmla="*/ 10427 h 335"/>
                <a:gd name="T120" fmla="+- 0 1219 1019"/>
                <a:gd name="T121" fmla="*/ T120 w 426"/>
                <a:gd name="T122" fmla="+- 0 10424 10316"/>
                <a:gd name="T123" fmla="*/ 10424 h 335"/>
                <a:gd name="T124" fmla="+- 0 1237 1019"/>
                <a:gd name="T125" fmla="*/ T124 w 426"/>
                <a:gd name="T126" fmla="+- 0 10423 10316"/>
                <a:gd name="T127" fmla="*/ 10423 h 335"/>
                <a:gd name="T128" fmla="+- 0 1424 1019"/>
                <a:gd name="T129" fmla="*/ T128 w 426"/>
                <a:gd name="T130" fmla="+- 0 10423 10316"/>
                <a:gd name="T131" fmla="*/ 10423 h 335"/>
                <a:gd name="T132" fmla="+- 0 1415 1019"/>
                <a:gd name="T133" fmla="*/ T132 w 426"/>
                <a:gd name="T134" fmla="+- 0 10407 10316"/>
                <a:gd name="T135" fmla="*/ 10407 h 335"/>
                <a:gd name="T136" fmla="+- 0 1404 1019"/>
                <a:gd name="T137" fmla="*/ T136 w 426"/>
                <a:gd name="T138" fmla="+- 0 10389 10316"/>
                <a:gd name="T139" fmla="*/ 10389 h 335"/>
                <a:gd name="T140" fmla="+- 0 1389 1019"/>
                <a:gd name="T141" fmla="*/ T140 w 426"/>
                <a:gd name="T142" fmla="+- 0 10373 10316"/>
                <a:gd name="T143" fmla="*/ 10373 h 335"/>
                <a:gd name="T144" fmla="+- 0 1359 1019"/>
                <a:gd name="T145" fmla="*/ T144 w 426"/>
                <a:gd name="T146" fmla="+- 0 10348 10316"/>
                <a:gd name="T147" fmla="*/ 10348 h 335"/>
                <a:gd name="T148" fmla="+- 0 1323 1019"/>
                <a:gd name="T149" fmla="*/ T148 w 426"/>
                <a:gd name="T150" fmla="+- 0 10330 10316"/>
                <a:gd name="T151" fmla="*/ 10330 h 335"/>
                <a:gd name="T152" fmla="+- 0 1281 1019"/>
                <a:gd name="T153" fmla="*/ T152 w 426"/>
                <a:gd name="T154" fmla="+- 0 10319 10316"/>
                <a:gd name="T155" fmla="*/ 10319 h 335"/>
                <a:gd name="T156" fmla="+- 0 1235 1019"/>
                <a:gd name="T157" fmla="*/ T156 w 426"/>
                <a:gd name="T158" fmla="+- 0 10316 10316"/>
                <a:gd name="T159" fmla="*/ 10316 h 335"/>
                <a:gd name="T160" fmla="+- 0 1424 1019"/>
                <a:gd name="T161" fmla="*/ T160 w 426"/>
                <a:gd name="T162" fmla="+- 0 10423 10316"/>
                <a:gd name="T163" fmla="*/ 10423 h 335"/>
                <a:gd name="T164" fmla="+- 0 1237 1019"/>
                <a:gd name="T165" fmla="*/ T164 w 426"/>
                <a:gd name="T166" fmla="+- 0 10423 10316"/>
                <a:gd name="T167" fmla="*/ 10423 h 335"/>
                <a:gd name="T168" fmla="+- 0 1251 1019"/>
                <a:gd name="T169" fmla="*/ T168 w 426"/>
                <a:gd name="T170" fmla="+- 0 10424 10316"/>
                <a:gd name="T171" fmla="*/ 10424 h 335"/>
                <a:gd name="T172" fmla="+- 0 1263 1019"/>
                <a:gd name="T173" fmla="*/ T172 w 426"/>
                <a:gd name="T174" fmla="+- 0 10426 10316"/>
                <a:gd name="T175" fmla="*/ 10426 h 335"/>
                <a:gd name="T176" fmla="+- 0 1276 1019"/>
                <a:gd name="T177" fmla="*/ T176 w 426"/>
                <a:gd name="T178" fmla="+- 0 10429 10316"/>
                <a:gd name="T179" fmla="*/ 10429 h 335"/>
                <a:gd name="T180" fmla="+- 0 1287 1019"/>
                <a:gd name="T181" fmla="*/ T180 w 426"/>
                <a:gd name="T182" fmla="+- 0 10434 10316"/>
                <a:gd name="T183" fmla="*/ 10434 h 335"/>
                <a:gd name="T184" fmla="+- 0 1297 1019"/>
                <a:gd name="T185" fmla="*/ T184 w 426"/>
                <a:gd name="T186" fmla="+- 0 10440 10316"/>
                <a:gd name="T187" fmla="*/ 10440 h 335"/>
                <a:gd name="T188" fmla="+- 0 1306 1019"/>
                <a:gd name="T189" fmla="*/ T188 w 426"/>
                <a:gd name="T190" fmla="+- 0 10449 10316"/>
                <a:gd name="T191" fmla="*/ 10449 h 335"/>
                <a:gd name="T192" fmla="+- 0 1313 1019"/>
                <a:gd name="T193" fmla="*/ T192 w 426"/>
                <a:gd name="T194" fmla="+- 0 10460 10316"/>
                <a:gd name="T195" fmla="*/ 10460 h 335"/>
                <a:gd name="T196" fmla="+- 0 1318 1019"/>
                <a:gd name="T197" fmla="*/ T196 w 426"/>
                <a:gd name="T198" fmla="+- 0 10472 10316"/>
                <a:gd name="T199" fmla="*/ 10472 h 335"/>
                <a:gd name="T200" fmla="+- 0 1439 1019"/>
                <a:gd name="T201" fmla="*/ T200 w 426"/>
                <a:gd name="T202" fmla="+- 0 10472 10316"/>
                <a:gd name="T203" fmla="*/ 10472 h 335"/>
                <a:gd name="T204" fmla="+- 0 1438 1019"/>
                <a:gd name="T205" fmla="*/ T204 w 426"/>
                <a:gd name="T206" fmla="+- 0 10466 10316"/>
                <a:gd name="T207" fmla="*/ 10466 h 335"/>
                <a:gd name="T208" fmla="+- 0 1433 1019"/>
                <a:gd name="T209" fmla="*/ T208 w 426"/>
                <a:gd name="T210" fmla="+- 0 10445 10316"/>
                <a:gd name="T211" fmla="*/ 10445 h 335"/>
                <a:gd name="T212" fmla="+- 0 1425 1019"/>
                <a:gd name="T213" fmla="*/ T212 w 426"/>
                <a:gd name="T214" fmla="+- 0 10425 10316"/>
                <a:gd name="T215" fmla="*/ 10425 h 335"/>
                <a:gd name="T216" fmla="+- 0 1424 1019"/>
                <a:gd name="T217" fmla="*/ T216 w 426"/>
                <a:gd name="T218" fmla="+- 0 10423 10316"/>
                <a:gd name="T219" fmla="*/ 10423 h 3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426" h="335">
                  <a:moveTo>
                    <a:pt x="216" y="0"/>
                  </a:moveTo>
                  <a:lnTo>
                    <a:pt x="171" y="3"/>
                  </a:lnTo>
                  <a:lnTo>
                    <a:pt x="130" y="15"/>
                  </a:lnTo>
                  <a:lnTo>
                    <a:pt x="93" y="35"/>
                  </a:lnTo>
                  <a:lnTo>
                    <a:pt x="61" y="62"/>
                  </a:lnTo>
                  <a:lnTo>
                    <a:pt x="34" y="95"/>
                  </a:lnTo>
                  <a:lnTo>
                    <a:pt x="16" y="133"/>
                  </a:lnTo>
                  <a:lnTo>
                    <a:pt x="4" y="174"/>
                  </a:lnTo>
                  <a:lnTo>
                    <a:pt x="0" y="220"/>
                  </a:lnTo>
                  <a:lnTo>
                    <a:pt x="2" y="252"/>
                  </a:lnTo>
                  <a:lnTo>
                    <a:pt x="7" y="281"/>
                  </a:lnTo>
                  <a:lnTo>
                    <a:pt x="15" y="309"/>
                  </a:lnTo>
                  <a:lnTo>
                    <a:pt x="26" y="334"/>
                  </a:lnTo>
                  <a:lnTo>
                    <a:pt x="133" y="277"/>
                  </a:lnTo>
                  <a:lnTo>
                    <a:pt x="130" y="268"/>
                  </a:lnTo>
                  <a:lnTo>
                    <a:pt x="128" y="259"/>
                  </a:lnTo>
                  <a:lnTo>
                    <a:pt x="126" y="248"/>
                  </a:lnTo>
                  <a:lnTo>
                    <a:pt x="426" y="248"/>
                  </a:lnTo>
                  <a:lnTo>
                    <a:pt x="426" y="215"/>
                  </a:lnTo>
                  <a:lnTo>
                    <a:pt x="426" y="193"/>
                  </a:lnTo>
                  <a:lnTo>
                    <a:pt x="423" y="171"/>
                  </a:lnTo>
                  <a:lnTo>
                    <a:pt x="420" y="156"/>
                  </a:lnTo>
                  <a:lnTo>
                    <a:pt x="136" y="156"/>
                  </a:lnTo>
                  <a:lnTo>
                    <a:pt x="141" y="147"/>
                  </a:lnTo>
                  <a:lnTo>
                    <a:pt x="146" y="138"/>
                  </a:lnTo>
                  <a:lnTo>
                    <a:pt x="152" y="131"/>
                  </a:lnTo>
                  <a:lnTo>
                    <a:pt x="160" y="124"/>
                  </a:lnTo>
                  <a:lnTo>
                    <a:pt x="171" y="116"/>
                  </a:lnTo>
                  <a:lnTo>
                    <a:pt x="185" y="111"/>
                  </a:lnTo>
                  <a:lnTo>
                    <a:pt x="200" y="108"/>
                  </a:lnTo>
                  <a:lnTo>
                    <a:pt x="218" y="107"/>
                  </a:lnTo>
                  <a:lnTo>
                    <a:pt x="405" y="107"/>
                  </a:lnTo>
                  <a:lnTo>
                    <a:pt x="396" y="91"/>
                  </a:lnTo>
                  <a:lnTo>
                    <a:pt x="385" y="73"/>
                  </a:lnTo>
                  <a:lnTo>
                    <a:pt x="370" y="57"/>
                  </a:lnTo>
                  <a:lnTo>
                    <a:pt x="340" y="32"/>
                  </a:lnTo>
                  <a:lnTo>
                    <a:pt x="304" y="14"/>
                  </a:lnTo>
                  <a:lnTo>
                    <a:pt x="262" y="3"/>
                  </a:lnTo>
                  <a:lnTo>
                    <a:pt x="216" y="0"/>
                  </a:lnTo>
                  <a:close/>
                  <a:moveTo>
                    <a:pt x="405" y="107"/>
                  </a:moveTo>
                  <a:lnTo>
                    <a:pt x="218" y="107"/>
                  </a:lnTo>
                  <a:lnTo>
                    <a:pt x="232" y="108"/>
                  </a:lnTo>
                  <a:lnTo>
                    <a:pt x="244" y="110"/>
                  </a:lnTo>
                  <a:lnTo>
                    <a:pt x="257" y="113"/>
                  </a:lnTo>
                  <a:lnTo>
                    <a:pt x="268" y="118"/>
                  </a:lnTo>
                  <a:lnTo>
                    <a:pt x="278" y="124"/>
                  </a:lnTo>
                  <a:lnTo>
                    <a:pt x="287" y="133"/>
                  </a:lnTo>
                  <a:lnTo>
                    <a:pt x="294" y="144"/>
                  </a:lnTo>
                  <a:lnTo>
                    <a:pt x="299" y="156"/>
                  </a:lnTo>
                  <a:lnTo>
                    <a:pt x="420" y="156"/>
                  </a:lnTo>
                  <a:lnTo>
                    <a:pt x="419" y="150"/>
                  </a:lnTo>
                  <a:lnTo>
                    <a:pt x="414" y="129"/>
                  </a:lnTo>
                  <a:lnTo>
                    <a:pt x="406" y="109"/>
                  </a:lnTo>
                  <a:lnTo>
                    <a:pt x="40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 y="10320"/>
              <a:ext cx="34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p:cNvSpPr>
              <a:spLocks/>
            </p:cNvSpPr>
            <p:nvPr/>
          </p:nvSpPr>
          <p:spPr bwMode="auto">
            <a:xfrm>
              <a:off x="1520" y="10154"/>
              <a:ext cx="993" cy="610"/>
            </a:xfrm>
            <a:custGeom>
              <a:avLst/>
              <a:gdLst>
                <a:gd name="T0" fmla="+- 0 1694 1520"/>
                <a:gd name="T1" fmla="*/ T0 w 993"/>
                <a:gd name="T2" fmla="+- 0 10337 10154"/>
                <a:gd name="T3" fmla="*/ 10337 h 610"/>
                <a:gd name="T4" fmla="+- 0 1651 1520"/>
                <a:gd name="T5" fmla="*/ T4 w 993"/>
                <a:gd name="T6" fmla="+- 0 10343 10154"/>
                <a:gd name="T7" fmla="*/ 10343 h 610"/>
                <a:gd name="T8" fmla="+- 0 1613 1520"/>
                <a:gd name="T9" fmla="*/ T8 w 993"/>
                <a:gd name="T10" fmla="+- 0 10356 10154"/>
                <a:gd name="T11" fmla="*/ 10356 h 610"/>
                <a:gd name="T12" fmla="+- 0 1581 1520"/>
                <a:gd name="T13" fmla="*/ T12 w 993"/>
                <a:gd name="T14" fmla="+- 0 10377 10154"/>
                <a:gd name="T15" fmla="*/ 10377 h 610"/>
                <a:gd name="T16" fmla="+- 0 1557 1520"/>
                <a:gd name="T17" fmla="*/ T16 w 993"/>
                <a:gd name="T18" fmla="+- 0 10404 10154"/>
                <a:gd name="T19" fmla="*/ 10404 h 610"/>
                <a:gd name="T20" fmla="+- 0 1539 1520"/>
                <a:gd name="T21" fmla="*/ T20 w 993"/>
                <a:gd name="T22" fmla="+- 0 10439 10154"/>
                <a:gd name="T23" fmla="*/ 10439 h 610"/>
                <a:gd name="T24" fmla="+- 0 1527 1520"/>
                <a:gd name="T25" fmla="*/ T24 w 993"/>
                <a:gd name="T26" fmla="+- 0 10482 10154"/>
                <a:gd name="T27" fmla="*/ 10482 h 610"/>
                <a:gd name="T28" fmla="+- 0 1521 1520"/>
                <a:gd name="T29" fmla="*/ T28 w 993"/>
                <a:gd name="T30" fmla="+- 0 10531 10154"/>
                <a:gd name="T31" fmla="*/ 10531 h 610"/>
                <a:gd name="T32" fmla="+- 0 1520 1520"/>
                <a:gd name="T33" fmla="*/ T32 w 993"/>
                <a:gd name="T34" fmla="+- 0 10763 10154"/>
                <a:gd name="T35" fmla="*/ 10763 h 610"/>
                <a:gd name="T36" fmla="+- 0 1641 1520"/>
                <a:gd name="T37" fmla="*/ T36 w 993"/>
                <a:gd name="T38" fmla="+- 0 10531 10154"/>
                <a:gd name="T39" fmla="*/ 10531 h 610"/>
                <a:gd name="T40" fmla="+- 0 1642 1520"/>
                <a:gd name="T41" fmla="*/ T40 w 993"/>
                <a:gd name="T42" fmla="+- 0 10510 10154"/>
                <a:gd name="T43" fmla="*/ 10510 h 610"/>
                <a:gd name="T44" fmla="+- 0 1646 1520"/>
                <a:gd name="T45" fmla="*/ T44 w 993"/>
                <a:gd name="T46" fmla="+- 0 10490 10154"/>
                <a:gd name="T47" fmla="*/ 10490 h 610"/>
                <a:gd name="T48" fmla="+- 0 1653 1520"/>
                <a:gd name="T49" fmla="*/ T48 w 993"/>
                <a:gd name="T50" fmla="+- 0 10472 10154"/>
                <a:gd name="T51" fmla="*/ 10472 h 610"/>
                <a:gd name="T52" fmla="+- 0 1664 1520"/>
                <a:gd name="T53" fmla="*/ T52 w 993"/>
                <a:gd name="T54" fmla="+- 0 10460 10154"/>
                <a:gd name="T55" fmla="*/ 10460 h 610"/>
                <a:gd name="T56" fmla="+- 0 1682 1520"/>
                <a:gd name="T57" fmla="*/ T56 w 993"/>
                <a:gd name="T58" fmla="+- 0 10453 10154"/>
                <a:gd name="T59" fmla="*/ 10453 h 610"/>
                <a:gd name="T60" fmla="+- 0 1703 1520"/>
                <a:gd name="T61" fmla="*/ T60 w 993"/>
                <a:gd name="T62" fmla="+- 0 10447 10154"/>
                <a:gd name="T63" fmla="*/ 10447 h 610"/>
                <a:gd name="T64" fmla="+- 0 1718 1520"/>
                <a:gd name="T65" fmla="*/ T64 w 993"/>
                <a:gd name="T66" fmla="+- 0 10336 10154"/>
                <a:gd name="T67" fmla="*/ 10336 h 610"/>
                <a:gd name="T68" fmla="+- 0 2049 1520"/>
                <a:gd name="T69" fmla="*/ T68 w 993"/>
                <a:gd name="T70" fmla="+- 0 10154 10154"/>
                <a:gd name="T71" fmla="*/ 10154 h 610"/>
                <a:gd name="T72" fmla="+- 0 2169 1520"/>
                <a:gd name="T73" fmla="*/ T72 w 993"/>
                <a:gd name="T74" fmla="+- 0 10297 10154"/>
                <a:gd name="T75" fmla="*/ 10297 h 610"/>
                <a:gd name="T76" fmla="+- 0 2235 1520"/>
                <a:gd name="T77" fmla="*/ T76 w 993"/>
                <a:gd name="T78" fmla="+- 0 10320 10154"/>
                <a:gd name="T79" fmla="*/ 10320 h 610"/>
                <a:gd name="T80" fmla="+- 0 1982 1520"/>
                <a:gd name="T81" fmla="*/ T80 w 993"/>
                <a:gd name="T82" fmla="+- 0 10429 10154"/>
                <a:gd name="T83" fmla="*/ 10429 h 610"/>
                <a:gd name="T84" fmla="+- 0 2235 1520"/>
                <a:gd name="T85" fmla="*/ T84 w 993"/>
                <a:gd name="T86" fmla="+- 0 10320 10154"/>
                <a:gd name="T87" fmla="*/ 10320 h 610"/>
                <a:gd name="T88" fmla="+- 0 2490 1520"/>
                <a:gd name="T89" fmla="*/ T88 w 993"/>
                <a:gd name="T90" fmla="+- 0 10337 10154"/>
                <a:gd name="T91" fmla="*/ 10337 h 610"/>
                <a:gd name="T92" fmla="+- 0 2447 1520"/>
                <a:gd name="T93" fmla="*/ T92 w 993"/>
                <a:gd name="T94" fmla="+- 0 10343 10154"/>
                <a:gd name="T95" fmla="*/ 10343 h 610"/>
                <a:gd name="T96" fmla="+- 0 2409 1520"/>
                <a:gd name="T97" fmla="*/ T96 w 993"/>
                <a:gd name="T98" fmla="+- 0 10356 10154"/>
                <a:gd name="T99" fmla="*/ 10356 h 610"/>
                <a:gd name="T100" fmla="+- 0 2377 1520"/>
                <a:gd name="T101" fmla="*/ T100 w 993"/>
                <a:gd name="T102" fmla="+- 0 10377 10154"/>
                <a:gd name="T103" fmla="*/ 10377 h 610"/>
                <a:gd name="T104" fmla="+- 0 2352 1520"/>
                <a:gd name="T105" fmla="*/ T104 w 993"/>
                <a:gd name="T106" fmla="+- 0 10404 10154"/>
                <a:gd name="T107" fmla="*/ 10404 h 610"/>
                <a:gd name="T108" fmla="+- 0 2334 1520"/>
                <a:gd name="T109" fmla="*/ T108 w 993"/>
                <a:gd name="T110" fmla="+- 0 10439 10154"/>
                <a:gd name="T111" fmla="*/ 10439 h 610"/>
                <a:gd name="T112" fmla="+- 0 2323 1520"/>
                <a:gd name="T113" fmla="*/ T112 w 993"/>
                <a:gd name="T114" fmla="+- 0 10482 10154"/>
                <a:gd name="T115" fmla="*/ 10482 h 610"/>
                <a:gd name="T116" fmla="+- 0 2317 1520"/>
                <a:gd name="T117" fmla="*/ T116 w 993"/>
                <a:gd name="T118" fmla="+- 0 10531 10154"/>
                <a:gd name="T119" fmla="*/ 10531 h 610"/>
                <a:gd name="T120" fmla="+- 0 2316 1520"/>
                <a:gd name="T121" fmla="*/ T120 w 993"/>
                <a:gd name="T122" fmla="+- 0 10763 10154"/>
                <a:gd name="T123" fmla="*/ 10763 h 610"/>
                <a:gd name="T124" fmla="+- 0 2437 1520"/>
                <a:gd name="T125" fmla="*/ T124 w 993"/>
                <a:gd name="T126" fmla="+- 0 10531 10154"/>
                <a:gd name="T127" fmla="*/ 10531 h 610"/>
                <a:gd name="T128" fmla="+- 0 2438 1520"/>
                <a:gd name="T129" fmla="*/ T128 w 993"/>
                <a:gd name="T130" fmla="+- 0 10510 10154"/>
                <a:gd name="T131" fmla="*/ 10510 h 610"/>
                <a:gd name="T132" fmla="+- 0 2442 1520"/>
                <a:gd name="T133" fmla="*/ T132 w 993"/>
                <a:gd name="T134" fmla="+- 0 10490 10154"/>
                <a:gd name="T135" fmla="*/ 10490 h 610"/>
                <a:gd name="T136" fmla="+- 0 2449 1520"/>
                <a:gd name="T137" fmla="*/ T136 w 993"/>
                <a:gd name="T138" fmla="+- 0 10472 10154"/>
                <a:gd name="T139" fmla="*/ 10472 h 610"/>
                <a:gd name="T140" fmla="+- 0 2460 1520"/>
                <a:gd name="T141" fmla="*/ T140 w 993"/>
                <a:gd name="T142" fmla="+- 0 10460 10154"/>
                <a:gd name="T143" fmla="*/ 10460 h 610"/>
                <a:gd name="T144" fmla="+- 0 2477 1520"/>
                <a:gd name="T145" fmla="*/ T144 w 993"/>
                <a:gd name="T146" fmla="+- 0 10453 10154"/>
                <a:gd name="T147" fmla="*/ 10453 h 610"/>
                <a:gd name="T148" fmla="+- 0 2499 1520"/>
                <a:gd name="T149" fmla="*/ T148 w 993"/>
                <a:gd name="T150" fmla="+- 0 10447 10154"/>
                <a:gd name="T151" fmla="*/ 10447 h 610"/>
                <a:gd name="T152" fmla="+- 0 2513 1520"/>
                <a:gd name="T153" fmla="*/ T152 w 993"/>
                <a:gd name="T154" fmla="+- 0 10336 10154"/>
                <a:gd name="T155" fmla="*/ 10336 h 6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993" h="610">
                  <a:moveTo>
                    <a:pt x="198" y="182"/>
                  </a:moveTo>
                  <a:lnTo>
                    <a:pt x="174" y="183"/>
                  </a:lnTo>
                  <a:lnTo>
                    <a:pt x="152" y="185"/>
                  </a:lnTo>
                  <a:lnTo>
                    <a:pt x="131" y="189"/>
                  </a:lnTo>
                  <a:lnTo>
                    <a:pt x="112" y="195"/>
                  </a:lnTo>
                  <a:lnTo>
                    <a:pt x="93" y="202"/>
                  </a:lnTo>
                  <a:lnTo>
                    <a:pt x="76" y="211"/>
                  </a:lnTo>
                  <a:lnTo>
                    <a:pt x="61" y="223"/>
                  </a:lnTo>
                  <a:lnTo>
                    <a:pt x="48" y="236"/>
                  </a:lnTo>
                  <a:lnTo>
                    <a:pt x="37" y="250"/>
                  </a:lnTo>
                  <a:lnTo>
                    <a:pt x="27" y="266"/>
                  </a:lnTo>
                  <a:lnTo>
                    <a:pt x="19" y="285"/>
                  </a:lnTo>
                  <a:lnTo>
                    <a:pt x="12" y="306"/>
                  </a:lnTo>
                  <a:lnTo>
                    <a:pt x="7" y="328"/>
                  </a:lnTo>
                  <a:lnTo>
                    <a:pt x="3" y="352"/>
                  </a:lnTo>
                  <a:lnTo>
                    <a:pt x="1" y="377"/>
                  </a:lnTo>
                  <a:lnTo>
                    <a:pt x="0" y="405"/>
                  </a:lnTo>
                  <a:lnTo>
                    <a:pt x="0" y="609"/>
                  </a:lnTo>
                  <a:lnTo>
                    <a:pt x="121" y="609"/>
                  </a:lnTo>
                  <a:lnTo>
                    <a:pt x="121" y="377"/>
                  </a:lnTo>
                  <a:lnTo>
                    <a:pt x="121" y="367"/>
                  </a:lnTo>
                  <a:lnTo>
                    <a:pt x="122" y="356"/>
                  </a:lnTo>
                  <a:lnTo>
                    <a:pt x="124" y="346"/>
                  </a:lnTo>
                  <a:lnTo>
                    <a:pt x="126" y="336"/>
                  </a:lnTo>
                  <a:lnTo>
                    <a:pt x="129" y="326"/>
                  </a:lnTo>
                  <a:lnTo>
                    <a:pt x="133" y="318"/>
                  </a:lnTo>
                  <a:lnTo>
                    <a:pt x="139" y="312"/>
                  </a:lnTo>
                  <a:lnTo>
                    <a:pt x="144" y="306"/>
                  </a:lnTo>
                  <a:lnTo>
                    <a:pt x="152" y="301"/>
                  </a:lnTo>
                  <a:lnTo>
                    <a:pt x="162" y="299"/>
                  </a:lnTo>
                  <a:lnTo>
                    <a:pt x="171" y="295"/>
                  </a:lnTo>
                  <a:lnTo>
                    <a:pt x="183" y="293"/>
                  </a:lnTo>
                  <a:lnTo>
                    <a:pt x="198" y="293"/>
                  </a:lnTo>
                  <a:lnTo>
                    <a:pt x="198" y="182"/>
                  </a:lnTo>
                  <a:moveTo>
                    <a:pt x="649" y="0"/>
                  </a:moveTo>
                  <a:lnTo>
                    <a:pt x="529" y="0"/>
                  </a:lnTo>
                  <a:lnTo>
                    <a:pt x="529" y="143"/>
                  </a:lnTo>
                  <a:lnTo>
                    <a:pt x="649" y="143"/>
                  </a:lnTo>
                  <a:lnTo>
                    <a:pt x="649" y="0"/>
                  </a:lnTo>
                  <a:moveTo>
                    <a:pt x="715" y="166"/>
                  </a:moveTo>
                  <a:lnTo>
                    <a:pt x="462" y="166"/>
                  </a:lnTo>
                  <a:lnTo>
                    <a:pt x="462" y="275"/>
                  </a:lnTo>
                  <a:lnTo>
                    <a:pt x="715" y="275"/>
                  </a:lnTo>
                  <a:lnTo>
                    <a:pt x="715" y="166"/>
                  </a:lnTo>
                  <a:moveTo>
                    <a:pt x="993" y="182"/>
                  </a:moveTo>
                  <a:lnTo>
                    <a:pt x="970" y="183"/>
                  </a:lnTo>
                  <a:lnTo>
                    <a:pt x="948" y="185"/>
                  </a:lnTo>
                  <a:lnTo>
                    <a:pt x="927" y="189"/>
                  </a:lnTo>
                  <a:lnTo>
                    <a:pt x="908" y="195"/>
                  </a:lnTo>
                  <a:lnTo>
                    <a:pt x="889" y="202"/>
                  </a:lnTo>
                  <a:lnTo>
                    <a:pt x="872" y="211"/>
                  </a:lnTo>
                  <a:lnTo>
                    <a:pt x="857" y="223"/>
                  </a:lnTo>
                  <a:lnTo>
                    <a:pt x="844" y="236"/>
                  </a:lnTo>
                  <a:lnTo>
                    <a:pt x="832" y="250"/>
                  </a:lnTo>
                  <a:lnTo>
                    <a:pt x="823" y="266"/>
                  </a:lnTo>
                  <a:lnTo>
                    <a:pt x="814" y="285"/>
                  </a:lnTo>
                  <a:lnTo>
                    <a:pt x="808" y="306"/>
                  </a:lnTo>
                  <a:lnTo>
                    <a:pt x="803" y="328"/>
                  </a:lnTo>
                  <a:lnTo>
                    <a:pt x="799" y="352"/>
                  </a:lnTo>
                  <a:lnTo>
                    <a:pt x="797" y="377"/>
                  </a:lnTo>
                  <a:lnTo>
                    <a:pt x="796" y="405"/>
                  </a:lnTo>
                  <a:lnTo>
                    <a:pt x="796" y="609"/>
                  </a:lnTo>
                  <a:lnTo>
                    <a:pt x="917" y="609"/>
                  </a:lnTo>
                  <a:lnTo>
                    <a:pt x="917" y="377"/>
                  </a:lnTo>
                  <a:lnTo>
                    <a:pt x="917" y="367"/>
                  </a:lnTo>
                  <a:lnTo>
                    <a:pt x="918" y="356"/>
                  </a:lnTo>
                  <a:lnTo>
                    <a:pt x="919" y="346"/>
                  </a:lnTo>
                  <a:lnTo>
                    <a:pt x="922" y="336"/>
                  </a:lnTo>
                  <a:lnTo>
                    <a:pt x="924" y="326"/>
                  </a:lnTo>
                  <a:lnTo>
                    <a:pt x="929" y="318"/>
                  </a:lnTo>
                  <a:lnTo>
                    <a:pt x="935" y="312"/>
                  </a:lnTo>
                  <a:lnTo>
                    <a:pt x="940" y="306"/>
                  </a:lnTo>
                  <a:lnTo>
                    <a:pt x="947" y="301"/>
                  </a:lnTo>
                  <a:lnTo>
                    <a:pt x="957" y="299"/>
                  </a:lnTo>
                  <a:lnTo>
                    <a:pt x="967" y="295"/>
                  </a:lnTo>
                  <a:lnTo>
                    <a:pt x="979" y="293"/>
                  </a:lnTo>
                  <a:lnTo>
                    <a:pt x="993" y="293"/>
                  </a:lnTo>
                  <a:lnTo>
                    <a:pt x="993" y="1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9" y="10452"/>
              <a:ext cx="19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6" y="10154"/>
              <a:ext cx="263"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2"/>
            <p:cNvSpPr>
              <a:spLocks/>
            </p:cNvSpPr>
            <p:nvPr/>
          </p:nvSpPr>
          <p:spPr bwMode="auto">
            <a:xfrm>
              <a:off x="1745" y="10336"/>
              <a:ext cx="1256" cy="428"/>
            </a:xfrm>
            <a:custGeom>
              <a:avLst/>
              <a:gdLst>
                <a:gd name="T0" fmla="+- 0 1941 1745"/>
                <a:gd name="T1" fmla="*/ T0 w 1256"/>
                <a:gd name="T2" fmla="+- 0 10531 10336"/>
                <a:gd name="T3" fmla="*/ 10531 h 428"/>
                <a:gd name="T4" fmla="+- 0 1935 1745"/>
                <a:gd name="T5" fmla="*/ T4 w 1256"/>
                <a:gd name="T6" fmla="+- 0 10482 10336"/>
                <a:gd name="T7" fmla="*/ 10482 h 428"/>
                <a:gd name="T8" fmla="+- 0 1924 1745"/>
                <a:gd name="T9" fmla="*/ T8 w 1256"/>
                <a:gd name="T10" fmla="+- 0 10439 10336"/>
                <a:gd name="T11" fmla="*/ 10439 h 428"/>
                <a:gd name="T12" fmla="+- 0 1906 1745"/>
                <a:gd name="T13" fmla="*/ T12 w 1256"/>
                <a:gd name="T14" fmla="+- 0 10404 10336"/>
                <a:gd name="T15" fmla="*/ 10404 h 428"/>
                <a:gd name="T16" fmla="+- 0 1881 1745"/>
                <a:gd name="T17" fmla="*/ T16 w 1256"/>
                <a:gd name="T18" fmla="+- 0 10377 10336"/>
                <a:gd name="T19" fmla="*/ 10377 h 428"/>
                <a:gd name="T20" fmla="+- 0 1849 1745"/>
                <a:gd name="T21" fmla="*/ T20 w 1256"/>
                <a:gd name="T22" fmla="+- 0 10356 10336"/>
                <a:gd name="T23" fmla="*/ 10356 h 428"/>
                <a:gd name="T24" fmla="+- 0 1811 1745"/>
                <a:gd name="T25" fmla="*/ T24 w 1256"/>
                <a:gd name="T26" fmla="+- 0 10343 10336"/>
                <a:gd name="T27" fmla="*/ 10343 h 428"/>
                <a:gd name="T28" fmla="+- 0 1768 1745"/>
                <a:gd name="T29" fmla="*/ T28 w 1256"/>
                <a:gd name="T30" fmla="+- 0 10337 10336"/>
                <a:gd name="T31" fmla="*/ 10337 h 428"/>
                <a:gd name="T32" fmla="+- 0 1745 1745"/>
                <a:gd name="T33" fmla="*/ T32 w 1256"/>
                <a:gd name="T34" fmla="+- 0 10447 10336"/>
                <a:gd name="T35" fmla="*/ 10447 h 428"/>
                <a:gd name="T36" fmla="+- 0 1771 1745"/>
                <a:gd name="T37" fmla="*/ T36 w 1256"/>
                <a:gd name="T38" fmla="+- 0 10449 10336"/>
                <a:gd name="T39" fmla="*/ 10449 h 428"/>
                <a:gd name="T40" fmla="+- 0 1791 1745"/>
                <a:gd name="T41" fmla="*/ T40 w 1256"/>
                <a:gd name="T42" fmla="+- 0 10455 10336"/>
                <a:gd name="T43" fmla="*/ 10455 h 428"/>
                <a:gd name="T44" fmla="+- 0 1803 1745"/>
                <a:gd name="T45" fmla="*/ T44 w 1256"/>
                <a:gd name="T46" fmla="+- 0 10466 10336"/>
                <a:gd name="T47" fmla="*/ 10466 h 428"/>
                <a:gd name="T48" fmla="+- 0 1814 1745"/>
                <a:gd name="T49" fmla="*/ T48 w 1256"/>
                <a:gd name="T50" fmla="+- 0 10480 10336"/>
                <a:gd name="T51" fmla="*/ 10480 h 428"/>
                <a:gd name="T52" fmla="+- 0 1819 1745"/>
                <a:gd name="T53" fmla="*/ T52 w 1256"/>
                <a:gd name="T54" fmla="+- 0 10500 10336"/>
                <a:gd name="T55" fmla="*/ 10500 h 428"/>
                <a:gd name="T56" fmla="+- 0 1821 1745"/>
                <a:gd name="T57" fmla="*/ T56 w 1256"/>
                <a:gd name="T58" fmla="+- 0 10521 10336"/>
                <a:gd name="T59" fmla="*/ 10521 h 428"/>
                <a:gd name="T60" fmla="+- 0 1821 1745"/>
                <a:gd name="T61" fmla="*/ T60 w 1256"/>
                <a:gd name="T62" fmla="+- 0 10763 10336"/>
                <a:gd name="T63" fmla="*/ 10763 h 428"/>
                <a:gd name="T64" fmla="+- 0 1942 1745"/>
                <a:gd name="T65" fmla="*/ T64 w 1256"/>
                <a:gd name="T66" fmla="+- 0 10559 10336"/>
                <a:gd name="T67" fmla="*/ 10559 h 428"/>
                <a:gd name="T68" fmla="+- 0 2762 1745"/>
                <a:gd name="T69" fmla="*/ T68 w 1256"/>
                <a:gd name="T70" fmla="+- 0 10651 10336"/>
                <a:gd name="T71" fmla="*/ 10651 h 428"/>
                <a:gd name="T72" fmla="+- 0 2740 1745"/>
                <a:gd name="T73" fmla="*/ T72 w 1256"/>
                <a:gd name="T74" fmla="+- 0 10646 10336"/>
                <a:gd name="T75" fmla="*/ 10646 h 428"/>
                <a:gd name="T76" fmla="+- 0 2723 1745"/>
                <a:gd name="T77" fmla="*/ T76 w 1256"/>
                <a:gd name="T78" fmla="+- 0 10639 10336"/>
                <a:gd name="T79" fmla="*/ 10639 h 428"/>
                <a:gd name="T80" fmla="+- 0 2712 1745"/>
                <a:gd name="T81" fmla="*/ T80 w 1256"/>
                <a:gd name="T82" fmla="+- 0 10627 10336"/>
                <a:gd name="T83" fmla="*/ 10627 h 428"/>
                <a:gd name="T84" fmla="+- 0 2704 1745"/>
                <a:gd name="T85" fmla="*/ T84 w 1256"/>
                <a:gd name="T86" fmla="+- 0 10608 10336"/>
                <a:gd name="T87" fmla="*/ 10608 h 428"/>
                <a:gd name="T88" fmla="+- 0 2701 1745"/>
                <a:gd name="T89" fmla="*/ T88 w 1256"/>
                <a:gd name="T90" fmla="+- 0 10589 10336"/>
                <a:gd name="T91" fmla="*/ 10589 h 428"/>
                <a:gd name="T92" fmla="+- 0 2700 1745"/>
                <a:gd name="T93" fmla="*/ T92 w 1256"/>
                <a:gd name="T94" fmla="+- 0 10568 10336"/>
                <a:gd name="T95" fmla="*/ 10568 h 428"/>
                <a:gd name="T96" fmla="+- 0 2579 1745"/>
                <a:gd name="T97" fmla="*/ T96 w 1256"/>
                <a:gd name="T98" fmla="+- 0 10336 10336"/>
                <a:gd name="T99" fmla="*/ 10336 h 428"/>
                <a:gd name="T100" fmla="+- 0 2580 1745"/>
                <a:gd name="T101" fmla="*/ T100 w 1256"/>
                <a:gd name="T102" fmla="+- 0 10568 10336"/>
                <a:gd name="T103" fmla="*/ 10568 h 428"/>
                <a:gd name="T104" fmla="+- 0 2586 1745"/>
                <a:gd name="T105" fmla="*/ T104 w 1256"/>
                <a:gd name="T106" fmla="+- 0 10617 10336"/>
                <a:gd name="T107" fmla="*/ 10617 h 428"/>
                <a:gd name="T108" fmla="+- 0 2597 1745"/>
                <a:gd name="T109" fmla="*/ T108 w 1256"/>
                <a:gd name="T110" fmla="+- 0 10660 10336"/>
                <a:gd name="T111" fmla="*/ 10660 h 428"/>
                <a:gd name="T112" fmla="+- 0 2615 1745"/>
                <a:gd name="T113" fmla="*/ T112 w 1256"/>
                <a:gd name="T114" fmla="+- 0 10695 10336"/>
                <a:gd name="T115" fmla="*/ 10695 h 428"/>
                <a:gd name="T116" fmla="+- 0 2640 1745"/>
                <a:gd name="T117" fmla="*/ T116 w 1256"/>
                <a:gd name="T118" fmla="+- 0 10722 10336"/>
                <a:gd name="T119" fmla="*/ 10722 h 428"/>
                <a:gd name="T120" fmla="+- 0 2672 1745"/>
                <a:gd name="T121" fmla="*/ T120 w 1256"/>
                <a:gd name="T122" fmla="+- 0 10743 10336"/>
                <a:gd name="T123" fmla="*/ 10743 h 428"/>
                <a:gd name="T124" fmla="+- 0 2710 1745"/>
                <a:gd name="T125" fmla="*/ T124 w 1256"/>
                <a:gd name="T126" fmla="+- 0 10755 10336"/>
                <a:gd name="T127" fmla="*/ 10755 h 428"/>
                <a:gd name="T128" fmla="+- 0 2753 1745"/>
                <a:gd name="T129" fmla="*/ T128 w 1256"/>
                <a:gd name="T130" fmla="+- 0 10762 10336"/>
                <a:gd name="T131" fmla="*/ 10762 h 428"/>
                <a:gd name="T132" fmla="+- 0 2776 1745"/>
                <a:gd name="T133" fmla="*/ T132 w 1256"/>
                <a:gd name="T134" fmla="+- 0 10652 10336"/>
                <a:gd name="T135" fmla="*/ 10652 h 428"/>
                <a:gd name="T136" fmla="+- 0 2880 1745"/>
                <a:gd name="T137" fmla="*/ T136 w 1256"/>
                <a:gd name="T138" fmla="+- 0 10336 10336"/>
                <a:gd name="T139" fmla="*/ 10336 h 428"/>
                <a:gd name="T140" fmla="+- 0 2880 1745"/>
                <a:gd name="T141" fmla="*/ T140 w 1256"/>
                <a:gd name="T142" fmla="+- 0 10578 10336"/>
                <a:gd name="T143" fmla="*/ 10578 h 428"/>
                <a:gd name="T144" fmla="+- 0 2877 1745"/>
                <a:gd name="T145" fmla="*/ T144 w 1256"/>
                <a:gd name="T146" fmla="+- 0 10599 10336"/>
                <a:gd name="T147" fmla="*/ 10599 h 428"/>
                <a:gd name="T148" fmla="+- 0 2872 1745"/>
                <a:gd name="T149" fmla="*/ T148 w 1256"/>
                <a:gd name="T150" fmla="+- 0 10619 10336"/>
                <a:gd name="T151" fmla="*/ 10619 h 428"/>
                <a:gd name="T152" fmla="+- 0 2862 1745"/>
                <a:gd name="T153" fmla="*/ T152 w 1256"/>
                <a:gd name="T154" fmla="+- 0 10633 10336"/>
                <a:gd name="T155" fmla="*/ 10633 h 428"/>
                <a:gd name="T156" fmla="+- 0 2849 1745"/>
                <a:gd name="T157" fmla="*/ T156 w 1256"/>
                <a:gd name="T158" fmla="+- 0 10643 10336"/>
                <a:gd name="T159" fmla="*/ 10643 h 428"/>
                <a:gd name="T160" fmla="+- 0 2830 1745"/>
                <a:gd name="T161" fmla="*/ T160 w 1256"/>
                <a:gd name="T162" fmla="+- 0 10650 10336"/>
                <a:gd name="T163" fmla="*/ 10650 h 428"/>
                <a:gd name="T164" fmla="+- 0 2803 1745"/>
                <a:gd name="T165" fmla="*/ T164 w 1256"/>
                <a:gd name="T166" fmla="+- 0 10652 10336"/>
                <a:gd name="T167" fmla="*/ 10652 h 428"/>
                <a:gd name="T168" fmla="+- 0 2827 1745"/>
                <a:gd name="T169" fmla="*/ T168 w 1256"/>
                <a:gd name="T170" fmla="+- 0 10762 10336"/>
                <a:gd name="T171" fmla="*/ 10762 h 428"/>
                <a:gd name="T172" fmla="+- 0 2870 1745"/>
                <a:gd name="T173" fmla="*/ T172 w 1256"/>
                <a:gd name="T174" fmla="+- 0 10755 10336"/>
                <a:gd name="T175" fmla="*/ 10755 h 428"/>
                <a:gd name="T176" fmla="+- 0 2908 1745"/>
                <a:gd name="T177" fmla="*/ T176 w 1256"/>
                <a:gd name="T178" fmla="+- 0 10743 10336"/>
                <a:gd name="T179" fmla="*/ 10743 h 428"/>
                <a:gd name="T180" fmla="+- 0 2940 1745"/>
                <a:gd name="T181" fmla="*/ T180 w 1256"/>
                <a:gd name="T182" fmla="+- 0 10722 10336"/>
                <a:gd name="T183" fmla="*/ 10722 h 428"/>
                <a:gd name="T184" fmla="+- 0 2964 1745"/>
                <a:gd name="T185" fmla="*/ T184 w 1256"/>
                <a:gd name="T186" fmla="+- 0 10695 10336"/>
                <a:gd name="T187" fmla="*/ 10695 h 428"/>
                <a:gd name="T188" fmla="+- 0 2982 1745"/>
                <a:gd name="T189" fmla="*/ T188 w 1256"/>
                <a:gd name="T190" fmla="+- 0 10660 10336"/>
                <a:gd name="T191" fmla="*/ 10660 h 428"/>
                <a:gd name="T192" fmla="+- 0 2994 1745"/>
                <a:gd name="T193" fmla="*/ T192 w 1256"/>
                <a:gd name="T194" fmla="+- 0 10617 10336"/>
                <a:gd name="T195" fmla="*/ 10617 h 428"/>
                <a:gd name="T196" fmla="+- 0 3000 1745"/>
                <a:gd name="T197" fmla="*/ T196 w 1256"/>
                <a:gd name="T198" fmla="+- 0 10568 10336"/>
                <a:gd name="T199" fmla="*/ 10568 h 428"/>
                <a:gd name="T200" fmla="+- 0 3000 1745"/>
                <a:gd name="T201" fmla="*/ T200 w 1256"/>
                <a:gd name="T202" fmla="+- 0 10336 10336"/>
                <a:gd name="T203" fmla="*/ 10336 h 4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256" h="428">
                  <a:moveTo>
                    <a:pt x="197" y="223"/>
                  </a:moveTo>
                  <a:lnTo>
                    <a:pt x="196" y="195"/>
                  </a:lnTo>
                  <a:lnTo>
                    <a:pt x="194" y="170"/>
                  </a:lnTo>
                  <a:lnTo>
                    <a:pt x="190" y="146"/>
                  </a:lnTo>
                  <a:lnTo>
                    <a:pt x="185" y="124"/>
                  </a:lnTo>
                  <a:lnTo>
                    <a:pt x="179" y="103"/>
                  </a:lnTo>
                  <a:lnTo>
                    <a:pt x="170" y="84"/>
                  </a:lnTo>
                  <a:lnTo>
                    <a:pt x="161" y="68"/>
                  </a:lnTo>
                  <a:lnTo>
                    <a:pt x="149" y="54"/>
                  </a:lnTo>
                  <a:lnTo>
                    <a:pt x="136" y="41"/>
                  </a:lnTo>
                  <a:lnTo>
                    <a:pt x="121" y="29"/>
                  </a:lnTo>
                  <a:lnTo>
                    <a:pt x="104" y="20"/>
                  </a:lnTo>
                  <a:lnTo>
                    <a:pt x="85" y="13"/>
                  </a:lnTo>
                  <a:lnTo>
                    <a:pt x="66" y="7"/>
                  </a:lnTo>
                  <a:lnTo>
                    <a:pt x="45" y="3"/>
                  </a:lnTo>
                  <a:lnTo>
                    <a:pt x="23" y="1"/>
                  </a:lnTo>
                  <a:lnTo>
                    <a:pt x="0" y="0"/>
                  </a:lnTo>
                  <a:lnTo>
                    <a:pt x="0" y="111"/>
                  </a:lnTo>
                  <a:lnTo>
                    <a:pt x="14" y="111"/>
                  </a:lnTo>
                  <a:lnTo>
                    <a:pt x="26" y="113"/>
                  </a:lnTo>
                  <a:lnTo>
                    <a:pt x="36" y="117"/>
                  </a:lnTo>
                  <a:lnTo>
                    <a:pt x="46" y="119"/>
                  </a:lnTo>
                  <a:lnTo>
                    <a:pt x="53" y="124"/>
                  </a:lnTo>
                  <a:lnTo>
                    <a:pt x="58" y="130"/>
                  </a:lnTo>
                  <a:lnTo>
                    <a:pt x="64" y="136"/>
                  </a:lnTo>
                  <a:lnTo>
                    <a:pt x="69" y="144"/>
                  </a:lnTo>
                  <a:lnTo>
                    <a:pt x="72" y="154"/>
                  </a:lnTo>
                  <a:lnTo>
                    <a:pt x="74" y="164"/>
                  </a:lnTo>
                  <a:lnTo>
                    <a:pt x="75" y="174"/>
                  </a:lnTo>
                  <a:lnTo>
                    <a:pt x="76" y="185"/>
                  </a:lnTo>
                  <a:lnTo>
                    <a:pt x="76" y="195"/>
                  </a:lnTo>
                  <a:lnTo>
                    <a:pt x="76" y="427"/>
                  </a:lnTo>
                  <a:lnTo>
                    <a:pt x="197" y="427"/>
                  </a:lnTo>
                  <a:lnTo>
                    <a:pt x="197" y="223"/>
                  </a:lnTo>
                  <a:moveTo>
                    <a:pt x="1031" y="316"/>
                  </a:moveTo>
                  <a:lnTo>
                    <a:pt x="1017" y="315"/>
                  </a:lnTo>
                  <a:lnTo>
                    <a:pt x="1005" y="314"/>
                  </a:lnTo>
                  <a:lnTo>
                    <a:pt x="995" y="310"/>
                  </a:lnTo>
                  <a:lnTo>
                    <a:pt x="985" y="307"/>
                  </a:lnTo>
                  <a:lnTo>
                    <a:pt x="978" y="303"/>
                  </a:lnTo>
                  <a:lnTo>
                    <a:pt x="973" y="297"/>
                  </a:lnTo>
                  <a:lnTo>
                    <a:pt x="967" y="291"/>
                  </a:lnTo>
                  <a:lnTo>
                    <a:pt x="962" y="283"/>
                  </a:lnTo>
                  <a:lnTo>
                    <a:pt x="959" y="272"/>
                  </a:lnTo>
                  <a:lnTo>
                    <a:pt x="957" y="263"/>
                  </a:lnTo>
                  <a:lnTo>
                    <a:pt x="956" y="253"/>
                  </a:lnTo>
                  <a:lnTo>
                    <a:pt x="955" y="242"/>
                  </a:lnTo>
                  <a:lnTo>
                    <a:pt x="955" y="232"/>
                  </a:lnTo>
                  <a:lnTo>
                    <a:pt x="955" y="0"/>
                  </a:lnTo>
                  <a:lnTo>
                    <a:pt x="834" y="0"/>
                  </a:lnTo>
                  <a:lnTo>
                    <a:pt x="834" y="204"/>
                  </a:lnTo>
                  <a:lnTo>
                    <a:pt x="835" y="232"/>
                  </a:lnTo>
                  <a:lnTo>
                    <a:pt x="837" y="257"/>
                  </a:lnTo>
                  <a:lnTo>
                    <a:pt x="841" y="281"/>
                  </a:lnTo>
                  <a:lnTo>
                    <a:pt x="846" y="302"/>
                  </a:lnTo>
                  <a:lnTo>
                    <a:pt x="852" y="324"/>
                  </a:lnTo>
                  <a:lnTo>
                    <a:pt x="861" y="342"/>
                  </a:lnTo>
                  <a:lnTo>
                    <a:pt x="870" y="359"/>
                  </a:lnTo>
                  <a:lnTo>
                    <a:pt x="882" y="373"/>
                  </a:lnTo>
                  <a:lnTo>
                    <a:pt x="895" y="386"/>
                  </a:lnTo>
                  <a:lnTo>
                    <a:pt x="910" y="397"/>
                  </a:lnTo>
                  <a:lnTo>
                    <a:pt x="927" y="407"/>
                  </a:lnTo>
                  <a:lnTo>
                    <a:pt x="945" y="414"/>
                  </a:lnTo>
                  <a:lnTo>
                    <a:pt x="965" y="419"/>
                  </a:lnTo>
                  <a:lnTo>
                    <a:pt x="986" y="424"/>
                  </a:lnTo>
                  <a:lnTo>
                    <a:pt x="1008" y="426"/>
                  </a:lnTo>
                  <a:lnTo>
                    <a:pt x="1031" y="427"/>
                  </a:lnTo>
                  <a:lnTo>
                    <a:pt x="1031" y="316"/>
                  </a:lnTo>
                  <a:moveTo>
                    <a:pt x="1255" y="0"/>
                  </a:moveTo>
                  <a:lnTo>
                    <a:pt x="1135" y="0"/>
                  </a:lnTo>
                  <a:lnTo>
                    <a:pt x="1135" y="232"/>
                  </a:lnTo>
                  <a:lnTo>
                    <a:pt x="1135" y="242"/>
                  </a:lnTo>
                  <a:lnTo>
                    <a:pt x="1134" y="253"/>
                  </a:lnTo>
                  <a:lnTo>
                    <a:pt x="1132" y="263"/>
                  </a:lnTo>
                  <a:lnTo>
                    <a:pt x="1130" y="272"/>
                  </a:lnTo>
                  <a:lnTo>
                    <a:pt x="1127" y="283"/>
                  </a:lnTo>
                  <a:lnTo>
                    <a:pt x="1123" y="291"/>
                  </a:lnTo>
                  <a:lnTo>
                    <a:pt x="1117" y="297"/>
                  </a:lnTo>
                  <a:lnTo>
                    <a:pt x="1112" y="303"/>
                  </a:lnTo>
                  <a:lnTo>
                    <a:pt x="1104" y="307"/>
                  </a:lnTo>
                  <a:lnTo>
                    <a:pt x="1094" y="310"/>
                  </a:lnTo>
                  <a:lnTo>
                    <a:pt x="1085" y="314"/>
                  </a:lnTo>
                  <a:lnTo>
                    <a:pt x="1073" y="315"/>
                  </a:lnTo>
                  <a:lnTo>
                    <a:pt x="1058" y="316"/>
                  </a:lnTo>
                  <a:lnTo>
                    <a:pt x="1058" y="427"/>
                  </a:lnTo>
                  <a:lnTo>
                    <a:pt x="1082" y="426"/>
                  </a:lnTo>
                  <a:lnTo>
                    <a:pt x="1104" y="424"/>
                  </a:lnTo>
                  <a:lnTo>
                    <a:pt x="1125" y="419"/>
                  </a:lnTo>
                  <a:lnTo>
                    <a:pt x="1144" y="414"/>
                  </a:lnTo>
                  <a:lnTo>
                    <a:pt x="1163" y="407"/>
                  </a:lnTo>
                  <a:lnTo>
                    <a:pt x="1180" y="397"/>
                  </a:lnTo>
                  <a:lnTo>
                    <a:pt x="1195" y="386"/>
                  </a:lnTo>
                  <a:lnTo>
                    <a:pt x="1208" y="373"/>
                  </a:lnTo>
                  <a:lnTo>
                    <a:pt x="1219" y="359"/>
                  </a:lnTo>
                  <a:lnTo>
                    <a:pt x="1229" y="342"/>
                  </a:lnTo>
                  <a:lnTo>
                    <a:pt x="1237" y="324"/>
                  </a:lnTo>
                  <a:lnTo>
                    <a:pt x="1244" y="302"/>
                  </a:lnTo>
                  <a:lnTo>
                    <a:pt x="1249" y="281"/>
                  </a:lnTo>
                  <a:lnTo>
                    <a:pt x="1252" y="257"/>
                  </a:lnTo>
                  <a:lnTo>
                    <a:pt x="1255" y="232"/>
                  </a:lnTo>
                  <a:lnTo>
                    <a:pt x="1255" y="204"/>
                  </a:lnTo>
                  <a:lnTo>
                    <a:pt x="125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 name="TextBox 6"/>
          <p:cNvSpPr txBox="1"/>
          <p:nvPr/>
        </p:nvSpPr>
        <p:spPr>
          <a:xfrm>
            <a:off x="2274570" y="463204"/>
            <a:ext cx="5791200" cy="646331"/>
          </a:xfrm>
          <a:prstGeom prst="rect">
            <a:avLst/>
          </a:prstGeom>
          <a:noFill/>
        </p:spPr>
        <p:txBody>
          <a:bodyPr wrap="square" rtlCol="0">
            <a:spAutoFit/>
            <a:scene3d>
              <a:camera prst="orthographicFront"/>
              <a:lightRig rig="threePt" dir="t"/>
            </a:scene3d>
            <a:sp3d extrusionH="57150">
              <a:bevelT w="38100" h="38100"/>
            </a:sp3d>
          </a:bodyPr>
          <a:lstStyle/>
          <a:p>
            <a:r>
              <a:rPr lang="en-GB" sz="3600" b="1" dirty="0" smtClean="0">
                <a:solidFill>
                  <a:srgbClr val="0070C0"/>
                </a:solidFill>
                <a:latin typeface="Comic Sans MS" panose="030F0702030302020204" pitchFamily="66" charset="0"/>
              </a:rPr>
              <a:t>Explore and Inspire</a:t>
            </a:r>
            <a:endParaRPr lang="en-GB" sz="36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119485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0079" y="567780"/>
            <a:ext cx="3695242" cy="1015663"/>
          </a:xfrm>
          <a:prstGeom prst="rect">
            <a:avLst/>
          </a:prstGeom>
        </p:spPr>
        <p:txBody>
          <a:bodyPr wrap="none">
            <a:spAutoFit/>
            <a:scene3d>
              <a:camera prst="orthographicFront"/>
              <a:lightRig rig="threePt" dir="t"/>
            </a:scene3d>
            <a:sp3d extrusionH="57150">
              <a:bevelT w="38100" h="38100"/>
            </a:sp3d>
          </a:bodyPr>
          <a:lstStyle/>
          <a:p>
            <a:pPr lvl="0" algn="ctr"/>
            <a:r>
              <a:rPr lang="en-GB" sz="6000" b="1" dirty="0">
                <a:solidFill>
                  <a:srgbClr val="0070C0"/>
                </a:solidFill>
                <a:latin typeface="Comic Sans MS" panose="030F0702030302020204" pitchFamily="66" charset="0"/>
              </a:rPr>
              <a:t>Activities</a:t>
            </a:r>
            <a:endParaRPr lang="en-GB" sz="6000" b="1" dirty="0">
              <a:solidFill>
                <a:srgbClr val="0070C0"/>
              </a:solidFill>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429" y="2108200"/>
            <a:ext cx="3035300" cy="40952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2108200"/>
            <a:ext cx="3606800" cy="3787140"/>
          </a:xfrm>
          <a:prstGeom prst="rect">
            <a:avLst/>
          </a:prstGeom>
        </p:spPr>
      </p:pic>
    </p:spTree>
    <p:extLst>
      <p:ext uri="{BB962C8B-B14F-4D97-AF65-F5344CB8AC3E}">
        <p14:creationId xmlns:p14="http://schemas.microsoft.com/office/powerpoint/2010/main" val="19693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21205" t="30728" r="22084" b="9236"/>
          <a:stretch/>
        </p:blipFill>
        <p:spPr>
          <a:xfrm>
            <a:off x="1346201" y="1048841"/>
            <a:ext cx="8661400" cy="5653675"/>
          </a:xfrm>
          <a:prstGeom prst="rect">
            <a:avLst/>
          </a:prstGeom>
        </p:spPr>
      </p:pic>
    </p:spTree>
    <p:extLst>
      <p:ext uri="{BB962C8B-B14F-4D97-AF65-F5344CB8AC3E}">
        <p14:creationId xmlns:p14="http://schemas.microsoft.com/office/powerpoint/2010/main" val="2908643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505" y="415380"/>
            <a:ext cx="4307589" cy="769441"/>
          </a:xfrm>
          <a:prstGeom prst="rect">
            <a:avLst/>
          </a:prstGeom>
        </p:spPr>
        <p:txBody>
          <a:bodyPr wrap="none">
            <a:spAutoFit/>
            <a:scene3d>
              <a:camera prst="orthographicFront"/>
              <a:lightRig rig="threePt" dir="t"/>
            </a:scene3d>
            <a:sp3d extrusionH="57150">
              <a:bevelT w="38100" h="38100"/>
            </a:sp3d>
          </a:bodyPr>
          <a:lstStyle/>
          <a:p>
            <a:r>
              <a:rPr lang="en-GB" sz="4400" b="1" dirty="0">
                <a:solidFill>
                  <a:srgbClr val="0070C0"/>
                </a:solidFill>
                <a:latin typeface="Comic Sans MS" panose="030F0702030302020204" pitchFamily="66" charset="0"/>
              </a:rPr>
              <a:t>Accommodation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805" y="1863344"/>
            <a:ext cx="4701289" cy="4126924"/>
          </a:xfrm>
          <a:prstGeom prst="rect">
            <a:avLst/>
          </a:prstGeom>
        </p:spPr>
      </p:pic>
    </p:spTree>
    <p:extLst>
      <p:ext uri="{BB962C8B-B14F-4D97-AF65-F5344CB8AC3E}">
        <p14:creationId xmlns:p14="http://schemas.microsoft.com/office/powerpoint/2010/main" val="3501154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700" y="464641"/>
            <a:ext cx="7289800" cy="2831544"/>
          </a:xfrm>
          <a:prstGeom prst="rect">
            <a:avLst/>
          </a:prstGeom>
        </p:spPr>
        <p:txBody>
          <a:bodyPr wrap="square">
            <a:spAutoFit/>
          </a:bodyPr>
          <a:lstStyle/>
          <a:p>
            <a:r>
              <a:rPr lang="en-GB" sz="2000" b="1" i="0" dirty="0" smtClean="0">
                <a:solidFill>
                  <a:srgbClr val="0070C0"/>
                </a:solidFill>
                <a:effectLst/>
                <a:latin typeface="Comic Sans MS" panose="030F0702030302020204" pitchFamily="66" charset="0"/>
              </a:rPr>
              <a:t>The children sleep in separate dormitories for boys and girls. Each dormitory has its own toilet and wash facilities. School staff sleep in rooms nearby and available in case of a problem during the night. One of the staff from Standon Bowers is also on duty all night in case of an emergency.</a:t>
            </a:r>
            <a:r>
              <a:rPr lang="en-GB" sz="2000" dirty="0"/>
              <a:t> </a:t>
            </a:r>
            <a:r>
              <a:rPr lang="en-GB" sz="2000" b="1" dirty="0">
                <a:solidFill>
                  <a:srgbClr val="0070C0"/>
                </a:solidFill>
                <a:latin typeface="Comic Sans MS" panose="030F0702030302020204" pitchFamily="66" charset="0"/>
              </a:rPr>
              <a:t>Standon Bowers requests that parents supply their own duvet cover and pillow case for their child for their stay at the centre.</a:t>
            </a:r>
            <a:r>
              <a:rPr lang="en-GB" sz="2000" b="1" i="0" dirty="0" smtClean="0">
                <a:solidFill>
                  <a:srgbClr val="0070C0"/>
                </a:solidFill>
                <a:effectLst/>
                <a:latin typeface="Comic Sans MS" panose="030F0702030302020204" pitchFamily="66" charset="0"/>
              </a:rPr>
              <a:t> </a:t>
            </a:r>
            <a:r>
              <a:rPr lang="en-GB" b="1" dirty="0" smtClean="0">
                <a:solidFill>
                  <a:srgbClr val="0070C0"/>
                </a:solidFill>
                <a:latin typeface="Comic Sans MS" panose="030F0702030302020204" pitchFamily="66" charset="0"/>
              </a:rPr>
              <a:t/>
            </a:r>
            <a:br>
              <a:rPr lang="en-GB" b="1" dirty="0" smtClean="0">
                <a:solidFill>
                  <a:srgbClr val="0070C0"/>
                </a:solidFill>
                <a:latin typeface="Comic Sans MS" panose="030F0702030302020204" pitchFamily="66" charset="0"/>
              </a:rPr>
            </a:br>
            <a:endParaRPr lang="en-GB" b="1" dirty="0">
              <a:solidFill>
                <a:srgbClr val="0070C0"/>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501900" y="3552806"/>
            <a:ext cx="5295900" cy="2505094"/>
          </a:xfrm>
          <a:prstGeom prst="rect">
            <a:avLst/>
          </a:prstGeom>
        </p:spPr>
      </p:pic>
    </p:spTree>
    <p:extLst>
      <p:ext uri="{BB962C8B-B14F-4D97-AF65-F5344CB8AC3E}">
        <p14:creationId xmlns:p14="http://schemas.microsoft.com/office/powerpoint/2010/main" val="2092107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635000"/>
            <a:ext cx="71882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GB" sz="5400" b="1" dirty="0" smtClean="0">
                <a:solidFill>
                  <a:srgbClr val="0070C0"/>
                </a:solidFill>
                <a:latin typeface="Comic Sans MS" panose="030F0702030302020204" pitchFamily="66" charset="0"/>
              </a:rPr>
              <a:t>Meals</a:t>
            </a:r>
            <a:endParaRPr lang="en-GB" sz="5400" b="1" dirty="0">
              <a:solidFill>
                <a:srgbClr val="0070C0"/>
              </a:solidFill>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17" y="2013243"/>
            <a:ext cx="3049059" cy="28127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3213100"/>
            <a:ext cx="2743200" cy="2438400"/>
          </a:xfrm>
          <a:prstGeom prst="rect">
            <a:avLst/>
          </a:prstGeom>
        </p:spPr>
      </p:pic>
    </p:spTree>
    <p:extLst>
      <p:ext uri="{BB962C8B-B14F-4D97-AF65-F5344CB8AC3E}">
        <p14:creationId xmlns:p14="http://schemas.microsoft.com/office/powerpoint/2010/main" val="4274890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7800" y="0"/>
            <a:ext cx="5054600" cy="830997"/>
          </a:xfrm>
          <a:prstGeom prst="rect">
            <a:avLst/>
          </a:prstGeom>
          <a:noFill/>
        </p:spPr>
        <p:txBody>
          <a:bodyPr wrap="square" rtlCol="0">
            <a:spAutoFit/>
          </a:bodyPr>
          <a:lstStyle/>
          <a:p>
            <a:endParaRPr lang="en-GB" sz="4800" b="1" dirty="0">
              <a:solidFill>
                <a:srgbClr val="0070C0"/>
              </a:solidFill>
              <a:latin typeface="Comic Sans MS" panose="030F0702030302020204" pitchFamily="66" charset="0"/>
            </a:endParaRPr>
          </a:p>
        </p:txBody>
      </p:sp>
      <p:pic>
        <p:nvPicPr>
          <p:cNvPr id="3" name="Picture 2"/>
          <p:cNvPicPr>
            <a:picLocks noChangeAspect="1"/>
          </p:cNvPicPr>
          <p:nvPr/>
        </p:nvPicPr>
        <p:blipFill rotWithShape="1">
          <a:blip r:embed="rId2"/>
          <a:srcRect l="20620" t="12320" r="21595" b="5615"/>
          <a:stretch/>
        </p:blipFill>
        <p:spPr>
          <a:xfrm>
            <a:off x="524354" y="159603"/>
            <a:ext cx="9673746" cy="6609497"/>
          </a:xfrm>
          <a:prstGeom prst="rect">
            <a:avLst/>
          </a:prstGeom>
        </p:spPr>
      </p:pic>
    </p:spTree>
    <p:extLst>
      <p:ext uri="{BB962C8B-B14F-4D97-AF65-F5344CB8AC3E}">
        <p14:creationId xmlns:p14="http://schemas.microsoft.com/office/powerpoint/2010/main" val="1785262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108</TotalTime>
  <Words>259</Words>
  <Application>Microsoft Office PowerPoint</Application>
  <PresentationFormat>Widescreen</PresentationFormat>
  <Paragraphs>17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Comic Sans MS</vt:lpstr>
      <vt:lpstr>Trebuchet MS</vt:lpstr>
      <vt:lpstr>Wingdings 3</vt:lpstr>
      <vt:lpstr>Facet</vt:lpstr>
      <vt:lpstr>Year 6 residential 2017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residential 2017</dc:title>
  <dc:creator>Joanne Evans</dc:creator>
  <cp:lastModifiedBy>Joanne Evans</cp:lastModifiedBy>
  <cp:revision>12</cp:revision>
  <dcterms:created xsi:type="dcterms:W3CDTF">2017-03-01T18:53:14Z</dcterms:created>
  <dcterms:modified xsi:type="dcterms:W3CDTF">2017-03-01T20:41:19Z</dcterms:modified>
</cp:coreProperties>
</file>