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2286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2743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3200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3657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Title Text"/>
          <p:cNvSpPr txBox="1"/>
          <p:nvPr>
            <p:ph type="title"/>
          </p:nvPr>
        </p:nvSpPr>
        <p:spPr>
          <a:xfrm>
            <a:off x="1778000" y="2298700"/>
            <a:ext cx="20828000" cy="4648200"/>
          </a:xfrm>
          <a:prstGeom prst="rect">
            <a:avLst/>
          </a:prstGeom>
        </p:spPr>
        <p:txBody>
          <a:bodyPr anchor="b"/>
          <a:lstStyle/>
          <a:p>
            <a:pPr/>
            <a:r>
              <a:t>Title Text</a:t>
            </a:r>
          </a:p>
        </p:txBody>
      </p:sp>
      <p:sp>
        <p:nvSpPr>
          <p:cNvPr id="12" name="Body Level One…"/>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21"/>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–Johnny Appleseed</a:t>
            </a:r>
          </a:p>
        </p:txBody>
      </p:sp>
      <p:sp>
        <p:nvSpPr>
          <p:cNvPr id="94" name="“Type a quote here.”"/>
          <p:cNvSpPr txBox="1"/>
          <p:nvPr>
            <p:ph type="body" sz="quarter" idx="22"/>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View of beach and sea from a grassy sand dune"/>
          <p:cNvSpPr/>
          <p:nvPr>
            <p:ph type="pic" idx="21"/>
          </p:nvPr>
        </p:nvSpPr>
        <p:spPr>
          <a:xfrm>
            <a:off x="-50800" y="-1270000"/>
            <a:ext cx="24485600" cy="16323734"/>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View of beach and sea from a grassy sand dune"/>
          <p:cNvSpPr/>
          <p:nvPr>
            <p:ph type="pic" idx="21"/>
          </p:nvPr>
        </p:nvSpPr>
        <p:spPr>
          <a:xfrm>
            <a:off x="3125968" y="-393700"/>
            <a:ext cx="18135601" cy="12090400"/>
          </a:xfrm>
          <a:prstGeom prst="rect">
            <a:avLst/>
          </a:prstGeom>
        </p:spPr>
        <p:txBody>
          <a:bodyPr lIns="91439" tIns="45719" rIns="91439" bIns="45719" anchor="t">
            <a:noAutofit/>
          </a:bodyPr>
          <a:lstStyle/>
          <a:p>
            <a:pPr/>
          </a:p>
        </p:txBody>
      </p:sp>
      <p:sp>
        <p:nvSpPr>
          <p:cNvPr id="21" name="Title Text"/>
          <p:cNvSpPr txBox="1"/>
          <p:nvPr>
            <p:ph type="title"/>
          </p:nvPr>
        </p:nvSpPr>
        <p:spPr>
          <a:xfrm>
            <a:off x="635000" y="9512300"/>
            <a:ext cx="23114000" cy="2006600"/>
          </a:xfrm>
          <a:prstGeom prst="rect">
            <a:avLst/>
          </a:prstGeom>
        </p:spPr>
        <p:txBody>
          <a:bodyPr anchor="b"/>
          <a:lstStyle/>
          <a:p>
            <a:pPr/>
            <a:r>
              <a:t>Title Text</a:t>
            </a:r>
          </a:p>
        </p:txBody>
      </p:sp>
      <p:sp>
        <p:nvSpPr>
          <p:cNvPr id="22" name="Body Level One…"/>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re">
    <p:spTree>
      <p:nvGrpSpPr>
        <p:cNvPr id="1" name=""/>
        <p:cNvGrpSpPr/>
        <p:nvPr/>
      </p:nvGrpSpPr>
      <p:grpSpPr>
        <a:xfrm>
          <a:off x="0" y="0"/>
          <a:ext cx="0" cy="0"/>
          <a:chOff x="0" y="0"/>
          <a:chExt cx="0" cy="0"/>
        </a:xfrm>
      </p:grpSpPr>
      <p:sp>
        <p:nvSpPr>
          <p:cNvPr id="30" name="Title Text"/>
          <p:cNvSpPr txBox="1"/>
          <p:nvPr>
            <p:ph type="title"/>
          </p:nvPr>
        </p:nvSpPr>
        <p:spPr>
          <a:xfrm>
            <a:off x="1778000" y="4533900"/>
            <a:ext cx="20828000" cy="46482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Heron flying low over a beach with a short fence in the foreground"/>
          <p:cNvSpPr/>
          <p:nvPr>
            <p:ph type="pic" sz="half" idx="21"/>
          </p:nvPr>
        </p:nvSpPr>
        <p:spPr>
          <a:xfrm>
            <a:off x="12827000" y="952500"/>
            <a:ext cx="11468100" cy="11468100"/>
          </a:xfrm>
          <a:prstGeom prst="rect">
            <a:avLst/>
          </a:prstGeom>
        </p:spPr>
        <p:txBody>
          <a:bodyPr lIns="91439" tIns="45719" rIns="91439" bIns="45719" anchor="t">
            <a:noAutofit/>
          </a:bodyPr>
          <a:lstStyle/>
          <a:p>
            <a:pPr/>
          </a:p>
        </p:txBody>
      </p:sp>
      <p:sp>
        <p:nvSpPr>
          <p:cNvPr id="39" name="Title Text"/>
          <p:cNvSpPr txBox="1"/>
          <p:nvPr>
            <p:ph type="title"/>
          </p:nvPr>
        </p:nvSpPr>
        <p:spPr>
          <a:xfrm>
            <a:off x="1651000" y="952500"/>
            <a:ext cx="10223500" cy="5549900"/>
          </a:xfrm>
          <a:prstGeom prst="rect">
            <a:avLst/>
          </a:prstGeom>
        </p:spPr>
        <p:txBody>
          <a:bodyPr anchor="b"/>
          <a:lstStyle>
            <a:lvl1pPr>
              <a:defRPr sz="8400"/>
            </a:lvl1pPr>
          </a:lstStyle>
          <a:p>
            <a:pPr/>
            <a:r>
              <a:t>Title Text</a:t>
            </a:r>
          </a:p>
        </p:txBody>
      </p:sp>
      <p:sp>
        <p:nvSpPr>
          <p:cNvPr id="40" name="Body Level One…"/>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Sandy path between two hills leading to the ocean"/>
          <p:cNvSpPr/>
          <p:nvPr>
            <p:ph type="pic" sz="half" idx="21"/>
          </p:nvPr>
        </p:nvSpPr>
        <p:spPr>
          <a:xfrm>
            <a:off x="10960100" y="3149600"/>
            <a:ext cx="13944600" cy="92964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Sandy path between two hills leading to the ocean"/>
          <p:cNvSpPr/>
          <p:nvPr>
            <p:ph type="pic" sz="quarter" idx="21"/>
          </p:nvPr>
        </p:nvSpPr>
        <p:spPr>
          <a:xfrm>
            <a:off x="15300325" y="7048500"/>
            <a:ext cx="8324850" cy="5549900"/>
          </a:xfrm>
          <a:prstGeom prst="rect">
            <a:avLst/>
          </a:prstGeom>
        </p:spPr>
        <p:txBody>
          <a:bodyPr lIns="91439" tIns="45719" rIns="91439" bIns="45719" anchor="t">
            <a:noAutofit/>
          </a:bodyPr>
          <a:lstStyle/>
          <a:p>
            <a:pPr/>
          </a:p>
        </p:txBody>
      </p:sp>
      <p:sp>
        <p:nvSpPr>
          <p:cNvPr id="84" name="Heron flying low over a beach with a short fence in the foreground"/>
          <p:cNvSpPr/>
          <p:nvPr>
            <p:ph type="pic" sz="quarter" idx="22"/>
          </p:nvPr>
        </p:nvSpPr>
        <p:spPr>
          <a:xfrm>
            <a:off x="15760700" y="863600"/>
            <a:ext cx="7404100" cy="7404100"/>
          </a:xfrm>
          <a:prstGeom prst="rect">
            <a:avLst/>
          </a:prstGeom>
        </p:spPr>
        <p:txBody>
          <a:bodyPr lIns="91439" tIns="45719" rIns="91439" bIns="45719" anchor="t">
            <a:noAutofit/>
          </a:bodyPr>
          <a:lstStyle/>
          <a:p>
            <a:pPr/>
          </a:p>
        </p:txBody>
      </p:sp>
      <p:sp>
        <p:nvSpPr>
          <p:cNvPr id="85" name="View of beach and sea from a grassy sand dune"/>
          <p:cNvSpPr/>
          <p:nvPr>
            <p:ph type="pic" idx="23"/>
          </p:nvPr>
        </p:nvSpPr>
        <p:spPr>
          <a:xfrm>
            <a:off x="-990600" y="1130300"/>
            <a:ext cx="17202150" cy="114681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959031" y="13081000"/>
            <a:ext cx="453238" cy="461061"/>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4572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9144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13716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18288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22860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27432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32004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36576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4572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9144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13716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18288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22860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27432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32004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36576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 Id="rId3" Type="http://schemas.openxmlformats.org/officeDocument/2006/relationships/hyperlink" Target="https://forms.cloud.microsoft/Pages/DesignPageV2.aspx?prevorigin=Marketing&amp;origin=NeoPortalPage&amp;subpage=design&amp;id=5Fq08GRjlEacYOTN1IWMQAC2RnIjZmVJklv2Fahfnw9URUNPNjJTSzhNMks1QzlRMVMzWUhMOTNQTi4u" TargetMode="External"/><Relationship Id="rId4" Type="http://schemas.openxmlformats.org/officeDocument/2006/relationships/image" Target="../media/image2.jpeg"/><Relationship Id="rId5" Type="http://schemas.openxmlformats.org/officeDocument/2006/relationships/image" Target="../media/image3.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9" name="Dates and times of the visit"/>
          <p:cNvSpPr txBox="1"/>
          <p:nvPr>
            <p:ph type="title" idx="4294967295"/>
          </p:nvPr>
        </p:nvSpPr>
        <p:spPr>
          <a:xfrm>
            <a:off x="880730" y="379375"/>
            <a:ext cx="17986303" cy="1655948"/>
          </a:xfrm>
          <a:prstGeom prst="rect">
            <a:avLst/>
          </a:prstGeom>
        </p:spPr>
        <p:txBody>
          <a:bodyPr/>
          <a:lstStyle>
            <a:lvl1pPr defTabSz="751205">
              <a:defRPr sz="10192">
                <a:solidFill>
                  <a:srgbClr val="11053B"/>
                </a:solidFill>
              </a:defRPr>
            </a:lvl1pPr>
          </a:lstStyle>
          <a:p>
            <a:pPr/>
            <a:r>
              <a:t>Dates and times of the visit</a:t>
            </a:r>
          </a:p>
        </p:txBody>
      </p:sp>
      <p:sp>
        <p:nvSpPr>
          <p:cNvPr id="120" name="Depart: Monday 18th May 2026…"/>
          <p:cNvSpPr txBox="1"/>
          <p:nvPr>
            <p:ph type="body" idx="4294967295"/>
          </p:nvPr>
        </p:nvSpPr>
        <p:spPr>
          <a:xfrm>
            <a:off x="4323674" y="2472065"/>
            <a:ext cx="13543159" cy="10464674"/>
          </a:xfrm>
          <a:prstGeom prst="rect">
            <a:avLst/>
          </a:prstGeom>
        </p:spPr>
        <p:txBody>
          <a:bodyPr/>
          <a:lstStyle/>
          <a:p>
            <a:pPr marL="0" indent="0">
              <a:lnSpc>
                <a:spcPct val="10000"/>
              </a:lnSpc>
              <a:buSzTx/>
              <a:buNone/>
              <a:defRPr sz="4800">
                <a:solidFill>
                  <a:srgbClr val="11053B"/>
                </a:solidFill>
              </a:defRPr>
            </a:pPr>
            <a:r>
              <a:rPr b="1"/>
              <a:t>Depart: Monday</a:t>
            </a:r>
            <a:r>
              <a:t> </a:t>
            </a:r>
            <a:r>
              <a:rPr b="1"/>
              <a:t>18th May 2026</a:t>
            </a:r>
            <a:endParaRPr b="1"/>
          </a:p>
          <a:p>
            <a:pPr marL="0" indent="0">
              <a:lnSpc>
                <a:spcPct val="10000"/>
              </a:lnSpc>
              <a:buSzTx/>
              <a:buNone/>
              <a:defRPr b="1" sz="4800">
                <a:solidFill>
                  <a:srgbClr val="11053B"/>
                </a:solidFill>
              </a:defRPr>
            </a:pPr>
            <a:r>
              <a:t>Return: Friday 22nd May 2026</a:t>
            </a:r>
          </a:p>
          <a:p>
            <a:pPr marL="0" indent="0">
              <a:lnSpc>
                <a:spcPct val="10000"/>
              </a:lnSpc>
              <a:buSzTx/>
              <a:buNone/>
              <a:defRPr sz="4800">
                <a:solidFill>
                  <a:srgbClr val="11053B"/>
                </a:solidFill>
              </a:defRPr>
            </a:pPr>
          </a:p>
          <a:p>
            <a:pPr marL="0" indent="0">
              <a:lnSpc>
                <a:spcPct val="10000"/>
              </a:lnSpc>
              <a:buSzTx/>
              <a:buNone/>
              <a:defRPr sz="4800">
                <a:solidFill>
                  <a:srgbClr val="11053B"/>
                </a:solidFill>
              </a:defRPr>
            </a:pPr>
            <a:r>
              <a:t>Chateau de Grande Romaine</a:t>
            </a:r>
          </a:p>
          <a:p>
            <a:pPr marL="0" indent="0">
              <a:lnSpc>
                <a:spcPct val="10000"/>
              </a:lnSpc>
              <a:buSzTx/>
              <a:buNone/>
              <a:defRPr sz="4800">
                <a:solidFill>
                  <a:srgbClr val="11053B"/>
                </a:solidFill>
              </a:defRPr>
            </a:pPr>
            <a:r>
              <a:t>77150 Lesigny</a:t>
            </a:r>
          </a:p>
          <a:p>
            <a:pPr marL="0" indent="0">
              <a:lnSpc>
                <a:spcPct val="10000"/>
              </a:lnSpc>
              <a:buSzTx/>
              <a:buNone/>
              <a:defRPr sz="4800">
                <a:solidFill>
                  <a:srgbClr val="11053B"/>
                </a:solidFill>
              </a:defRPr>
            </a:pPr>
            <a:r>
              <a:t>France</a:t>
            </a:r>
          </a:p>
          <a:p>
            <a:pPr marL="0" indent="0">
              <a:buSzTx/>
              <a:buNone/>
              <a:defRPr sz="4800">
                <a:solidFill>
                  <a:srgbClr val="11053B"/>
                </a:solidFill>
              </a:defRPr>
            </a:pPr>
          </a:p>
          <a:p>
            <a:pPr marL="0" indent="0">
              <a:buSzTx/>
              <a:buNone/>
              <a:defRPr sz="4800">
                <a:solidFill>
                  <a:srgbClr val="11053B"/>
                </a:solidFill>
              </a:defRPr>
            </a:pPr>
            <a:r>
              <a:t>20miles from the centre of Paris</a:t>
            </a:r>
          </a:p>
          <a:p>
            <a:pPr marL="0" indent="0">
              <a:buSzTx/>
              <a:buNone/>
              <a:defRPr sz="4800">
                <a:solidFill>
                  <a:srgbClr val="11053B"/>
                </a:solidFill>
              </a:defRPr>
            </a:pPr>
            <a:r>
              <a:t>Set in 70 acres of its own grounds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pic>
        <p:nvPicPr>
          <p:cNvPr id="147" name="JPEG image.jpeg" descr="JPEG image.jpeg">
            <a:hlinkClick r:id="rId3" invalidUrl="" action="" tgtFrame="" tooltip="" history="1" highlightClick="0" endSnd="0"/>
          </p:cNvPr>
          <p:cNvPicPr>
            <a:picLocks noChangeAspect="1"/>
          </p:cNvPicPr>
          <p:nvPr/>
        </p:nvPicPr>
        <p:blipFill>
          <a:blip r:embed="rId4">
            <a:extLst/>
          </a:blip>
          <a:srcRect l="22535" t="8589" r="22196" b="9036"/>
          <a:stretch>
            <a:fillRect/>
          </a:stretch>
        </p:blipFill>
        <p:spPr>
          <a:xfrm>
            <a:off x="2557659" y="793601"/>
            <a:ext cx="3915707" cy="3637286"/>
          </a:xfrm>
          <a:custGeom>
            <a:avLst/>
            <a:gdLst/>
            <a:ahLst/>
            <a:cxnLst>
              <a:cxn ang="0">
                <a:pos x="wd2" y="hd2"/>
              </a:cxn>
              <a:cxn ang="5400000">
                <a:pos x="wd2" y="hd2"/>
              </a:cxn>
              <a:cxn ang="10800000">
                <a:pos x="wd2" y="hd2"/>
              </a:cxn>
              <a:cxn ang="16200000">
                <a:pos x="wd2" y="hd2"/>
              </a:cxn>
            </a:cxnLst>
            <a:rect l="0" t="0" r="r" b="b"/>
            <a:pathLst>
              <a:path w="21586" h="21425" fill="norm" stroke="1" extrusionOk="0">
                <a:moveTo>
                  <a:pt x="13035" y="9"/>
                </a:moveTo>
                <a:lnTo>
                  <a:pt x="5509" y="44"/>
                </a:lnTo>
                <a:lnTo>
                  <a:pt x="5196" y="379"/>
                </a:lnTo>
                <a:cubicBezTo>
                  <a:pt x="4895" y="701"/>
                  <a:pt x="4883" y="795"/>
                  <a:pt x="4927" y="2768"/>
                </a:cubicBezTo>
                <a:lnTo>
                  <a:pt x="4973" y="4821"/>
                </a:lnTo>
                <a:lnTo>
                  <a:pt x="2805" y="4821"/>
                </a:lnTo>
                <a:cubicBezTo>
                  <a:pt x="768" y="4821"/>
                  <a:pt x="616" y="4838"/>
                  <a:pt x="317" y="5139"/>
                </a:cubicBezTo>
                <a:lnTo>
                  <a:pt x="0" y="5459"/>
                </a:lnTo>
                <a:lnTo>
                  <a:pt x="0" y="10787"/>
                </a:lnTo>
                <a:lnTo>
                  <a:pt x="0" y="16114"/>
                </a:lnTo>
                <a:lnTo>
                  <a:pt x="363" y="16418"/>
                </a:lnTo>
                <a:cubicBezTo>
                  <a:pt x="694" y="16696"/>
                  <a:pt x="908" y="16722"/>
                  <a:pt x="2838" y="16722"/>
                </a:cubicBezTo>
                <a:lnTo>
                  <a:pt x="4951" y="16722"/>
                </a:lnTo>
                <a:lnTo>
                  <a:pt x="4951" y="18780"/>
                </a:lnTo>
                <a:cubicBezTo>
                  <a:pt x="4951" y="20641"/>
                  <a:pt x="4978" y="20865"/>
                  <a:pt x="5227" y="21131"/>
                </a:cubicBezTo>
                <a:cubicBezTo>
                  <a:pt x="5495" y="21418"/>
                  <a:pt x="5684" y="21426"/>
                  <a:pt x="13250" y="21426"/>
                </a:cubicBezTo>
                <a:cubicBezTo>
                  <a:pt x="20954" y="21426"/>
                  <a:pt x="21001" y="21423"/>
                  <a:pt x="21262" y="21115"/>
                </a:cubicBezTo>
                <a:cubicBezTo>
                  <a:pt x="21546" y="20779"/>
                  <a:pt x="21529" y="21582"/>
                  <a:pt x="21583" y="5730"/>
                </a:cubicBezTo>
                <a:cubicBezTo>
                  <a:pt x="21600" y="790"/>
                  <a:pt x="21565" y="518"/>
                  <a:pt x="20903" y="159"/>
                </a:cubicBezTo>
                <a:cubicBezTo>
                  <a:pt x="20635" y="14"/>
                  <a:pt x="18895" y="-18"/>
                  <a:pt x="13035" y="9"/>
                </a:cubicBezTo>
                <a:close/>
              </a:path>
            </a:pathLst>
          </a:custGeom>
          <a:ln w="12700">
            <a:miter lim="400000"/>
          </a:ln>
        </p:spPr>
      </p:pic>
      <p:pic>
        <p:nvPicPr>
          <p:cNvPr id="148" name="IMG_2582.jpeg" descr="IMG_2582.jpeg"/>
          <p:cNvPicPr>
            <a:picLocks noChangeAspect="1"/>
          </p:cNvPicPr>
          <p:nvPr/>
        </p:nvPicPr>
        <p:blipFill>
          <a:blip r:embed="rId5">
            <a:extLst/>
          </a:blip>
          <a:srcRect l="7400" t="887" r="5949" b="22308"/>
          <a:stretch>
            <a:fillRect/>
          </a:stretch>
        </p:blipFill>
        <p:spPr>
          <a:xfrm>
            <a:off x="7388047" y="213125"/>
            <a:ext cx="11049987" cy="12805313"/>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50" name="Things to prioritise:"/>
          <p:cNvSpPr txBox="1"/>
          <p:nvPr>
            <p:ph type="title" idx="4294967295"/>
          </p:nvPr>
        </p:nvSpPr>
        <p:spPr>
          <a:xfrm>
            <a:off x="2760139" y="266346"/>
            <a:ext cx="15989766" cy="2286001"/>
          </a:xfrm>
          <a:prstGeom prst="rect">
            <a:avLst/>
          </a:prstGeom>
        </p:spPr>
        <p:txBody>
          <a:bodyPr/>
          <a:lstStyle>
            <a:lvl1pPr>
              <a:defRPr>
                <a:solidFill>
                  <a:srgbClr val="11053B"/>
                </a:solidFill>
              </a:defRPr>
            </a:lvl1pPr>
          </a:lstStyle>
          <a:p>
            <a:pPr/>
            <a:r>
              <a:t>Things to prioritise:</a:t>
            </a:r>
          </a:p>
        </p:txBody>
      </p:sp>
      <p:sp>
        <p:nvSpPr>
          <p:cNvPr id="151" name="Check that your child’s passport has at least ….…"/>
          <p:cNvSpPr txBox="1"/>
          <p:nvPr/>
        </p:nvSpPr>
        <p:spPr>
          <a:xfrm>
            <a:off x="1855844" y="2606336"/>
            <a:ext cx="17798356" cy="70557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674687" indent="-674687" algn="l">
              <a:buSzPct val="125000"/>
              <a:buChar char="•"/>
              <a:defRPr b="0" sz="5100">
                <a:solidFill>
                  <a:srgbClr val="11053B"/>
                </a:solidFill>
              </a:defRPr>
            </a:pPr>
            <a:r>
              <a:t>Check that your child’s passport has at least ….</a:t>
            </a:r>
          </a:p>
          <a:p>
            <a:pPr marL="674687" indent="-674687" algn="l">
              <a:buSzPct val="125000"/>
              <a:buChar char="•"/>
              <a:defRPr b="0" sz="5100">
                <a:solidFill>
                  <a:srgbClr val="11053B"/>
                </a:solidFill>
              </a:defRPr>
            </a:pPr>
            <a:r>
              <a:t>Apply for a GHIC card if your child does not already have one.</a:t>
            </a:r>
          </a:p>
          <a:p>
            <a:pPr marL="674687" indent="-674687" algn="l">
              <a:buSzPct val="125000"/>
              <a:buChar char="•"/>
              <a:defRPr b="0" sz="5100">
                <a:solidFill>
                  <a:srgbClr val="11053B"/>
                </a:solidFill>
              </a:defRPr>
            </a:pPr>
            <a:r>
              <a:t>Check the expiry date on GHIC cards, if you already have them. </a:t>
            </a:r>
          </a:p>
          <a:p>
            <a:pPr marL="674687" indent="-674687" algn="l">
              <a:buSzPct val="125000"/>
              <a:buChar char="•"/>
              <a:defRPr b="0" sz="5100">
                <a:solidFill>
                  <a:srgbClr val="11053B"/>
                </a:solidFill>
              </a:defRPr>
            </a:pPr>
            <a:r>
              <a:t>Complete both Microsoft forms which will be emailed to you following this meeting. </a:t>
            </a:r>
          </a:p>
          <a:p>
            <a:pPr marL="674687" indent="-674687" algn="l">
              <a:buSzPct val="125000"/>
              <a:buChar char="•"/>
              <a:defRPr b="0" sz="5100">
                <a:solidFill>
                  <a:srgbClr val="11053B"/>
                </a:solidFill>
              </a:defRPr>
            </a:pPr>
            <a:r>
              <a:t>If your child has a non British passport, please see us after the meeting.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2" name="Staff attending"/>
          <p:cNvSpPr txBox="1"/>
          <p:nvPr>
            <p:ph type="title" idx="4294967295"/>
          </p:nvPr>
        </p:nvSpPr>
        <p:spPr>
          <a:xfrm>
            <a:off x="592353" y="231060"/>
            <a:ext cx="21005801" cy="2286001"/>
          </a:xfrm>
          <a:prstGeom prst="rect">
            <a:avLst/>
          </a:prstGeom>
        </p:spPr>
        <p:txBody>
          <a:bodyPr/>
          <a:lstStyle>
            <a:lvl1pPr>
              <a:defRPr>
                <a:solidFill>
                  <a:srgbClr val="11053B"/>
                </a:solidFill>
              </a:defRPr>
            </a:lvl1pPr>
          </a:lstStyle>
          <a:p>
            <a:pPr/>
            <a:r>
              <a:t>Staff attending</a:t>
            </a:r>
          </a:p>
        </p:txBody>
      </p:sp>
      <p:sp>
        <p:nvSpPr>
          <p:cNvPr id="123" name="Mrs Fierro-Hammond…"/>
          <p:cNvSpPr txBox="1"/>
          <p:nvPr>
            <p:ph type="body" sz="quarter" idx="4294967295"/>
          </p:nvPr>
        </p:nvSpPr>
        <p:spPr>
          <a:xfrm>
            <a:off x="2822989" y="2073924"/>
            <a:ext cx="8597021" cy="4768193"/>
          </a:xfrm>
          <a:prstGeom prst="rect">
            <a:avLst/>
          </a:prstGeom>
        </p:spPr>
        <p:txBody>
          <a:bodyPr/>
          <a:lstStyle/>
          <a:p>
            <a:pPr marL="0" indent="0">
              <a:lnSpc>
                <a:spcPct val="10000"/>
              </a:lnSpc>
              <a:buSzTx/>
              <a:buNone/>
              <a:defRPr sz="4800">
                <a:solidFill>
                  <a:srgbClr val="11053B"/>
                </a:solidFill>
              </a:defRPr>
            </a:pPr>
            <a:r>
              <a:t>Mrs Fierro-Hammond</a:t>
            </a:r>
          </a:p>
          <a:p>
            <a:pPr marL="0" indent="0">
              <a:lnSpc>
                <a:spcPct val="10000"/>
              </a:lnSpc>
              <a:buSzTx/>
              <a:buNone/>
              <a:defRPr sz="4800">
                <a:solidFill>
                  <a:srgbClr val="11053B"/>
                </a:solidFill>
              </a:defRPr>
            </a:pPr>
            <a:r>
              <a:t>Miss Greenfield</a:t>
            </a:r>
          </a:p>
          <a:p>
            <a:pPr marL="0" indent="0">
              <a:lnSpc>
                <a:spcPct val="10000"/>
              </a:lnSpc>
              <a:buSzTx/>
              <a:buNone/>
              <a:defRPr sz="4800">
                <a:solidFill>
                  <a:srgbClr val="11053B"/>
                </a:solidFill>
              </a:defRPr>
            </a:pPr>
            <a:r>
              <a:t>Miss Green</a:t>
            </a:r>
          </a:p>
          <a:p>
            <a:pPr marL="0" indent="0">
              <a:lnSpc>
                <a:spcPct val="10000"/>
              </a:lnSpc>
              <a:buSzTx/>
              <a:buNone/>
              <a:defRPr sz="4800">
                <a:solidFill>
                  <a:srgbClr val="11053B"/>
                </a:solidFill>
              </a:defRPr>
            </a:pPr>
            <a:r>
              <a:t>Mrs Connock</a:t>
            </a:r>
          </a:p>
        </p:txBody>
      </p:sp>
      <p:sp>
        <p:nvSpPr>
          <p:cNvPr id="124" name="All excursions and on-site activities will also be accompanied by PGL centre staff."/>
          <p:cNvSpPr txBox="1"/>
          <p:nvPr/>
        </p:nvSpPr>
        <p:spPr>
          <a:xfrm>
            <a:off x="2765333" y="6027301"/>
            <a:ext cx="15932005" cy="476819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l">
              <a:lnSpc>
                <a:spcPct val="125000"/>
              </a:lnSpc>
              <a:spcBef>
                <a:spcPts val="5900"/>
              </a:spcBef>
              <a:defRPr b="0" sz="4800">
                <a:solidFill>
                  <a:srgbClr val="11053B"/>
                </a:solidFill>
              </a:defRPr>
            </a:lvl1pPr>
          </a:lstStyle>
          <a:p>
            <a:pPr/>
            <a:r>
              <a:t>All excursions and on-site activities will also be accompanied by PGL centre staff.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6" name="Meals:"/>
          <p:cNvSpPr txBox="1"/>
          <p:nvPr>
            <p:ph type="title" idx="4294967295"/>
          </p:nvPr>
        </p:nvSpPr>
        <p:spPr>
          <a:prstGeom prst="rect">
            <a:avLst/>
          </a:prstGeom>
        </p:spPr>
        <p:txBody>
          <a:bodyPr/>
          <a:lstStyle>
            <a:lvl1pPr algn="l">
              <a:defRPr>
                <a:solidFill>
                  <a:srgbClr val="11053B"/>
                </a:solidFill>
              </a:defRPr>
            </a:lvl1pPr>
          </a:lstStyle>
          <a:p>
            <a:pPr/>
            <a:r>
              <a:t>Meals:</a:t>
            </a:r>
          </a:p>
        </p:txBody>
      </p:sp>
      <p:sp>
        <p:nvSpPr>
          <p:cNvPr id="127" name="• Children require either packed meals for the outward journey or money to cover the cost of buying these – 1 for breakfast and 1 for lunch.…"/>
          <p:cNvSpPr txBox="1"/>
          <p:nvPr/>
        </p:nvSpPr>
        <p:spPr>
          <a:xfrm>
            <a:off x="1752273" y="2145684"/>
            <a:ext cx="18365064" cy="77285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b="0" sz="5000">
                <a:solidFill>
                  <a:srgbClr val="11053B"/>
                </a:solidFill>
              </a:defRPr>
            </a:pPr>
          </a:p>
          <a:p>
            <a:pPr algn="l">
              <a:defRPr b="0" sz="5000">
                <a:solidFill>
                  <a:srgbClr val="11053B"/>
                </a:solidFill>
              </a:defRPr>
            </a:pPr>
            <a:r>
              <a:t>• Children require either packed meals for the outward journey </a:t>
            </a:r>
            <a:r>
              <a:rPr b="1"/>
              <a:t>or </a:t>
            </a:r>
            <a:r>
              <a:t>money to cover the cost of buying these – 1 for breakfast and 1 for lunch.</a:t>
            </a:r>
          </a:p>
          <a:p>
            <a:pPr marL="661458" indent="-661458" algn="l">
              <a:buSzPct val="125000"/>
              <a:buChar char="•"/>
              <a:defRPr b="0" sz="5000">
                <a:solidFill>
                  <a:srgbClr val="11053B"/>
                </a:solidFill>
              </a:defRPr>
            </a:pPr>
            <a:r>
              <a:t>A supply of cereal bars or similar snacks would be a good idea.</a:t>
            </a:r>
          </a:p>
          <a:p>
            <a:pPr marL="661458" indent="-661458" algn="l">
              <a:buSzPct val="125000"/>
              <a:buChar char="•"/>
              <a:defRPr b="0" sz="5000">
                <a:solidFill>
                  <a:srgbClr val="11053B"/>
                </a:solidFill>
              </a:defRPr>
            </a:pPr>
            <a:r>
              <a:t>All other meals during the stay are provided.</a:t>
            </a:r>
          </a:p>
          <a:p>
            <a:pPr marL="661458" indent="-661458" algn="l">
              <a:buSzPct val="125000"/>
              <a:buChar char="•"/>
              <a:defRPr b="0" sz="5000">
                <a:solidFill>
                  <a:srgbClr val="11053B"/>
                </a:solidFill>
              </a:defRPr>
            </a:pPr>
            <a:r>
              <a:t>Children will need money to cover the cost of a service station meal on the way home.</a:t>
            </a:r>
          </a:p>
          <a:p>
            <a:pPr algn="l">
              <a:defRPr b="0" sz="5000">
                <a:solidFill>
                  <a:srgbClr val="11053B"/>
                </a:solidFill>
              </a:defRPr>
            </a:pPr>
            <a:r>
              <a:t>• </a:t>
            </a:r>
            <a:r>
              <a:rPr b="1"/>
              <a:t>PLEASE BRING A STURDY RE-FILLABLE WATER BOTTLE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9" name="Luggage:"/>
          <p:cNvSpPr txBox="1"/>
          <p:nvPr>
            <p:ph type="title" idx="4294967295"/>
          </p:nvPr>
        </p:nvSpPr>
        <p:spPr>
          <a:prstGeom prst="rect">
            <a:avLst/>
          </a:prstGeom>
        </p:spPr>
        <p:txBody>
          <a:bodyPr/>
          <a:lstStyle>
            <a:lvl1pPr algn="l">
              <a:defRPr>
                <a:solidFill>
                  <a:srgbClr val="11053B"/>
                </a:solidFill>
              </a:defRPr>
            </a:lvl1pPr>
          </a:lstStyle>
          <a:p>
            <a:pPr/>
            <a:r>
              <a:t>Luggage:</a:t>
            </a:r>
          </a:p>
        </p:txBody>
      </p:sp>
      <p:sp>
        <p:nvSpPr>
          <p:cNvPr id="130" name="Space for luggage is limited.…"/>
          <p:cNvSpPr txBox="1"/>
          <p:nvPr/>
        </p:nvSpPr>
        <p:spPr>
          <a:xfrm>
            <a:off x="2131575" y="3132375"/>
            <a:ext cx="17476861" cy="54432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661458" indent="-661458" algn="l">
              <a:buSzPct val="125000"/>
              <a:buChar char="•"/>
              <a:defRPr b="0" sz="5000">
                <a:solidFill>
                  <a:srgbClr val="11053B"/>
                </a:solidFill>
              </a:defRPr>
            </a:pPr>
            <a:r>
              <a:t>Space for luggage is limited.</a:t>
            </a:r>
          </a:p>
          <a:p>
            <a:pPr marL="661458" indent="-661458" algn="l">
              <a:buSzPct val="125000"/>
              <a:buChar char="•"/>
              <a:defRPr b="0" sz="5000">
                <a:solidFill>
                  <a:srgbClr val="11053B"/>
                </a:solidFill>
              </a:defRPr>
            </a:pPr>
            <a:r>
              <a:t>Pupils are allowed </a:t>
            </a:r>
            <a:r>
              <a:rPr b="1"/>
              <a:t>one large holdall or suitcase</a:t>
            </a:r>
            <a:r>
              <a:t> to be kept in the luggage hold until we reach the centre.</a:t>
            </a:r>
          </a:p>
          <a:p>
            <a:pPr marL="661458" indent="-661458" algn="l">
              <a:buSzPct val="125000"/>
              <a:buChar char="•"/>
              <a:defRPr b="0" sz="5000">
                <a:solidFill>
                  <a:srgbClr val="11053B"/>
                </a:solidFill>
              </a:defRPr>
            </a:pPr>
            <a:r>
              <a:rPr b="1"/>
              <a:t>One</a:t>
            </a:r>
            <a:r>
              <a:t> </a:t>
            </a:r>
            <a:r>
              <a:rPr b="1"/>
              <a:t>smaller shoulder bag/ rucksack</a:t>
            </a:r>
            <a:r>
              <a:t> can be kept in the coach. This should contain their packed lunches and magazine, book, crossword or pocket game for the journey.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2" name="Clothing:"/>
          <p:cNvSpPr txBox="1"/>
          <p:nvPr>
            <p:ph type="title" idx="4294967295"/>
          </p:nvPr>
        </p:nvSpPr>
        <p:spPr>
          <a:prstGeom prst="rect">
            <a:avLst/>
          </a:prstGeom>
        </p:spPr>
        <p:txBody>
          <a:bodyPr/>
          <a:lstStyle>
            <a:lvl1pPr algn="l">
              <a:defRPr>
                <a:solidFill>
                  <a:srgbClr val="11053B"/>
                </a:solidFill>
              </a:defRPr>
            </a:lvl1pPr>
          </a:lstStyle>
          <a:p>
            <a:pPr/>
            <a:r>
              <a:t>Clothing:</a:t>
            </a:r>
          </a:p>
        </p:txBody>
      </p:sp>
      <p:sp>
        <p:nvSpPr>
          <p:cNvPr id="133" name="Pupils will need comfortable clothing for the journey and for each day. The weather can vary so please bring layers to help keep warm if required but also suitable clothes if we experience a summer heatwave!…"/>
          <p:cNvSpPr txBox="1"/>
          <p:nvPr/>
        </p:nvSpPr>
        <p:spPr>
          <a:xfrm>
            <a:off x="1600840" y="2132666"/>
            <a:ext cx="17865337" cy="77546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b="0" sz="5000">
                <a:solidFill>
                  <a:srgbClr val="11053B"/>
                </a:solidFill>
              </a:defRPr>
            </a:pPr>
          </a:p>
          <a:p>
            <a:pPr marL="661458" indent="-661458" algn="l">
              <a:buSzPct val="125000"/>
              <a:buChar char="•"/>
              <a:defRPr b="0" sz="5000">
                <a:solidFill>
                  <a:srgbClr val="11053B"/>
                </a:solidFill>
              </a:defRPr>
            </a:pPr>
            <a:r>
              <a:t>Pupils will need comfortable clothing for the journey and for each day. The </a:t>
            </a:r>
            <a:r>
              <a:rPr b="1"/>
              <a:t>weather can vary</a:t>
            </a:r>
            <a:r>
              <a:t> so please bring layers to help keep warm if required but also suitable clothes if we experience a summer heatwave!</a:t>
            </a:r>
          </a:p>
          <a:p>
            <a:pPr marL="661458" indent="-661458" algn="l">
              <a:buSzPct val="125000"/>
              <a:buChar char="•"/>
              <a:defRPr b="0" sz="5000">
                <a:solidFill>
                  <a:srgbClr val="11053B"/>
                </a:solidFill>
              </a:defRPr>
            </a:pPr>
            <a:r>
              <a:t>Sensible shoes or trainers will be required as there will be </a:t>
            </a:r>
            <a:r>
              <a:rPr b="1"/>
              <a:t>a lot of walking</a:t>
            </a:r>
            <a:r>
              <a:t>!</a:t>
            </a:r>
          </a:p>
          <a:p>
            <a:pPr marL="661458" indent="-661458" algn="l">
              <a:buSzPct val="125000"/>
              <a:buChar char="•"/>
              <a:defRPr sz="5000">
                <a:solidFill>
                  <a:srgbClr val="11053B"/>
                </a:solidFill>
              </a:defRPr>
            </a:pPr>
            <a:r>
              <a:t>A waterproof will be essential.</a:t>
            </a:r>
          </a:p>
          <a:p>
            <a:pPr marL="661458" indent="-661458" algn="l">
              <a:buSzPct val="125000"/>
              <a:buChar char="•"/>
              <a:defRPr b="0" sz="5000">
                <a:solidFill>
                  <a:srgbClr val="11053B"/>
                </a:solidFill>
              </a:defRPr>
            </a:pPr>
            <a:r>
              <a:t>They will need two towels (one for showering and one for swimming) and toiletries; bedding is provided.</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5" name="Pocket Money:"/>
          <p:cNvSpPr txBox="1"/>
          <p:nvPr>
            <p:ph type="title" idx="4294967295"/>
          </p:nvPr>
        </p:nvSpPr>
        <p:spPr>
          <a:xfrm>
            <a:off x="1689100" y="-102707"/>
            <a:ext cx="21005800" cy="2286001"/>
          </a:xfrm>
          <a:prstGeom prst="rect">
            <a:avLst/>
          </a:prstGeom>
        </p:spPr>
        <p:txBody>
          <a:bodyPr/>
          <a:lstStyle>
            <a:lvl1pPr algn="l">
              <a:defRPr>
                <a:solidFill>
                  <a:srgbClr val="11053B"/>
                </a:solidFill>
              </a:defRPr>
            </a:lvl1pPr>
          </a:lstStyle>
          <a:p>
            <a:pPr/>
            <a:r>
              <a:t>Pocket Money:</a:t>
            </a:r>
          </a:p>
        </p:txBody>
      </p:sp>
      <p:sp>
        <p:nvSpPr>
          <p:cNvPr id="136" name="All of the admission prices and leisure facilities are included in the price of the tour.…"/>
          <p:cNvSpPr txBox="1"/>
          <p:nvPr/>
        </p:nvSpPr>
        <p:spPr>
          <a:xfrm>
            <a:off x="3471337" y="1101090"/>
            <a:ext cx="15654419" cy="115138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b="0" sz="5000">
                <a:solidFill>
                  <a:srgbClr val="11053B"/>
                </a:solidFill>
              </a:defRPr>
            </a:pPr>
          </a:p>
          <a:p>
            <a:pPr marL="661458" indent="-661458" algn="l">
              <a:buSzPct val="125000"/>
              <a:buChar char="•"/>
              <a:defRPr b="0" sz="5000">
                <a:solidFill>
                  <a:srgbClr val="11053B"/>
                </a:solidFill>
              </a:defRPr>
            </a:pPr>
            <a:r>
              <a:t>All of the admission prices and leisure facilities are included in the price of the tour.</a:t>
            </a:r>
          </a:p>
          <a:p>
            <a:pPr marL="661458" indent="-661458" algn="l">
              <a:buSzPct val="125000"/>
              <a:buChar char="•"/>
              <a:defRPr b="0" sz="5000">
                <a:solidFill>
                  <a:srgbClr val="11053B"/>
                </a:solidFill>
              </a:defRPr>
            </a:pPr>
            <a:r>
              <a:t>Children may require pocket money for souvenirs and snacks.</a:t>
            </a:r>
          </a:p>
          <a:p>
            <a:pPr marL="661458" indent="-661458" algn="l">
              <a:buSzPct val="125000"/>
              <a:buChar char="•"/>
              <a:defRPr b="0" sz="5000">
                <a:solidFill>
                  <a:srgbClr val="11053B"/>
                </a:solidFill>
              </a:defRPr>
            </a:pPr>
            <a:r>
              <a:t>We suggest an amount of €70/80 (in €5 or €10 notes) but not more than around €120.</a:t>
            </a:r>
          </a:p>
          <a:p>
            <a:pPr marL="661458" indent="-661458" algn="l">
              <a:buSzPct val="125000"/>
              <a:buChar char="•"/>
              <a:defRPr b="0" sz="5000">
                <a:solidFill>
                  <a:srgbClr val="11053B"/>
                </a:solidFill>
              </a:defRPr>
            </a:pPr>
            <a:r>
              <a:t>This needs to be looked after by your child.</a:t>
            </a:r>
          </a:p>
          <a:p>
            <a:pPr marL="661458" indent="-661458" algn="l">
              <a:buSzPct val="125000"/>
              <a:buChar char="•"/>
              <a:defRPr b="0" sz="5000">
                <a:solidFill>
                  <a:srgbClr val="11053B"/>
                </a:solidFill>
              </a:defRPr>
            </a:pPr>
            <a:r>
              <a:t>Children can use cards such as Monzo, GoHenry etc but they are responsible for these. Please check your child’s card will work in France before sending it.</a:t>
            </a:r>
          </a:p>
          <a:p>
            <a:pPr marL="661458" indent="-661458" algn="l">
              <a:buSzPct val="125000"/>
              <a:buChar char="•"/>
              <a:defRPr b="0" sz="5000">
                <a:solidFill>
                  <a:srgbClr val="11053B"/>
                </a:solidFill>
              </a:defRPr>
            </a:pPr>
            <a:r>
              <a:t>The staff will advise children as to how much money they should take each day but children will be responsible for this.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8" name="Further details:"/>
          <p:cNvSpPr txBox="1"/>
          <p:nvPr>
            <p:ph type="title" idx="4294967295"/>
          </p:nvPr>
        </p:nvSpPr>
        <p:spPr>
          <a:prstGeom prst="rect">
            <a:avLst/>
          </a:prstGeom>
        </p:spPr>
        <p:txBody>
          <a:bodyPr/>
          <a:lstStyle>
            <a:lvl1pPr algn="l">
              <a:defRPr>
                <a:solidFill>
                  <a:srgbClr val="11053B"/>
                </a:solidFill>
              </a:defRPr>
            </a:lvl1pPr>
          </a:lstStyle>
          <a:p>
            <a:pPr/>
            <a:r>
              <a:t>Further details:</a:t>
            </a:r>
          </a:p>
        </p:txBody>
      </p:sp>
      <p:sp>
        <p:nvSpPr>
          <p:cNvPr id="139" name="Cameras or any other electronic equipment are the responsibility of the individual child. A disclaimer must be completed.…"/>
          <p:cNvSpPr txBox="1"/>
          <p:nvPr/>
        </p:nvSpPr>
        <p:spPr>
          <a:xfrm>
            <a:off x="3692626" y="2474225"/>
            <a:ext cx="14687394" cy="81896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542395" indent="-542395" algn="l">
              <a:buSzPct val="125000"/>
              <a:buChar char="•"/>
              <a:defRPr sz="4100">
                <a:solidFill>
                  <a:srgbClr val="11053B"/>
                </a:solidFill>
              </a:defRPr>
            </a:pPr>
            <a:r>
              <a:rPr b="0"/>
              <a:t>Cameras or any other electronic equipment are the responsibility of the individual child. A disclaimer must be completed.</a:t>
            </a:r>
            <a:endParaRPr b="0"/>
          </a:p>
          <a:p>
            <a:pPr marL="542395" indent="-542395" algn="l">
              <a:buSzPct val="125000"/>
              <a:buChar char="•"/>
              <a:defRPr b="0" sz="4100">
                <a:solidFill>
                  <a:srgbClr val="11053B"/>
                </a:solidFill>
              </a:defRPr>
            </a:pPr>
            <a:r>
              <a:t>Names on everything would be extremely useful!</a:t>
            </a:r>
          </a:p>
          <a:p>
            <a:pPr marL="542395" indent="-542395" algn="l">
              <a:buSzPct val="125000"/>
              <a:buChar char="•"/>
              <a:defRPr sz="4100">
                <a:solidFill>
                  <a:srgbClr val="11053B"/>
                </a:solidFill>
              </a:defRPr>
            </a:pPr>
            <a:r>
              <a:t>No mobile phones are to be taken.</a:t>
            </a:r>
          </a:p>
          <a:p>
            <a:pPr marL="542395" indent="-542395" algn="l">
              <a:buSzPct val="125000"/>
              <a:buChar char="•"/>
              <a:defRPr b="0" sz="4100">
                <a:solidFill>
                  <a:srgbClr val="11053B"/>
                </a:solidFill>
              </a:defRPr>
            </a:pPr>
            <a:r>
              <a:t>We recommend not to take valuable and breakable possessions and electronics. Remember if you take them, you will need a travel adapter.</a:t>
            </a:r>
          </a:p>
          <a:p>
            <a:pPr marL="542395" indent="-542395" algn="l">
              <a:buSzPct val="125000"/>
              <a:buChar char="•"/>
              <a:defRPr b="0" sz="4100">
                <a:solidFill>
                  <a:srgbClr val="11053B"/>
                </a:solidFill>
              </a:defRPr>
            </a:pPr>
            <a:r>
              <a:t>Music players, handheld game consoles and so on can help pass the journey time but so can magazines, books and puzzles.</a:t>
            </a:r>
          </a:p>
          <a:p>
            <a:pPr marL="542395" indent="-542395" algn="l">
              <a:buSzPct val="125000"/>
              <a:buChar char="•"/>
              <a:defRPr b="0" sz="4100">
                <a:solidFill>
                  <a:srgbClr val="11053B"/>
                </a:solidFill>
              </a:defRPr>
            </a:pPr>
            <a:r>
              <a:t>There is no wifi available for children at the chateau or on the coach.</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1" name="Insurance:"/>
          <p:cNvSpPr txBox="1"/>
          <p:nvPr>
            <p:ph type="title" idx="4294967295"/>
          </p:nvPr>
        </p:nvSpPr>
        <p:spPr>
          <a:xfrm>
            <a:off x="-3576845" y="194944"/>
            <a:ext cx="21005801" cy="2286001"/>
          </a:xfrm>
          <a:prstGeom prst="rect">
            <a:avLst/>
          </a:prstGeom>
        </p:spPr>
        <p:txBody>
          <a:bodyPr/>
          <a:lstStyle>
            <a:lvl1pPr>
              <a:defRPr>
                <a:solidFill>
                  <a:srgbClr val="11053B"/>
                </a:solidFill>
              </a:defRPr>
            </a:lvl1pPr>
          </a:lstStyle>
          <a:p>
            <a:pPr/>
            <a:r>
              <a:t>Insurance:</a:t>
            </a:r>
          </a:p>
        </p:txBody>
      </p:sp>
      <p:sp>
        <p:nvSpPr>
          <p:cNvPr id="142" name="• We kindly request that your child’s European Health Insurance Card (EHIC) or new GHIC card is handed into school as soon as possible if not done already. We must have received your child’s card and passport between Tuesday 5th May and Friday 8th May. T"/>
          <p:cNvSpPr txBox="1"/>
          <p:nvPr>
            <p:ph type="body" sz="half" idx="4294967295"/>
          </p:nvPr>
        </p:nvSpPr>
        <p:spPr>
          <a:xfrm>
            <a:off x="4301510" y="2448024"/>
            <a:ext cx="11944280" cy="9483610"/>
          </a:xfrm>
          <a:prstGeom prst="rect">
            <a:avLst/>
          </a:prstGeom>
        </p:spPr>
        <p:txBody>
          <a:bodyPr/>
          <a:lstStyle/>
          <a:p>
            <a:pPr marL="0" indent="0" defTabSz="586104">
              <a:spcBef>
                <a:spcPts val="4100"/>
              </a:spcBef>
              <a:buSzTx/>
              <a:buNone/>
              <a:defRPr sz="3407">
                <a:solidFill>
                  <a:srgbClr val="11053B"/>
                </a:solidFill>
              </a:defRPr>
            </a:pPr>
            <a:r>
              <a:t>• We kindly request that your child’s European Health Insurance Card (EHIC) or new GHIC card is handed into school as soon as possible if not done already. We must have received your child’s card and passport between Tuesday 5th May and Friday 8th May. These will be stored securely.</a:t>
            </a:r>
          </a:p>
          <a:p>
            <a:pPr marL="0" indent="0" defTabSz="586104">
              <a:spcBef>
                <a:spcPts val="4100"/>
              </a:spcBef>
              <a:buSzTx/>
              <a:buNone/>
              <a:defRPr sz="3407">
                <a:solidFill>
                  <a:srgbClr val="11053B"/>
                </a:solidFill>
              </a:defRPr>
            </a:pPr>
            <a:r>
              <a:t>• These will be returned to you immediately after the tour.</a:t>
            </a:r>
          </a:p>
          <a:p>
            <a:pPr marL="0" indent="0" defTabSz="586104">
              <a:spcBef>
                <a:spcPts val="4100"/>
              </a:spcBef>
              <a:buSzTx/>
              <a:buNone/>
              <a:defRPr sz="3407">
                <a:solidFill>
                  <a:srgbClr val="11053B"/>
                </a:solidFill>
              </a:defRPr>
            </a:pPr>
            <a:r>
              <a:t>• Apply online at https://www.nhs.uk/using-the- nhs/healthcare-abroad/apply-for-a-free-uk-global-health- insurance-card-ghic/</a:t>
            </a:r>
          </a:p>
          <a:p>
            <a:pPr marL="0" indent="0" defTabSz="586104">
              <a:spcBef>
                <a:spcPts val="4100"/>
              </a:spcBef>
              <a:buSzTx/>
              <a:buNone/>
              <a:defRPr b="1" sz="3407">
                <a:solidFill>
                  <a:srgbClr val="11053B"/>
                </a:solidFill>
              </a:defRPr>
            </a:pPr>
            <a:r>
              <a:t>• Any medication to be handed in on the Monday morning, CLEARLY LABELLED WITH NAME AND DOSAGE please including inhalers. No medication is to be sent with the children themselves, including travel sickness tablets.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4" name="Updates while we are away:"/>
          <p:cNvSpPr txBox="1"/>
          <p:nvPr>
            <p:ph type="title" idx="4294967295"/>
          </p:nvPr>
        </p:nvSpPr>
        <p:spPr>
          <a:xfrm>
            <a:off x="2760139" y="266346"/>
            <a:ext cx="15989766" cy="2286001"/>
          </a:xfrm>
          <a:prstGeom prst="rect">
            <a:avLst/>
          </a:prstGeom>
        </p:spPr>
        <p:txBody>
          <a:bodyPr/>
          <a:lstStyle>
            <a:lvl1pPr defTabSz="709930">
              <a:defRPr sz="9632">
                <a:solidFill>
                  <a:srgbClr val="11053B"/>
                </a:solidFill>
              </a:defRPr>
            </a:lvl1pPr>
          </a:lstStyle>
          <a:p>
            <a:pPr/>
            <a:r>
              <a:t>Updates while we are away:</a:t>
            </a:r>
          </a:p>
        </p:txBody>
      </p:sp>
      <p:sp>
        <p:nvSpPr>
          <p:cNvPr id="145" name="During the visit, Fulfen staff will upload photos and updates from the Paris visit. These will be published to the Fulfen Facebook page.…"/>
          <p:cNvSpPr txBox="1"/>
          <p:nvPr/>
        </p:nvSpPr>
        <p:spPr>
          <a:xfrm>
            <a:off x="1855843" y="3197458"/>
            <a:ext cx="17798357" cy="39569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674687" indent="-674687" algn="l">
              <a:buSzPct val="125000"/>
              <a:buChar char="•"/>
              <a:defRPr b="0" sz="5100">
                <a:solidFill>
                  <a:srgbClr val="11053B"/>
                </a:solidFill>
              </a:defRPr>
            </a:pPr>
            <a:r>
              <a:t>During the visit, Fulfen staff will upload photos and updates from the Paris visit. These will be published to the Fulfen Facebook page.</a:t>
            </a:r>
          </a:p>
          <a:p>
            <a:pPr marL="674687" indent="-674687" algn="l">
              <a:buSzPct val="125000"/>
              <a:buChar char="•"/>
              <a:defRPr b="0" sz="5100">
                <a:solidFill>
                  <a:srgbClr val="11053B"/>
                </a:solidFill>
              </a:defRPr>
            </a:pPr>
            <a:r>
              <a:t>Children who do not have school photo permissions will not feature in photo updates from the residential.</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