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  <p:sldId id="260" r:id="rId6"/>
    <p:sldId id="270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/>
    <p:restoredTop sz="94728"/>
  </p:normalViewPr>
  <p:slideViewPr>
    <p:cSldViewPr snapToGrid="0">
      <p:cViewPr varScale="1">
        <p:scale>
          <a:sx n="102" d="100"/>
          <a:sy n="102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641F-E554-EAE2-9BA6-5C0E42C7A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474EB-EB4F-340C-67A2-3E16D0605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D6842-2248-9CD5-8BE1-182627D1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1225B-60D1-8D30-6CA7-7DBC7EBB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0E9D6-0184-3C5E-0654-6ECD8664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50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3828-591D-94F4-2F26-FCCB64E8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0E897-7B97-9AC4-8EA3-73F192565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72653-2086-BE49-C831-D286609E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2658E-2E8C-B106-9768-1AB607BA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F8C9F-DF99-E471-BD05-1D239586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6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F6F5B-3781-84BD-600B-3B8A53C3E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80591-36A5-87DD-509B-49414D979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C93F5-BB6E-9377-1C90-8DCC3407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BC4BF-BCF5-02E0-AF37-0C0C2CC2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5C09B-5D5C-A1BB-CB08-418F49F4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C64-7572-BE57-8848-DDCCAE01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2D8D5-B809-38F3-6087-5BF4789C4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FBAF3-9552-AD50-C51E-4986BFB2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F3883-587D-9866-6653-050CBAA0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2296-0C4E-275B-DD41-C619D42B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8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49E6-1FF6-2F87-E895-9C17F3531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39671-9292-5046-A639-82CD1957A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B47A3-8231-7503-EDB5-E319D4EF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718AC-5D79-A822-0AD6-2AFD51B6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31EEA-4E9A-17EF-BD78-52260E63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E2ECB-DC36-1085-E376-1588663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2DC6-C131-E000-6EA7-7CF9389DF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380F1-8CAA-DC8A-673B-091765971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7B07F-002F-DA9E-2D43-6D223CB5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A5EBC-4410-9DA7-A1B6-803BAB991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70663-D788-A1A7-CAC6-9A423F2B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6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4EAA8-3E01-C077-8D20-9A022F18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9CE8D-2F06-488C-7C05-5C81D9DB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EE6E7-0419-F113-5F9A-71D399859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B50CC-C16C-2E32-9D93-C065D2004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C6404-D850-AD89-6C39-EF972D757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5753E-9E46-315A-31F2-F01C27F02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9CA83-3353-A110-E8E0-F2B74936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24C5F-62F0-F0FE-10C0-5E4D67E1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7618-A56C-FDB3-08AF-82AAEE3A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ADFDC-EA25-08FC-27E1-22EF539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939DA-DAEA-E41B-251A-5CB758C9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3AB16-5503-9A49-660E-C941936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6478B-D7EE-F3A2-DE1F-5E4618F44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F5426-3CE6-299E-B58A-EAC9FF0E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564E0-6CA6-5EE9-86E4-668BBB23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004A-CF17-02C4-58DE-6C5A911A3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71D54-AB25-0FD4-9FD0-9C8099C64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7903E-F883-38C6-285B-862ED2B69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6002F-E1E5-6FBA-0CCC-DB06DD93B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81DAE-5831-F30B-8C9C-7EECAF8AC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34075-FB86-9433-051C-B3DC2907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74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A3E44-B68D-1E1A-B760-C99C580F0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8E111-048A-DB41-C296-F1C7A9399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E480A-5361-7664-B1FC-C8E97FCD4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59556-F078-7D04-3C8A-E3A5E52F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AC2B9-341A-E11C-251E-2FDB9784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DC64F-29D5-839E-7CFE-34CF0BE81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DDD90-D70F-6AF9-0010-9F9911420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09D4D-8695-E66F-6A7C-EDD4F456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F770-07BC-B900-87AA-685770808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9D2D3-4BB2-3343-831B-94BCCF6800B2}" type="datetimeFigureOut">
              <a:rPr lang="en-US" smtClean="0"/>
              <a:t>8/26/25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698A8-E70A-B60C-754D-6A3283CA3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B84F3-AADB-A9BC-79B7-D2C0CB1C0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5CBD-FD72-6D4D-87AD-0631D1937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5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carechoices.co.uk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google.co.uk/url?sa=i&amp;rct=j&amp;q=&amp;esrc=s&amp;source=images&amp;cd=&amp;ved=2ahUKEwij_PGrivriAhWGEBQKHTEFDQoQjRx6BAgBEAU&amp;url=https://clipartion.com/free-clipart-18714/&amp;psig=AOvVaw0b31sD7Lr4usF62XHptsRE&amp;ust=1561189506224838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4029-07BE-D635-40F5-F630CD5A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Fulfen Pre-School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32E7-3F98-C8E4-F828-331E65704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189" y="4310864"/>
            <a:ext cx="4057095" cy="264365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Pre-School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Meeting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Parents</a:t>
            </a:r>
          </a:p>
          <a:p>
            <a:pPr marL="0" indent="0" algn="r"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8DB12-C350-8CBE-434E-97B6F9418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1" t="5055" r="4988"/>
          <a:stretch/>
        </p:blipFill>
        <p:spPr>
          <a:xfrm>
            <a:off x="838200" y="1254351"/>
            <a:ext cx="2077374" cy="3054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6FDE49-C20B-2CEC-7DAF-D960DCF1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475" y="1563688"/>
            <a:ext cx="3248025" cy="2436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09947-285E-6D86-B24E-4B0CAA1BA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331" y="3381382"/>
            <a:ext cx="2413000" cy="32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947" y="2619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Settling in Sessions</a:t>
            </a:r>
          </a:p>
        </p:txBody>
      </p:sp>
      <p:pic>
        <p:nvPicPr>
          <p:cNvPr id="7170" name="Picture 2" descr="A group of toy dinosaurs&#10;&#10;AI-generated content may be incorrect.">
            <a:extLst>
              <a:ext uri="{FF2B5EF4-FFF2-40B4-BE49-F238E27FC236}">
                <a16:creationId xmlns:a16="http://schemas.microsoft.com/office/drawing/2014/main" id="{19141432-4E9B-4A85-B1E7-561A03B5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132" y="0"/>
            <a:ext cx="3766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 group of children&amp;#39;s drawings on a wall&#10;&#10;AI-generated content may be incorrect.">
            <a:extLst>
              <a:ext uri="{FF2B5EF4-FFF2-40B4-BE49-F238E27FC236}">
                <a16:creationId xmlns:a16="http://schemas.microsoft.com/office/drawing/2014/main" id="{18DB5BA7-2ED7-4CF4-A1E8-7FD8B4CBC5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18" y="-1"/>
            <a:ext cx="36518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D6697A-4E81-47D0-8E0E-4F8A95199F7A}"/>
              </a:ext>
            </a:extLst>
          </p:cNvPr>
          <p:cNvSpPr txBox="1"/>
          <p:nvPr/>
        </p:nvSpPr>
        <p:spPr>
          <a:xfrm>
            <a:off x="1048870" y="1842683"/>
            <a:ext cx="528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are invited into school with parents for a ‘stay and play’ session 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8CAD1-A41C-45B3-BB09-2E5FB10977B3}"/>
              </a:ext>
            </a:extLst>
          </p:cNvPr>
          <p:cNvSpPr txBox="1"/>
          <p:nvPr/>
        </p:nvSpPr>
        <p:spPr>
          <a:xfrm>
            <a:off x="1087943" y="3105835"/>
            <a:ext cx="4936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3</a:t>
            </a:r>
            <a:r>
              <a:rPr lang="en-GB" sz="28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B4987-0735-4A42-A391-5C9CA1F8D719}"/>
              </a:ext>
            </a:extLst>
          </p:cNvPr>
          <p:cNvSpPr txBox="1"/>
          <p:nvPr/>
        </p:nvSpPr>
        <p:spPr>
          <a:xfrm>
            <a:off x="1181947" y="4245876"/>
            <a:ext cx="4642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9:15am-10:00am surnames A-M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10:15am-11:00am surnames N-Z</a:t>
            </a:r>
          </a:p>
        </p:txBody>
      </p:sp>
    </p:spTree>
    <p:extLst>
      <p:ext uri="{BB962C8B-B14F-4D97-AF65-F5344CB8AC3E}">
        <p14:creationId xmlns:p14="http://schemas.microsoft.com/office/powerpoint/2010/main" val="142007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9" y="7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Week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8F209-9134-4786-8B2A-FF89877E3844}"/>
              </a:ext>
            </a:extLst>
          </p:cNvPr>
          <p:cNvSpPr txBox="1"/>
          <p:nvPr/>
        </p:nvSpPr>
        <p:spPr>
          <a:xfrm>
            <a:off x="2465294" y="1690688"/>
            <a:ext cx="55401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- School CLOSED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2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- School CLOSED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3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</a:t>
            </a:r>
          </a:p>
          <a:p>
            <a:pPr algn="ctr"/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hours with parents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9:00am-10:30am or 1:00pm-2:30pm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4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</a:t>
            </a:r>
          </a:p>
          <a:p>
            <a:pPr algn="ctr"/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 session ONLY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8:30am-11:30am ALL children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5</a:t>
            </a:r>
            <a:r>
              <a:rPr lang="en-GB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</a:t>
            </a:r>
          </a:p>
          <a:p>
            <a:pPr algn="ctr"/>
            <a:r>
              <a:rPr lang="en-GB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 pre-booked Pre-School sessions commence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8:30am-11:30am / 8:30am-3:15pm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9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9" y="78255"/>
            <a:ext cx="10515600" cy="1016671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EYFS Vision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76420-8634-475A-B57F-F74B8471CE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19" y="1094926"/>
            <a:ext cx="6482080" cy="1899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F74BE-A2B2-45EF-B161-1D2F7153C141}"/>
              </a:ext>
            </a:extLst>
          </p:cNvPr>
          <p:cNvSpPr txBox="1"/>
          <p:nvPr/>
        </p:nvSpPr>
        <p:spPr>
          <a:xfrm>
            <a:off x="2398358" y="3088341"/>
            <a:ext cx="6096000" cy="333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provide a safe, nurturing and stimulating environment which supports the growth of independence, collaboration and a love of learning</a:t>
            </a:r>
          </a:p>
          <a:p>
            <a:pPr marL="457200" algn="ctr">
              <a:lnSpc>
                <a:spcPct val="107000"/>
              </a:lnSpc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 algn="ctr">
              <a:lnSpc>
                <a:spcPct val="107000"/>
              </a:lnSpc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provide an excellent and enjoyable education, where each unique child, is valued and enabled to achieve the highest possible outcomes and realise their true potential</a:t>
            </a:r>
          </a:p>
          <a:p>
            <a:pPr marL="457200" algn="ctr">
              <a:lnSpc>
                <a:spcPct val="107000"/>
              </a:lnSpc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value and develop a close partnership with families to facilitate close links in children’s learning and wellbeing between home and school</a:t>
            </a:r>
          </a:p>
        </p:txBody>
      </p:sp>
    </p:spTree>
    <p:extLst>
      <p:ext uri="{BB962C8B-B14F-4D97-AF65-F5344CB8AC3E}">
        <p14:creationId xmlns:p14="http://schemas.microsoft.com/office/powerpoint/2010/main" val="25191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9" y="78255"/>
            <a:ext cx="10515600" cy="1016671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Funding / Costs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4CFFB-A91A-4E18-AEF2-76C86A7949C9}"/>
              </a:ext>
            </a:extLst>
          </p:cNvPr>
          <p:cNvSpPr txBox="1"/>
          <p:nvPr/>
        </p:nvSpPr>
        <p:spPr>
          <a:xfrm>
            <a:off x="896471" y="1094926"/>
            <a:ext cx="8749553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</a:t>
            </a:r>
            <a:r>
              <a:rPr lang="en-GB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three-year-olds become eligible for 15 universal hours of free nursery education funding in the term after they turn 3. 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</a:t>
            </a:r>
            <a:r>
              <a:rPr lang="en-GB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3-year-olds are also eligible for an additional 15 hours funding (30 hours in total). For further information go to: </a:t>
            </a:r>
            <a:r>
              <a:rPr lang="en-GB" sz="180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www.childcarechoices.co.uk</a:t>
            </a:r>
            <a:r>
              <a:rPr lang="en-GB" sz="180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Please note to be eligible for the funding from September 2025, this must be applied for 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before</a:t>
            </a:r>
            <a:r>
              <a:rPr lang="en-GB" sz="180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31</a:t>
            </a:r>
            <a:r>
              <a:rPr lang="en-GB" sz="1800" u="none" strike="noStrike" baseline="30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GB" sz="180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August 2025.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418B4-9C50-4070-B780-85B66AB851F3}"/>
              </a:ext>
            </a:extLst>
          </p:cNvPr>
          <p:cNvSpPr txBox="1"/>
          <p:nvPr/>
        </p:nvSpPr>
        <p:spPr>
          <a:xfrm>
            <a:off x="833718" y="3077934"/>
            <a:ext cx="8668870" cy="335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Afternoon Session 			£21.00 (or EEF extended funding)*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Lunch Session (11:30am-12:15pm)		£6.00 (or EEF extended funding)*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Morning Snack				50p per day**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*Sessions are still chargeable if your child is absent, either due to illness or holiday.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**Payable each term by all parents (not included in funded hours).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childcare is not required during the lunch session (11:30am-12:15pm), children can go home for lunch.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a school meal is required, this needs to be selected and paid for </a:t>
            </a:r>
            <a:r>
              <a:rPr lang="en-GB" b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advance</a:t>
            </a:r>
            <a:r>
              <a:rPr lang="en-GB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ParentPay. The cost of this is £2.00.</a:t>
            </a:r>
          </a:p>
        </p:txBody>
      </p:sp>
    </p:spTree>
    <p:extLst>
      <p:ext uri="{BB962C8B-B14F-4D97-AF65-F5344CB8AC3E}">
        <p14:creationId xmlns:p14="http://schemas.microsoft.com/office/powerpoint/2010/main" val="218252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289" y="5402"/>
            <a:ext cx="8540318" cy="112271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EYFS Curriculum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9D97D-8B2F-45B4-BAE4-A313ABD64CF5}"/>
              </a:ext>
            </a:extLst>
          </p:cNvPr>
          <p:cNvSpPr txBox="1"/>
          <p:nvPr/>
        </p:nvSpPr>
        <p:spPr>
          <a:xfrm>
            <a:off x="1010748" y="897227"/>
            <a:ext cx="8540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GB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follow the Statutory Framework for the Early Years Foundation Stage (EYFS) </a:t>
            </a:r>
            <a:r>
              <a:rPr lang="en-US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en-GB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  <a:r>
              <a:rPr lang="en-GB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7 areas of learning</a:t>
            </a:r>
            <a:endParaRPr lang="en-GB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67D3F-D140-4291-B5A7-4EF12AA31AED}"/>
              </a:ext>
            </a:extLst>
          </p:cNvPr>
          <p:cNvSpPr txBox="1"/>
          <p:nvPr/>
        </p:nvSpPr>
        <p:spPr>
          <a:xfrm>
            <a:off x="5577915" y="1592224"/>
            <a:ext cx="3352800" cy="164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Specific areas: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Literacy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Mathematics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the World</a:t>
            </a:r>
          </a:p>
          <a:p>
            <a:pPr algn="ctr"/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Expressive Arts and Design</a:t>
            </a:r>
            <a:endParaRPr lang="en-GB" sz="1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7653A-973C-44A3-A9A3-B54C3D1D9106}"/>
              </a:ext>
            </a:extLst>
          </p:cNvPr>
          <p:cNvSpPr txBox="1"/>
          <p:nvPr/>
        </p:nvSpPr>
        <p:spPr>
          <a:xfrm>
            <a:off x="1214719" y="1644355"/>
            <a:ext cx="3554506" cy="1535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Prime areas: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Communication and Language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 Development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Personal, Social and Emotional Development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38490-C8C8-453D-B5C3-D48AF40E299C}"/>
              </a:ext>
            </a:extLst>
          </p:cNvPr>
          <p:cNvSpPr txBox="1"/>
          <p:nvPr/>
        </p:nvSpPr>
        <p:spPr>
          <a:xfrm>
            <a:off x="352801" y="3371712"/>
            <a:ext cx="958009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ensure we offer a careful balance of adult led and child-initiated activities throughout the day in order to maximise potential for learning and development across all 7 areas of learning.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uphold the following Early Years Principles: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Unique Child</a:t>
            </a: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Every Child is a competent learner from birth who can be resilient, capable, confident and self-assured.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Children learn to be strong and independent from a base of loving and secure relationships with parents and/or a key person.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Enabling Environments</a:t>
            </a: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environment plays a key role in supporting and extending children’s development and learning.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3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and Development</a:t>
            </a:r>
            <a:r>
              <a:rPr lang="en-GB" sz="13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Children develop and learn in different ways and at different rates, and that all areas of learning and development are equally important and interconnected.</a:t>
            </a:r>
          </a:p>
        </p:txBody>
      </p:sp>
      <p:pic>
        <p:nvPicPr>
          <p:cNvPr id="14" name="Picture 13" descr="See the source image">
            <a:extLst>
              <a:ext uri="{FF2B5EF4-FFF2-40B4-BE49-F238E27FC236}">
                <a16:creationId xmlns:a16="http://schemas.microsoft.com/office/drawing/2014/main" id="{1950C9A5-F640-40C1-B29A-84BA3535363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26"/>
          <a:stretch/>
        </p:blipFill>
        <p:spPr bwMode="auto">
          <a:xfrm>
            <a:off x="2077944" y="5887785"/>
            <a:ext cx="5956300" cy="963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16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289" y="5402"/>
            <a:ext cx="8540318" cy="112271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Pre-School Timetable</a:t>
            </a:r>
          </a:p>
        </p:txBody>
      </p:sp>
      <p:pic>
        <p:nvPicPr>
          <p:cNvPr id="10" name="Picture 9" descr="Image result for clock clip art">
            <a:extLst>
              <a:ext uri="{FF2B5EF4-FFF2-40B4-BE49-F238E27FC236}">
                <a16:creationId xmlns:a16="http://schemas.microsoft.com/office/drawing/2014/main" id="{917BDAFA-C9D9-415A-A8FD-60D4E13AE13E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1" b="100000" l="0" r="100000">
                        <a14:foregroundMark x1="29936" y1="25490" x2="29936" y2="25490"/>
                        <a14:foregroundMark x1="29936" y1="25490" x2="29936" y2="25490"/>
                        <a14:foregroundMark x1="82166" y1="96569" x2="82166" y2="96569"/>
                        <a14:foregroundMark x1="21019" y1="94118" x2="21019" y2="94118"/>
                        <a14:foregroundMark x1="21019" y1="94118" x2="21019" y2="94118"/>
                        <a14:foregroundMark x1="24204" y1="92647" x2="24204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7" y="4981343"/>
            <a:ext cx="1078230" cy="139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abc">
            <a:hlinkClick r:id="rId5" tgtFrame="&quot;_blank&quot;"/>
            <a:extLst>
              <a:ext uri="{FF2B5EF4-FFF2-40B4-BE49-F238E27FC236}">
                <a16:creationId xmlns:a16="http://schemas.microsoft.com/office/drawing/2014/main" id="{EBC753D1-37CE-4662-9C30-B530D29952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93" y="3275778"/>
            <a:ext cx="1114425" cy="1224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5ADB9-9318-4F75-97F3-0E65020DD26A}"/>
              </a:ext>
            </a:extLst>
          </p:cNvPr>
          <p:cNvSpPr txBox="1"/>
          <p:nvPr/>
        </p:nvSpPr>
        <p:spPr>
          <a:xfrm>
            <a:off x="2058844" y="1021977"/>
            <a:ext cx="7620000" cy="599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8:30am-9:05am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Registration / Days of the Week / Calendar</a:t>
            </a:r>
          </a:p>
          <a:p>
            <a:pPr marL="1828800" indent="-1828800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9:05am-9:45am 		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Indoor/Outdoor Exploration and Play; including child-	initiated learning and adult-led activities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9:45am-10:15am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Snack Time / Prime Time / Phonics / Maths</a:t>
            </a:r>
          </a:p>
          <a:p>
            <a:pPr marL="1828800" indent="-1828800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10:15am-11:00am		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Indoor/Outdoor Exploration and Play; including child-	initiated learning and adult-led activities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11:00am-11:30am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Story, Song &amp; Rhyme Time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11:30am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Home Time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11:30am-12:15pm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Lunch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12:15pm-12:30pm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Registration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12:30pm-1:00pm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Enrichment Input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1:00pm-2:00pm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Child Initiated Learning (Indoors/Outside)</a:t>
            </a:r>
            <a:endParaRPr lang="en-GB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2:00pm-2:15pm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Snack Time</a:t>
            </a:r>
            <a:endParaRPr lang="en-GB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2:15pm-3:00pm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Story, Song &amp; Rhyme Time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3:00pm-3:15pm</a:t>
            </a:r>
            <a:r>
              <a:rPr lang="en-GB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Home Time</a:t>
            </a:r>
          </a:p>
          <a:p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2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289" y="5402"/>
            <a:ext cx="8540318" cy="112271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Pre-School Themes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A4D07C-DD38-42B1-81D4-0A64B5D83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08011"/>
              </p:ext>
            </p:extLst>
          </p:nvPr>
        </p:nvGraphicFramePr>
        <p:xfrm>
          <a:off x="1125289" y="1128118"/>
          <a:ext cx="7919316" cy="1914097"/>
        </p:xfrm>
        <a:graphic>
          <a:graphicData uri="http://schemas.openxmlformats.org/drawingml/2006/table">
            <a:tbl>
              <a:tblPr/>
              <a:tblGrid>
                <a:gridCol w="1319886">
                  <a:extLst>
                    <a:ext uri="{9D8B030D-6E8A-4147-A177-3AD203B41FA5}">
                      <a16:colId xmlns:a16="http://schemas.microsoft.com/office/drawing/2014/main" val="2315283745"/>
                    </a:ext>
                  </a:extLst>
                </a:gridCol>
                <a:gridCol w="1319886">
                  <a:extLst>
                    <a:ext uri="{9D8B030D-6E8A-4147-A177-3AD203B41FA5}">
                      <a16:colId xmlns:a16="http://schemas.microsoft.com/office/drawing/2014/main" val="948791360"/>
                    </a:ext>
                  </a:extLst>
                </a:gridCol>
                <a:gridCol w="1319886">
                  <a:extLst>
                    <a:ext uri="{9D8B030D-6E8A-4147-A177-3AD203B41FA5}">
                      <a16:colId xmlns:a16="http://schemas.microsoft.com/office/drawing/2014/main" val="3017717343"/>
                    </a:ext>
                  </a:extLst>
                </a:gridCol>
                <a:gridCol w="1319886">
                  <a:extLst>
                    <a:ext uri="{9D8B030D-6E8A-4147-A177-3AD203B41FA5}">
                      <a16:colId xmlns:a16="http://schemas.microsoft.com/office/drawing/2014/main" val="3957936815"/>
                    </a:ext>
                  </a:extLst>
                </a:gridCol>
                <a:gridCol w="1319886">
                  <a:extLst>
                    <a:ext uri="{9D8B030D-6E8A-4147-A177-3AD203B41FA5}">
                      <a16:colId xmlns:a16="http://schemas.microsoft.com/office/drawing/2014/main" val="3279107250"/>
                    </a:ext>
                  </a:extLst>
                </a:gridCol>
                <a:gridCol w="1319886">
                  <a:extLst>
                    <a:ext uri="{9D8B030D-6E8A-4147-A177-3AD203B41FA5}">
                      <a16:colId xmlns:a16="http://schemas.microsoft.com/office/drawing/2014/main" val="3376821290"/>
                    </a:ext>
                  </a:extLst>
                </a:gridCol>
              </a:tblGrid>
              <a:tr h="390632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Autumn 1</a:t>
                      </a:r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Autumn 2</a:t>
                      </a:r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1</a:t>
                      </a:r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</a:t>
                      </a:r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1</a:t>
                      </a:r>
                      <a:r>
                        <a:rPr lang="en-GB" sz="1400" b="0" i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</a:t>
                      </a:r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40453"/>
                  </a:ext>
                </a:extLst>
              </a:tr>
              <a:tr h="1523465"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Ourselves​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Autumn​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Celebrations​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Winter​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 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Tales​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People who help us​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Animals &amp; Plants​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Holidays​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Summer​</a:t>
                      </a:r>
                    </a:p>
                    <a:p>
                      <a:pPr algn="ctr" fontAlgn="base"/>
                      <a:r>
                        <a:rPr lang="en-GB" sz="14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5607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D2F08E8-16DC-42D6-A440-2CDBB93DE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899" y="961161"/>
            <a:ext cx="13515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FEBFA8-6583-45A7-95E0-9A73BD4D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91" y="4972647"/>
            <a:ext cx="1635404" cy="1635404"/>
          </a:xfrm>
          <a:prstGeom prst="rect">
            <a:avLst/>
          </a:prstGeom>
        </p:spPr>
      </p:pic>
      <p:pic>
        <p:nvPicPr>
          <p:cNvPr id="8205" name="Picture 13" descr="Ourselves Display Banner (teacher made ...">
            <a:extLst>
              <a:ext uri="{FF2B5EF4-FFF2-40B4-BE49-F238E27FC236}">
                <a16:creationId xmlns:a16="http://schemas.microsoft.com/office/drawing/2014/main" id="{62BCEE11-8317-4D4F-A335-FE216D803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49609"/>
          <a:stretch/>
        </p:blipFill>
        <p:spPr bwMode="auto">
          <a:xfrm>
            <a:off x="616107" y="3725699"/>
            <a:ext cx="2810428" cy="6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85435-5B03-4508-B834-3A0B44CDE4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82"/>
          <a:stretch/>
        </p:blipFill>
        <p:spPr>
          <a:xfrm>
            <a:off x="1905066" y="5026901"/>
            <a:ext cx="1521469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7E11C-D920-482B-B214-FB07D60B5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051" y="3244285"/>
            <a:ext cx="2401597" cy="1598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77E21-D391-4996-AA42-38475FE48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743" y="5323688"/>
            <a:ext cx="2666905" cy="1146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CAFCF-856A-4427-9A84-B796BAA03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579" y="3598196"/>
            <a:ext cx="2810428" cy="9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7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4D0B76C-8AAD-4001-BED2-7A4EF16D5829}"/>
              </a:ext>
            </a:extLst>
          </p:cNvPr>
          <p:cNvSpPr txBox="1"/>
          <p:nvPr/>
        </p:nvSpPr>
        <p:spPr>
          <a:xfrm>
            <a:off x="838200" y="1008966"/>
            <a:ext cx="8821270" cy="560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 Uniform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Children are required to wear: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polo shirt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Blue school jumper or cardigan, including school logo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Grey trousers/shorts/skirt/pinafore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socks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Sensible black school shoes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 Kit: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t-shirt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Black/Navy shorts 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Navy jogging bottoms or black/navy leggings (unbranded)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Navy Hoodie (with school logo)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 Trainers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120640" algn="l"/>
              </a:tabLst>
            </a:pPr>
            <a:r>
              <a:rPr lang="en-GB" sz="1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Children come to school dressed in their PE kit on their PE Day.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Spare change of uniform -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is to be kept in School on your child’s peg. Please include underwear and a spare pair of shoes if possible.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Book Bags - </a:t>
            </a: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lease note we do NOT have room to store rucksacks or other large bags in school so please avoid sending these into school. 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bottle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into school every day.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ensure all items are </a:t>
            </a: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clearly labelled</a:t>
            </a: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your child’s name. </a:t>
            </a:r>
            <a:endParaRPr lang="en-GB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822D320D-50F9-4D58-A126-F7B55312227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09" y="1677945"/>
            <a:ext cx="2484755" cy="124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navy book bag ">
            <a:extLst>
              <a:ext uri="{FF2B5EF4-FFF2-40B4-BE49-F238E27FC236}">
                <a16:creationId xmlns:a16="http://schemas.microsoft.com/office/drawing/2014/main" id="{F69A8762-C3DE-41D1-B643-90528A65CA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624" y="5712469"/>
            <a:ext cx="1506071" cy="114553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B5C1432-DDA4-46AC-A2F6-EAF772ACD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870"/>
            <a:ext cx="10515600" cy="88409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my child need?</a:t>
            </a:r>
          </a:p>
        </p:txBody>
      </p:sp>
    </p:spTree>
    <p:extLst>
      <p:ext uri="{BB962C8B-B14F-4D97-AF65-F5344CB8AC3E}">
        <p14:creationId xmlns:p14="http://schemas.microsoft.com/office/powerpoint/2010/main" val="29844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870"/>
            <a:ext cx="10515600" cy="88409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BC6E4-2576-40FD-ABF7-A4CFC0C65803}"/>
              </a:ext>
            </a:extLst>
          </p:cNvPr>
          <p:cNvSpPr txBox="1"/>
          <p:nvPr/>
        </p:nvSpPr>
        <p:spPr>
          <a:xfrm>
            <a:off x="775620" y="1285919"/>
            <a:ext cx="89094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Fulfen, we offer all Pre-School children the opportunity to participate in forest sessions in our on-site woodland area every week.</a:t>
            </a:r>
          </a:p>
          <a:p>
            <a:endParaRPr lang="en-GB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proven from research that the learning that takes place in the outdoors can be much more powerful and memorable as all the senses are involved.</a:t>
            </a:r>
          </a:p>
          <a:p>
            <a:endParaRPr lang="en-GB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go out in all weathers, making sure that children are suitably dressed and that conditions are safe. All activities are thoroughly risk-assessed, staff encourage safe risk-taking.</a:t>
            </a:r>
            <a:endParaRPr lang="en-GB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261FB3-50D5-42C5-AD04-2C5A2144F989}"/>
              </a:ext>
            </a:extLst>
          </p:cNvPr>
          <p:cNvSpPr/>
          <p:nvPr/>
        </p:nvSpPr>
        <p:spPr>
          <a:xfrm>
            <a:off x="331736" y="3635233"/>
            <a:ext cx="5584055" cy="29828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3EF40-7AC8-4E65-A30B-D940D91D9D99}"/>
              </a:ext>
            </a:extLst>
          </p:cNvPr>
          <p:cNvSpPr txBox="1"/>
          <p:nvPr/>
        </p:nvSpPr>
        <p:spPr>
          <a:xfrm>
            <a:off x="550130" y="3831006"/>
            <a:ext cx="5285762" cy="259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750"/>
              </a:spcBef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Benefits for children</a:t>
            </a:r>
          </a:p>
          <a:p>
            <a:pPr algn="just">
              <a:spcBef>
                <a:spcPts val="750"/>
              </a:spcBef>
            </a:pPr>
            <a:endParaRPr lang="en-GB" sz="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Increased confidence and self esteem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Group cohesion and a sense of community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own and other’s needs, developing empathy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Lots of new skills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of healthy choices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Heightened self-awareness and behaviour modification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risk and how to stay safe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of the natural environment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Loads of fun</a:t>
            </a:r>
            <a:endParaRPr lang="en-GB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083504-48BA-4594-BE80-1A7CCDAED68D}"/>
              </a:ext>
            </a:extLst>
          </p:cNvPr>
          <p:cNvSpPr/>
          <p:nvPr/>
        </p:nvSpPr>
        <p:spPr>
          <a:xfrm>
            <a:off x="6134185" y="3635233"/>
            <a:ext cx="5584055" cy="29828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CC0AB-4146-4BC4-9578-A1FBA246C251}"/>
              </a:ext>
            </a:extLst>
          </p:cNvPr>
          <p:cNvSpPr txBox="1"/>
          <p:nvPr/>
        </p:nvSpPr>
        <p:spPr>
          <a:xfrm>
            <a:off x="6352579" y="3831006"/>
            <a:ext cx="5285762" cy="235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Forest Kit: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Wellington boots (to be left in school)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White t-shirt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Navy jogging bottoms/leggings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Navy school hoodie with (with school logo)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Waterproof coat and trousers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Spare socks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Children come to school dressed in their Forest Kit on their Forest Day</a:t>
            </a:r>
            <a:endParaRPr lang="en-GB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319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Partnership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A7D6B4-6B7E-4313-9711-0053CE0607D1}"/>
              </a:ext>
            </a:extLst>
          </p:cNvPr>
          <p:cNvSpPr/>
          <p:nvPr/>
        </p:nvSpPr>
        <p:spPr>
          <a:xfrm>
            <a:off x="923278" y="1615736"/>
            <a:ext cx="4651899" cy="1518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5F6F7-FDD2-4456-905B-0363517A7C59}"/>
              </a:ext>
            </a:extLst>
          </p:cNvPr>
          <p:cNvSpPr txBox="1"/>
          <p:nvPr/>
        </p:nvSpPr>
        <p:spPr>
          <a:xfrm>
            <a:off x="1162975" y="1819922"/>
            <a:ext cx="4181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ClassDojo is an effective communication system, which we use in EYFS, that allows parents and teachers to connect by sharing photos, videos and messages.</a:t>
            </a:r>
          </a:p>
        </p:txBody>
      </p:sp>
      <p:pic>
        <p:nvPicPr>
          <p:cNvPr id="4098" name="Picture 2" descr="ClassDojo Expands From Classrooms to ...">
            <a:extLst>
              <a:ext uri="{FF2B5EF4-FFF2-40B4-BE49-F238E27FC236}">
                <a16:creationId xmlns:a16="http://schemas.microsoft.com/office/drawing/2014/main" id="{2C630818-BC0F-4905-A7C1-9BB519240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20" y="1615736"/>
            <a:ext cx="3354658" cy="8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460C86-41BB-4289-AD41-879C8A58CC59}"/>
              </a:ext>
            </a:extLst>
          </p:cNvPr>
          <p:cNvSpPr/>
          <p:nvPr/>
        </p:nvSpPr>
        <p:spPr>
          <a:xfrm>
            <a:off x="418731" y="3959266"/>
            <a:ext cx="4421079" cy="9732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CA3D0-4218-49FD-9FD3-A89A85C32253}"/>
              </a:ext>
            </a:extLst>
          </p:cNvPr>
          <p:cNvSpPr txBox="1"/>
          <p:nvPr/>
        </p:nvSpPr>
        <p:spPr>
          <a:xfrm>
            <a:off x="538579" y="4148946"/>
            <a:ext cx="418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Parents are regularly invited into school for ‘stay &amp; play’ sessions and workshops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CD59D1-AC28-4F29-8EB7-6A30B9FE16D6}"/>
              </a:ext>
            </a:extLst>
          </p:cNvPr>
          <p:cNvSpPr/>
          <p:nvPr/>
        </p:nvSpPr>
        <p:spPr>
          <a:xfrm>
            <a:off x="5344357" y="3338002"/>
            <a:ext cx="4509857" cy="1325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7E408-C609-46D3-AE44-434D144FA8D3}"/>
              </a:ext>
            </a:extLst>
          </p:cNvPr>
          <p:cNvSpPr txBox="1"/>
          <p:nvPr/>
        </p:nvSpPr>
        <p:spPr>
          <a:xfrm>
            <a:off x="5431963" y="3457510"/>
            <a:ext cx="4301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regularly update the Pre-School page on the school website and School Facebook page. We also send out a fortnightly newsletter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CDACC3-A47E-4FF6-9247-E4DDFEBA6A73}"/>
              </a:ext>
            </a:extLst>
          </p:cNvPr>
          <p:cNvSpPr/>
          <p:nvPr/>
        </p:nvSpPr>
        <p:spPr>
          <a:xfrm>
            <a:off x="3960921" y="5061746"/>
            <a:ext cx="4651899" cy="15180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622A8-C38C-4F86-ADF9-8432C91AE439}"/>
              </a:ext>
            </a:extLst>
          </p:cNvPr>
          <p:cNvSpPr txBox="1"/>
          <p:nvPr/>
        </p:nvSpPr>
        <p:spPr>
          <a:xfrm>
            <a:off x="4258932" y="5188907"/>
            <a:ext cx="41813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will receive info/updates via email and text.</a:t>
            </a:r>
          </a:p>
          <a:p>
            <a:endParaRPr lang="en-GB" sz="1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ensure the school office have the most up to date details!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1DEF08-ADAA-497B-8EA0-90DC22F8B975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B0EEB-360B-43D8-8E2A-6843C1F5354D}"/>
              </a:ext>
            </a:extLst>
          </p:cNvPr>
          <p:cNvSpPr txBox="1"/>
          <p:nvPr/>
        </p:nvSpPr>
        <p:spPr>
          <a:xfrm>
            <a:off x="3047260" y="32465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pic>
        <p:nvPicPr>
          <p:cNvPr id="4100" name="Picture 4" descr="Facebook – log in or sign up">
            <a:extLst>
              <a:ext uri="{FF2B5EF4-FFF2-40B4-BE49-F238E27FC236}">
                <a16:creationId xmlns:a16="http://schemas.microsoft.com/office/drawing/2014/main" id="{212CCF6F-DDE4-40F8-97CA-A86B70A89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" t="-7227"/>
          <a:stretch/>
        </p:blipFill>
        <p:spPr bwMode="auto">
          <a:xfrm>
            <a:off x="9342858" y="2716910"/>
            <a:ext cx="782149" cy="83381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CE434CB-29AC-42C5-A4A5-154D1CB9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63" y="5606302"/>
            <a:ext cx="823902" cy="74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991B9D9-1699-416A-A42E-D470CB9F4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82" y="4095080"/>
            <a:ext cx="1122549" cy="96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55DE62-CEC0-4C83-9B52-DCD9851D4144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0DE69DD3-F83F-4364-944C-AE87D42D6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C589B6-F566-426B-90B9-B0881D9D31C9}"/>
              </a:ext>
            </a:extLst>
          </p:cNvPr>
          <p:cNvSpPr txBox="1"/>
          <p:nvPr/>
        </p:nvSpPr>
        <p:spPr>
          <a:xfrm>
            <a:off x="414973" y="5174683"/>
            <a:ext cx="30647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will keep in touch via these methods</a:t>
            </a:r>
            <a:endParaRPr lang="en-GB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1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492FD-97F5-4741-B5F2-BB9A3D760C49}"/>
              </a:ext>
            </a:extLst>
          </p:cNvPr>
          <p:cNvSpPr txBox="1"/>
          <p:nvPr/>
        </p:nvSpPr>
        <p:spPr>
          <a:xfrm>
            <a:off x="2905513" y="1918358"/>
            <a:ext cx="70910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11:30am to 12:15pm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 is served in the school hall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meal (hot dinner or sandwiches) or packed lunch option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meals are ordered and paid for in advance via ParentPay</a:t>
            </a: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receive your login details in September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38FA93-B84F-4142-AE10-CBF36AB6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6" y="1"/>
            <a:ext cx="3170985" cy="28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80F25D1-6D48-4BA8-97EA-320FAAC6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7884"/>
            <a:ext cx="2589227" cy="40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2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A173-8E4B-B735-4BF9-CDD7732C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8614E-72AE-4E5F-BD3B-0B42C5B52711}"/>
              </a:ext>
            </a:extLst>
          </p:cNvPr>
          <p:cNvSpPr txBox="1"/>
          <p:nvPr/>
        </p:nvSpPr>
        <p:spPr>
          <a:xfrm>
            <a:off x="3151493" y="1850857"/>
            <a:ext cx="6096000" cy="286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offer children a free drink of milk as part of their morning snack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Children can have a piece of fresh, good quality fruit each school day. This can help our children to enjoy fruit and understand the benefits of healthy eating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Snack contributions are paid via ParentPay each term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CAA2F4E-24F7-4B9E-8D2B-2227CCCF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5" y="0"/>
            <a:ext cx="3389817" cy="344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7381E94-DB79-4B89-B009-34AC01F0D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72" y="3429000"/>
            <a:ext cx="263989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school dinner clip art ">
            <a:extLst>
              <a:ext uri="{FF2B5EF4-FFF2-40B4-BE49-F238E27FC236}">
                <a16:creationId xmlns:a16="http://schemas.microsoft.com/office/drawing/2014/main" id="{DD50E87B-E36E-4BC4-ABDD-3C17CE52955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25" y="5396996"/>
            <a:ext cx="3309107" cy="1275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478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E5207BACFA4C4A8704FAE57216EE21" ma:contentTypeVersion="18" ma:contentTypeDescription="Create a new document." ma:contentTypeScope="" ma:versionID="3cc4e03919cba86a1e3b574a932269b7">
  <xsd:schema xmlns:xsd="http://www.w3.org/2001/XMLSchema" xmlns:xs="http://www.w3.org/2001/XMLSchema" xmlns:p="http://schemas.microsoft.com/office/2006/metadata/properties" xmlns:ns2="6974f81b-2add-4ae4-8858-8c3a88be0e6f" xmlns:ns3="8a781275-532d-4878-a0c2-8d89bbaf597f" targetNamespace="http://schemas.microsoft.com/office/2006/metadata/properties" ma:root="true" ma:fieldsID="ac6eae6f1e9e598241343dd8bb03db5f" ns2:_="" ns3:_="">
    <xsd:import namespace="6974f81b-2add-4ae4-8858-8c3a88be0e6f"/>
    <xsd:import namespace="8a781275-532d-4878-a0c2-8d89bbaf59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4f81b-2add-4ae4-8858-8c3a88be0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c7702c9-77bb-4690-97e9-f6d3a4336c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781275-532d-4878-a0c2-8d89bbaf597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b8832e6-90a8-4259-811f-97b10ce0b0be}" ma:internalName="TaxCatchAll" ma:showField="CatchAllData" ma:web="8a781275-532d-4878-a0c2-8d89bbaf59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74f81b-2add-4ae4-8858-8c3a88be0e6f">
      <Terms xmlns="http://schemas.microsoft.com/office/infopath/2007/PartnerControls"/>
    </lcf76f155ced4ddcb4097134ff3c332f>
    <TaxCatchAll xmlns="8a781275-532d-4878-a0c2-8d89bbaf59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2AE260-3D26-4795-AC85-9E0A823824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4f81b-2add-4ae4-8858-8c3a88be0e6f"/>
    <ds:schemaRef ds:uri="8a781275-532d-4878-a0c2-8d89bbaf59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3ACBD6-ADE3-47DD-AEE9-0FF9AAFEB166}">
  <ds:schemaRefs>
    <ds:schemaRef ds:uri="http://schemas.microsoft.com/office/2006/metadata/properties"/>
    <ds:schemaRef ds:uri="http://schemas.microsoft.com/office/infopath/2007/PartnerControls"/>
    <ds:schemaRef ds:uri="6974f81b-2add-4ae4-8858-8c3a88be0e6f"/>
    <ds:schemaRef ds:uri="8a781275-532d-4878-a0c2-8d89bbaf597f"/>
  </ds:schemaRefs>
</ds:datastoreItem>
</file>

<file path=customXml/itemProps3.xml><?xml version="1.0" encoding="utf-8"?>
<ds:datastoreItem xmlns:ds="http://schemas.openxmlformats.org/officeDocument/2006/customXml" ds:itemID="{AD1644D9-2EBB-49ED-9B03-302ACC36C4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1244</Words>
  <Application>Microsoft Macintosh PowerPoint</Application>
  <PresentationFormat>Widescreen</PresentationFormat>
  <Paragraphs>186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Office Theme</vt:lpstr>
      <vt:lpstr>Fulfen Pre-School</vt:lpstr>
      <vt:lpstr>EYFS Curriculum</vt:lpstr>
      <vt:lpstr>Pre-School Timetable</vt:lpstr>
      <vt:lpstr>Pre-School Themes</vt:lpstr>
      <vt:lpstr>What will my child need?</vt:lpstr>
      <vt:lpstr>Forest School</vt:lpstr>
      <vt:lpstr>Parent Partnership</vt:lpstr>
      <vt:lpstr>Lunchtime</vt:lpstr>
      <vt:lpstr>Snack time</vt:lpstr>
      <vt:lpstr>Settling in Sessions</vt:lpstr>
      <vt:lpstr>Induction Week</vt:lpstr>
      <vt:lpstr>Our EYFS Vision</vt:lpstr>
      <vt:lpstr>Funding / Costs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J. Malcolm</dc:creator>
  <cp:lastModifiedBy>Miss N. Chapman</cp:lastModifiedBy>
  <cp:revision>26</cp:revision>
  <dcterms:created xsi:type="dcterms:W3CDTF">2024-05-23T08:06:51Z</dcterms:created>
  <dcterms:modified xsi:type="dcterms:W3CDTF">2025-08-26T08:31:03Z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0x010100A2E5207BACFA4C4A8704FAE57216EE21</vt:lpwstr>
  </property>
</Properties>
</file>