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4" r:id="rId3"/>
    <p:sldId id="259" r:id="rId4"/>
    <p:sldId id="261" r:id="rId5"/>
    <p:sldId id="268" r:id="rId6"/>
    <p:sldId id="263" r:id="rId7"/>
    <p:sldId id="260" r:id="rId8"/>
    <p:sldId id="267" r:id="rId9"/>
    <p:sldId id="266" r:id="rId10"/>
    <p:sldId id="265" r:id="rId11"/>
    <p:sldId id="258" r:id="rId12"/>
    <p:sldId id="257" r:id="rId13"/>
    <p:sldId id="26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F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7"/>
    <p:restoredTop sz="94653"/>
  </p:normalViewPr>
  <p:slideViewPr>
    <p:cSldViewPr snapToGrid="0">
      <p:cViewPr varScale="1">
        <p:scale>
          <a:sx n="113" d="100"/>
          <a:sy n="113" d="100"/>
        </p:scale>
        <p:origin x="54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BEB08-51C0-1408-EADF-2D44E341910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046DCE6-1D57-E75D-DAE8-1E4833CDB8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CD290A18-A51F-9220-E821-3CA20B9CF387}"/>
              </a:ext>
            </a:extLst>
          </p:cNvPr>
          <p:cNvSpPr>
            <a:spLocks noGrp="1"/>
          </p:cNvSpPr>
          <p:nvPr>
            <p:ph type="dt" sz="half" idx="10"/>
          </p:nvPr>
        </p:nvSpPr>
        <p:spPr/>
        <p:txBody>
          <a:bodyPr/>
          <a:lstStyle/>
          <a:p>
            <a:fld id="{435F6E1E-CC82-014A-91B1-24E19B65604F}" type="datetimeFigureOut">
              <a:rPr lang="en-US" smtClean="0"/>
              <a:t>9/9/26</a:t>
            </a:fld>
            <a:endParaRPr lang="en-US"/>
          </a:p>
        </p:txBody>
      </p:sp>
      <p:sp>
        <p:nvSpPr>
          <p:cNvPr id="5" name="Footer Placeholder 4">
            <a:extLst>
              <a:ext uri="{FF2B5EF4-FFF2-40B4-BE49-F238E27FC236}">
                <a16:creationId xmlns:a16="http://schemas.microsoft.com/office/drawing/2014/main" id="{5193C65F-CEE8-017B-E813-AFACF1A61B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0D0AEF-5155-87BF-0A70-0166A874098B}"/>
              </a:ext>
            </a:extLst>
          </p:cNvPr>
          <p:cNvSpPr>
            <a:spLocks noGrp="1"/>
          </p:cNvSpPr>
          <p:nvPr>
            <p:ph type="sldNum" sz="quarter" idx="12"/>
          </p:nvPr>
        </p:nvSpPr>
        <p:spPr/>
        <p:txBody>
          <a:bodyPr/>
          <a:lstStyle/>
          <a:p>
            <a:fld id="{83CA525D-07F7-AC47-BF7E-513AF9F704AC}" type="slidenum">
              <a:rPr lang="en-US" smtClean="0"/>
              <a:t>‹#›</a:t>
            </a:fld>
            <a:endParaRPr lang="en-US"/>
          </a:p>
        </p:txBody>
      </p:sp>
    </p:spTree>
    <p:extLst>
      <p:ext uri="{BB962C8B-B14F-4D97-AF65-F5344CB8AC3E}">
        <p14:creationId xmlns:p14="http://schemas.microsoft.com/office/powerpoint/2010/main" val="2946089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7840A-CBF1-234A-67C5-D39B3A44EFD8}"/>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C977F1A-8C59-38F9-C9E0-AC0AED93A5F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327EB88-6FCE-99B1-AE59-034F30A5CCEB}"/>
              </a:ext>
            </a:extLst>
          </p:cNvPr>
          <p:cNvSpPr>
            <a:spLocks noGrp="1"/>
          </p:cNvSpPr>
          <p:nvPr>
            <p:ph type="dt" sz="half" idx="10"/>
          </p:nvPr>
        </p:nvSpPr>
        <p:spPr/>
        <p:txBody>
          <a:bodyPr/>
          <a:lstStyle/>
          <a:p>
            <a:fld id="{435F6E1E-CC82-014A-91B1-24E19B65604F}" type="datetimeFigureOut">
              <a:rPr lang="en-US" smtClean="0"/>
              <a:t>9/9/26</a:t>
            </a:fld>
            <a:endParaRPr lang="en-US"/>
          </a:p>
        </p:txBody>
      </p:sp>
      <p:sp>
        <p:nvSpPr>
          <p:cNvPr id="5" name="Footer Placeholder 4">
            <a:extLst>
              <a:ext uri="{FF2B5EF4-FFF2-40B4-BE49-F238E27FC236}">
                <a16:creationId xmlns:a16="http://schemas.microsoft.com/office/drawing/2014/main" id="{7707F008-FB9E-BA24-4563-B868B0D8C2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D42B07-CFA6-24C0-9F5D-2CE09509C469}"/>
              </a:ext>
            </a:extLst>
          </p:cNvPr>
          <p:cNvSpPr>
            <a:spLocks noGrp="1"/>
          </p:cNvSpPr>
          <p:nvPr>
            <p:ph type="sldNum" sz="quarter" idx="12"/>
          </p:nvPr>
        </p:nvSpPr>
        <p:spPr/>
        <p:txBody>
          <a:bodyPr/>
          <a:lstStyle/>
          <a:p>
            <a:fld id="{83CA525D-07F7-AC47-BF7E-513AF9F704AC}" type="slidenum">
              <a:rPr lang="en-US" smtClean="0"/>
              <a:t>‹#›</a:t>
            </a:fld>
            <a:endParaRPr lang="en-US"/>
          </a:p>
        </p:txBody>
      </p:sp>
    </p:spTree>
    <p:extLst>
      <p:ext uri="{BB962C8B-B14F-4D97-AF65-F5344CB8AC3E}">
        <p14:creationId xmlns:p14="http://schemas.microsoft.com/office/powerpoint/2010/main" val="14712759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A3FFB-A74D-0A74-6B59-72149D1AEDD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A7F4512-CAB9-3389-67C6-445635CBDA1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8AF5AF3-5AA9-E606-C63B-BF13D80A111F}"/>
              </a:ext>
            </a:extLst>
          </p:cNvPr>
          <p:cNvSpPr>
            <a:spLocks noGrp="1"/>
          </p:cNvSpPr>
          <p:nvPr>
            <p:ph type="dt" sz="half" idx="10"/>
          </p:nvPr>
        </p:nvSpPr>
        <p:spPr/>
        <p:txBody>
          <a:bodyPr/>
          <a:lstStyle/>
          <a:p>
            <a:fld id="{435F6E1E-CC82-014A-91B1-24E19B65604F}" type="datetimeFigureOut">
              <a:rPr lang="en-US" smtClean="0"/>
              <a:t>9/9/26</a:t>
            </a:fld>
            <a:endParaRPr lang="en-US"/>
          </a:p>
        </p:txBody>
      </p:sp>
      <p:sp>
        <p:nvSpPr>
          <p:cNvPr id="5" name="Footer Placeholder 4">
            <a:extLst>
              <a:ext uri="{FF2B5EF4-FFF2-40B4-BE49-F238E27FC236}">
                <a16:creationId xmlns:a16="http://schemas.microsoft.com/office/drawing/2014/main" id="{7CE159CC-E37F-B2C0-72A1-2F6C196223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7EE751-E83B-0C38-936A-04C054FDAA7A}"/>
              </a:ext>
            </a:extLst>
          </p:cNvPr>
          <p:cNvSpPr>
            <a:spLocks noGrp="1"/>
          </p:cNvSpPr>
          <p:nvPr>
            <p:ph type="sldNum" sz="quarter" idx="12"/>
          </p:nvPr>
        </p:nvSpPr>
        <p:spPr/>
        <p:txBody>
          <a:bodyPr/>
          <a:lstStyle/>
          <a:p>
            <a:fld id="{83CA525D-07F7-AC47-BF7E-513AF9F704AC}" type="slidenum">
              <a:rPr lang="en-US" smtClean="0"/>
              <a:t>‹#›</a:t>
            </a:fld>
            <a:endParaRPr lang="en-US"/>
          </a:p>
        </p:txBody>
      </p:sp>
    </p:spTree>
    <p:extLst>
      <p:ext uri="{BB962C8B-B14F-4D97-AF65-F5344CB8AC3E}">
        <p14:creationId xmlns:p14="http://schemas.microsoft.com/office/powerpoint/2010/main" val="20544809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AF65A-36B6-01D3-970A-28377D1C6ECA}"/>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94518FB-44F4-C68E-1762-3480812C1DB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659D5ABE-41F9-B09C-852C-80F49F593BF1}"/>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452B37C5-5F0F-5E1B-4E33-A7EC4388A650}"/>
              </a:ext>
            </a:extLst>
          </p:cNvPr>
          <p:cNvSpPr>
            <a:spLocks noGrp="1"/>
          </p:cNvSpPr>
          <p:nvPr>
            <p:ph type="dt" sz="half" idx="10"/>
          </p:nvPr>
        </p:nvSpPr>
        <p:spPr/>
        <p:txBody>
          <a:bodyPr/>
          <a:lstStyle/>
          <a:p>
            <a:fld id="{435F6E1E-CC82-014A-91B1-24E19B65604F}" type="datetimeFigureOut">
              <a:rPr lang="en-US" smtClean="0"/>
              <a:t>9/9/26</a:t>
            </a:fld>
            <a:endParaRPr lang="en-US"/>
          </a:p>
        </p:txBody>
      </p:sp>
      <p:sp>
        <p:nvSpPr>
          <p:cNvPr id="6" name="Footer Placeholder 5">
            <a:extLst>
              <a:ext uri="{FF2B5EF4-FFF2-40B4-BE49-F238E27FC236}">
                <a16:creationId xmlns:a16="http://schemas.microsoft.com/office/drawing/2014/main" id="{2534395D-F568-480E-9AAB-7D8D2BEB23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BF624F-D150-850F-E707-C2CB824310CD}"/>
              </a:ext>
            </a:extLst>
          </p:cNvPr>
          <p:cNvSpPr>
            <a:spLocks noGrp="1"/>
          </p:cNvSpPr>
          <p:nvPr>
            <p:ph type="sldNum" sz="quarter" idx="12"/>
          </p:nvPr>
        </p:nvSpPr>
        <p:spPr/>
        <p:txBody>
          <a:bodyPr/>
          <a:lstStyle/>
          <a:p>
            <a:fld id="{83CA525D-07F7-AC47-BF7E-513AF9F704AC}" type="slidenum">
              <a:rPr lang="en-US" smtClean="0"/>
              <a:t>‹#›</a:t>
            </a:fld>
            <a:endParaRPr lang="en-US"/>
          </a:p>
        </p:txBody>
      </p:sp>
    </p:spTree>
    <p:extLst>
      <p:ext uri="{BB962C8B-B14F-4D97-AF65-F5344CB8AC3E}">
        <p14:creationId xmlns:p14="http://schemas.microsoft.com/office/powerpoint/2010/main" val="3413939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7EF09-A617-F313-A8D9-159276D71A4F}"/>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07E6E49-3A5A-3E82-7D9D-EDDBEBAD4C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D99AEC5-702F-3268-022C-361D5393A51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8C56030-4A15-AFAF-D7A9-290293E823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5283CFF-7736-9BFE-DFDE-8019C1D055D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973AB32E-459F-0AF0-2C96-460CCEB41D26}"/>
              </a:ext>
            </a:extLst>
          </p:cNvPr>
          <p:cNvSpPr>
            <a:spLocks noGrp="1"/>
          </p:cNvSpPr>
          <p:nvPr>
            <p:ph type="dt" sz="half" idx="10"/>
          </p:nvPr>
        </p:nvSpPr>
        <p:spPr/>
        <p:txBody>
          <a:bodyPr/>
          <a:lstStyle/>
          <a:p>
            <a:fld id="{435F6E1E-CC82-014A-91B1-24E19B65604F}" type="datetimeFigureOut">
              <a:rPr lang="en-US" smtClean="0"/>
              <a:t>9/9/26</a:t>
            </a:fld>
            <a:endParaRPr lang="en-US"/>
          </a:p>
        </p:txBody>
      </p:sp>
      <p:sp>
        <p:nvSpPr>
          <p:cNvPr id="8" name="Footer Placeholder 7">
            <a:extLst>
              <a:ext uri="{FF2B5EF4-FFF2-40B4-BE49-F238E27FC236}">
                <a16:creationId xmlns:a16="http://schemas.microsoft.com/office/drawing/2014/main" id="{6EA1B12B-A125-C579-A8ED-EA6BB618CAA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623B4DA-C737-D666-8562-E6D734F179D6}"/>
              </a:ext>
            </a:extLst>
          </p:cNvPr>
          <p:cNvSpPr>
            <a:spLocks noGrp="1"/>
          </p:cNvSpPr>
          <p:nvPr>
            <p:ph type="sldNum" sz="quarter" idx="12"/>
          </p:nvPr>
        </p:nvSpPr>
        <p:spPr/>
        <p:txBody>
          <a:bodyPr/>
          <a:lstStyle/>
          <a:p>
            <a:fld id="{83CA525D-07F7-AC47-BF7E-513AF9F704AC}" type="slidenum">
              <a:rPr lang="en-US" smtClean="0"/>
              <a:t>‹#›</a:t>
            </a:fld>
            <a:endParaRPr lang="en-US"/>
          </a:p>
        </p:txBody>
      </p:sp>
    </p:spTree>
    <p:extLst>
      <p:ext uri="{BB962C8B-B14F-4D97-AF65-F5344CB8AC3E}">
        <p14:creationId xmlns:p14="http://schemas.microsoft.com/office/powerpoint/2010/main" val="2171651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DFDB-827B-FE02-9C5F-077BC742553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CB031A2B-CF56-61EB-C09B-8B72A340BD45}"/>
              </a:ext>
            </a:extLst>
          </p:cNvPr>
          <p:cNvSpPr>
            <a:spLocks noGrp="1"/>
          </p:cNvSpPr>
          <p:nvPr>
            <p:ph type="dt" sz="half" idx="10"/>
          </p:nvPr>
        </p:nvSpPr>
        <p:spPr/>
        <p:txBody>
          <a:bodyPr/>
          <a:lstStyle/>
          <a:p>
            <a:fld id="{435F6E1E-CC82-014A-91B1-24E19B65604F}" type="datetimeFigureOut">
              <a:rPr lang="en-US" smtClean="0"/>
              <a:t>9/9/26</a:t>
            </a:fld>
            <a:endParaRPr lang="en-US"/>
          </a:p>
        </p:txBody>
      </p:sp>
      <p:sp>
        <p:nvSpPr>
          <p:cNvPr id="4" name="Footer Placeholder 3">
            <a:extLst>
              <a:ext uri="{FF2B5EF4-FFF2-40B4-BE49-F238E27FC236}">
                <a16:creationId xmlns:a16="http://schemas.microsoft.com/office/drawing/2014/main" id="{211E8E23-BF8A-500F-2760-6385D6D5CAA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11765D3-7A4F-9CD2-3EF3-EC6BB0FE9B96}"/>
              </a:ext>
            </a:extLst>
          </p:cNvPr>
          <p:cNvSpPr>
            <a:spLocks noGrp="1"/>
          </p:cNvSpPr>
          <p:nvPr>
            <p:ph type="sldNum" sz="quarter" idx="12"/>
          </p:nvPr>
        </p:nvSpPr>
        <p:spPr/>
        <p:txBody>
          <a:bodyPr/>
          <a:lstStyle/>
          <a:p>
            <a:fld id="{83CA525D-07F7-AC47-BF7E-513AF9F704AC}" type="slidenum">
              <a:rPr lang="en-US" smtClean="0"/>
              <a:t>‹#›</a:t>
            </a:fld>
            <a:endParaRPr lang="en-US"/>
          </a:p>
        </p:txBody>
      </p:sp>
    </p:spTree>
    <p:extLst>
      <p:ext uri="{BB962C8B-B14F-4D97-AF65-F5344CB8AC3E}">
        <p14:creationId xmlns:p14="http://schemas.microsoft.com/office/powerpoint/2010/main" val="487556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50F6A98-7989-400D-9D00-6DDE1EED549C}"/>
              </a:ext>
            </a:extLst>
          </p:cNvPr>
          <p:cNvSpPr>
            <a:spLocks noGrp="1"/>
          </p:cNvSpPr>
          <p:nvPr>
            <p:ph type="dt" sz="half" idx="10"/>
          </p:nvPr>
        </p:nvSpPr>
        <p:spPr/>
        <p:txBody>
          <a:bodyPr/>
          <a:lstStyle/>
          <a:p>
            <a:fld id="{435F6E1E-CC82-014A-91B1-24E19B65604F}" type="datetimeFigureOut">
              <a:rPr lang="en-US" smtClean="0"/>
              <a:t>9/9/26</a:t>
            </a:fld>
            <a:endParaRPr lang="en-US"/>
          </a:p>
        </p:txBody>
      </p:sp>
      <p:sp>
        <p:nvSpPr>
          <p:cNvPr id="3" name="Footer Placeholder 2">
            <a:extLst>
              <a:ext uri="{FF2B5EF4-FFF2-40B4-BE49-F238E27FC236}">
                <a16:creationId xmlns:a16="http://schemas.microsoft.com/office/drawing/2014/main" id="{AE316BC9-4D12-824F-9BBE-FB3EA0A6C79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BC26A21-B5B6-19F1-E089-46154A7B5FAC}"/>
              </a:ext>
            </a:extLst>
          </p:cNvPr>
          <p:cNvSpPr>
            <a:spLocks noGrp="1"/>
          </p:cNvSpPr>
          <p:nvPr>
            <p:ph type="sldNum" sz="quarter" idx="12"/>
          </p:nvPr>
        </p:nvSpPr>
        <p:spPr/>
        <p:txBody>
          <a:bodyPr/>
          <a:lstStyle/>
          <a:p>
            <a:fld id="{83CA525D-07F7-AC47-BF7E-513AF9F704AC}" type="slidenum">
              <a:rPr lang="en-US" smtClean="0"/>
              <a:t>‹#›</a:t>
            </a:fld>
            <a:endParaRPr lang="en-US"/>
          </a:p>
        </p:txBody>
      </p:sp>
    </p:spTree>
    <p:extLst>
      <p:ext uri="{BB962C8B-B14F-4D97-AF65-F5344CB8AC3E}">
        <p14:creationId xmlns:p14="http://schemas.microsoft.com/office/powerpoint/2010/main" val="2879504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40652-F699-B2D4-3027-EDE3664FB9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7879DD0-9218-5A62-D89F-F6537C63720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E13DE61C-C680-DC24-4AC5-3140BC1AE7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60BC362-19F7-9FDE-E33E-DAAB443CD9B1}"/>
              </a:ext>
            </a:extLst>
          </p:cNvPr>
          <p:cNvSpPr>
            <a:spLocks noGrp="1"/>
          </p:cNvSpPr>
          <p:nvPr>
            <p:ph type="dt" sz="half" idx="10"/>
          </p:nvPr>
        </p:nvSpPr>
        <p:spPr/>
        <p:txBody>
          <a:bodyPr/>
          <a:lstStyle/>
          <a:p>
            <a:fld id="{435F6E1E-CC82-014A-91B1-24E19B65604F}" type="datetimeFigureOut">
              <a:rPr lang="en-US" smtClean="0"/>
              <a:t>9/9/26</a:t>
            </a:fld>
            <a:endParaRPr lang="en-US"/>
          </a:p>
        </p:txBody>
      </p:sp>
      <p:sp>
        <p:nvSpPr>
          <p:cNvPr id="6" name="Footer Placeholder 5">
            <a:extLst>
              <a:ext uri="{FF2B5EF4-FFF2-40B4-BE49-F238E27FC236}">
                <a16:creationId xmlns:a16="http://schemas.microsoft.com/office/drawing/2014/main" id="{6D6F900E-AC01-FA45-A89A-8DE94E2772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2DF4B2-06F4-8374-7C5C-D18791B3BD40}"/>
              </a:ext>
            </a:extLst>
          </p:cNvPr>
          <p:cNvSpPr>
            <a:spLocks noGrp="1"/>
          </p:cNvSpPr>
          <p:nvPr>
            <p:ph type="sldNum" sz="quarter" idx="12"/>
          </p:nvPr>
        </p:nvSpPr>
        <p:spPr/>
        <p:txBody>
          <a:bodyPr/>
          <a:lstStyle/>
          <a:p>
            <a:fld id="{83CA525D-07F7-AC47-BF7E-513AF9F704AC}" type="slidenum">
              <a:rPr lang="en-US" smtClean="0"/>
              <a:t>‹#›</a:t>
            </a:fld>
            <a:endParaRPr lang="en-US"/>
          </a:p>
        </p:txBody>
      </p:sp>
    </p:spTree>
    <p:extLst>
      <p:ext uri="{BB962C8B-B14F-4D97-AF65-F5344CB8AC3E}">
        <p14:creationId xmlns:p14="http://schemas.microsoft.com/office/powerpoint/2010/main" val="3505836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5D2DB-ACBD-1A2B-E191-C2E5270898C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A45330CE-E08F-B889-2E98-7756946E87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225B57F-115D-2C27-9917-72F8FD50B0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ABA29C8-4E02-D79E-7F38-927AC89A0358}"/>
              </a:ext>
            </a:extLst>
          </p:cNvPr>
          <p:cNvSpPr>
            <a:spLocks noGrp="1"/>
          </p:cNvSpPr>
          <p:nvPr>
            <p:ph type="dt" sz="half" idx="10"/>
          </p:nvPr>
        </p:nvSpPr>
        <p:spPr/>
        <p:txBody>
          <a:bodyPr/>
          <a:lstStyle/>
          <a:p>
            <a:fld id="{435F6E1E-CC82-014A-91B1-24E19B65604F}" type="datetimeFigureOut">
              <a:rPr lang="en-US" smtClean="0"/>
              <a:t>9/9/26</a:t>
            </a:fld>
            <a:endParaRPr lang="en-US"/>
          </a:p>
        </p:txBody>
      </p:sp>
      <p:sp>
        <p:nvSpPr>
          <p:cNvPr id="6" name="Footer Placeholder 5">
            <a:extLst>
              <a:ext uri="{FF2B5EF4-FFF2-40B4-BE49-F238E27FC236}">
                <a16:creationId xmlns:a16="http://schemas.microsoft.com/office/drawing/2014/main" id="{6C8227A0-C3CD-C0B3-9143-7974A31CDC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7ABD9C-76D8-8AB1-DF02-C97C30434020}"/>
              </a:ext>
            </a:extLst>
          </p:cNvPr>
          <p:cNvSpPr>
            <a:spLocks noGrp="1"/>
          </p:cNvSpPr>
          <p:nvPr>
            <p:ph type="sldNum" sz="quarter" idx="12"/>
          </p:nvPr>
        </p:nvSpPr>
        <p:spPr/>
        <p:txBody>
          <a:bodyPr/>
          <a:lstStyle/>
          <a:p>
            <a:fld id="{83CA525D-07F7-AC47-BF7E-513AF9F704AC}" type="slidenum">
              <a:rPr lang="en-US" smtClean="0"/>
              <a:t>‹#›</a:t>
            </a:fld>
            <a:endParaRPr lang="en-US"/>
          </a:p>
        </p:txBody>
      </p:sp>
    </p:spTree>
    <p:extLst>
      <p:ext uri="{BB962C8B-B14F-4D97-AF65-F5344CB8AC3E}">
        <p14:creationId xmlns:p14="http://schemas.microsoft.com/office/powerpoint/2010/main" val="467633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E485A-7741-31D0-C33E-5B1379FC8935}"/>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843D87E-C0F7-EC2B-C577-022AEB5F435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6074C19-023A-48E4-B459-8B1533ED6B7A}"/>
              </a:ext>
            </a:extLst>
          </p:cNvPr>
          <p:cNvSpPr>
            <a:spLocks noGrp="1"/>
          </p:cNvSpPr>
          <p:nvPr>
            <p:ph type="dt" sz="half" idx="10"/>
          </p:nvPr>
        </p:nvSpPr>
        <p:spPr/>
        <p:txBody>
          <a:bodyPr/>
          <a:lstStyle/>
          <a:p>
            <a:fld id="{435F6E1E-CC82-014A-91B1-24E19B65604F}" type="datetimeFigureOut">
              <a:rPr lang="en-US" smtClean="0"/>
              <a:t>9/9/26</a:t>
            </a:fld>
            <a:endParaRPr lang="en-US"/>
          </a:p>
        </p:txBody>
      </p:sp>
      <p:sp>
        <p:nvSpPr>
          <p:cNvPr id="5" name="Footer Placeholder 4">
            <a:extLst>
              <a:ext uri="{FF2B5EF4-FFF2-40B4-BE49-F238E27FC236}">
                <a16:creationId xmlns:a16="http://schemas.microsoft.com/office/drawing/2014/main" id="{533A42B2-BC4C-09DF-E70F-24CA095451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B18EF1-3BBD-1C8C-9546-F69AF5236B23}"/>
              </a:ext>
            </a:extLst>
          </p:cNvPr>
          <p:cNvSpPr>
            <a:spLocks noGrp="1"/>
          </p:cNvSpPr>
          <p:nvPr>
            <p:ph type="sldNum" sz="quarter" idx="12"/>
          </p:nvPr>
        </p:nvSpPr>
        <p:spPr/>
        <p:txBody>
          <a:bodyPr/>
          <a:lstStyle/>
          <a:p>
            <a:fld id="{83CA525D-07F7-AC47-BF7E-513AF9F704AC}" type="slidenum">
              <a:rPr lang="en-US" smtClean="0"/>
              <a:t>‹#›</a:t>
            </a:fld>
            <a:endParaRPr lang="en-US"/>
          </a:p>
        </p:txBody>
      </p:sp>
    </p:spTree>
    <p:extLst>
      <p:ext uri="{BB962C8B-B14F-4D97-AF65-F5344CB8AC3E}">
        <p14:creationId xmlns:p14="http://schemas.microsoft.com/office/powerpoint/2010/main" val="1009884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22FD7F-58F8-3096-4883-1D733E968FD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71E3CCA-DDF6-9BEA-4194-E5E48EB1EBDC}"/>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AD2A2E8-C971-6E26-816E-ADF310D2AEC7}"/>
              </a:ext>
            </a:extLst>
          </p:cNvPr>
          <p:cNvSpPr>
            <a:spLocks noGrp="1"/>
          </p:cNvSpPr>
          <p:nvPr>
            <p:ph type="dt" sz="half" idx="10"/>
          </p:nvPr>
        </p:nvSpPr>
        <p:spPr/>
        <p:txBody>
          <a:bodyPr/>
          <a:lstStyle/>
          <a:p>
            <a:fld id="{435F6E1E-CC82-014A-91B1-24E19B65604F}" type="datetimeFigureOut">
              <a:rPr lang="en-US" smtClean="0"/>
              <a:t>9/9/26</a:t>
            </a:fld>
            <a:endParaRPr lang="en-US"/>
          </a:p>
        </p:txBody>
      </p:sp>
      <p:sp>
        <p:nvSpPr>
          <p:cNvPr id="5" name="Footer Placeholder 4">
            <a:extLst>
              <a:ext uri="{FF2B5EF4-FFF2-40B4-BE49-F238E27FC236}">
                <a16:creationId xmlns:a16="http://schemas.microsoft.com/office/drawing/2014/main" id="{03C806B2-152E-A05D-12C2-152D41E7DA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297622-9C01-384A-514C-2222D4B2AD48}"/>
              </a:ext>
            </a:extLst>
          </p:cNvPr>
          <p:cNvSpPr>
            <a:spLocks noGrp="1"/>
          </p:cNvSpPr>
          <p:nvPr>
            <p:ph type="sldNum" sz="quarter" idx="12"/>
          </p:nvPr>
        </p:nvSpPr>
        <p:spPr/>
        <p:txBody>
          <a:bodyPr/>
          <a:lstStyle/>
          <a:p>
            <a:fld id="{83CA525D-07F7-AC47-BF7E-513AF9F704AC}" type="slidenum">
              <a:rPr lang="en-US" smtClean="0"/>
              <a:t>‹#›</a:t>
            </a:fld>
            <a:endParaRPr lang="en-US"/>
          </a:p>
        </p:txBody>
      </p:sp>
    </p:spTree>
    <p:extLst>
      <p:ext uri="{BB962C8B-B14F-4D97-AF65-F5344CB8AC3E}">
        <p14:creationId xmlns:p14="http://schemas.microsoft.com/office/powerpoint/2010/main" val="3412432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0C7BFC-A072-1619-50F0-5DE525DA33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D2493DB-B981-E30B-16DB-8A77DE5AAB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0DA0E6A-27DC-B7C3-B6C4-CD85CBCDCB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35F6E1E-CC82-014A-91B1-24E19B65604F}" type="datetimeFigureOut">
              <a:rPr lang="en-US" smtClean="0"/>
              <a:t>9/9/26</a:t>
            </a:fld>
            <a:endParaRPr lang="en-US"/>
          </a:p>
        </p:txBody>
      </p:sp>
      <p:sp>
        <p:nvSpPr>
          <p:cNvPr id="5" name="Footer Placeholder 4">
            <a:extLst>
              <a:ext uri="{FF2B5EF4-FFF2-40B4-BE49-F238E27FC236}">
                <a16:creationId xmlns:a16="http://schemas.microsoft.com/office/drawing/2014/main" id="{6BD1FAD8-05B5-4C64-AE75-D5FCA4347C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845BAE0-C6E1-7527-5C90-C41BA15881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3CA525D-07F7-AC47-BF7E-513AF9F704AC}" type="slidenum">
              <a:rPr lang="en-US" smtClean="0"/>
              <a:t>‹#›</a:t>
            </a:fld>
            <a:endParaRPr lang="en-US"/>
          </a:p>
        </p:txBody>
      </p:sp>
    </p:spTree>
    <p:extLst>
      <p:ext uri="{BB962C8B-B14F-4D97-AF65-F5344CB8AC3E}">
        <p14:creationId xmlns:p14="http://schemas.microsoft.com/office/powerpoint/2010/main" val="16616222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23B660A-1A79-DB57-894C-102114CA2CF5}"/>
              </a:ext>
            </a:extLst>
          </p:cNvPr>
          <p:cNvSpPr/>
          <p:nvPr/>
        </p:nvSpPr>
        <p:spPr>
          <a:xfrm>
            <a:off x="2090057" y="1905000"/>
            <a:ext cx="8164286" cy="3048000"/>
          </a:xfrm>
          <a:prstGeom prst="rect">
            <a:avLst/>
          </a:prstGeom>
          <a:solidFill>
            <a:srgbClr val="EAF9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B5427E9-3968-1236-D36C-1FB04F28692C}"/>
              </a:ext>
            </a:extLst>
          </p:cNvPr>
          <p:cNvSpPr>
            <a:spLocks noGrp="1"/>
          </p:cNvSpPr>
          <p:nvPr>
            <p:ph type="ctrTitle"/>
          </p:nvPr>
        </p:nvSpPr>
        <p:spPr/>
        <p:txBody>
          <a:bodyPr/>
          <a:lstStyle/>
          <a:p>
            <a:r>
              <a:rPr lang="en-US" dirty="0">
                <a:latin typeface="Twinkl Cursive Looped" panose="02000000000000000000" pitchFamily="2" charset="77"/>
              </a:rPr>
              <a:t>Meet the teacher</a:t>
            </a:r>
          </a:p>
        </p:txBody>
      </p:sp>
      <p:sp>
        <p:nvSpPr>
          <p:cNvPr id="3" name="Subtitle 2">
            <a:extLst>
              <a:ext uri="{FF2B5EF4-FFF2-40B4-BE49-F238E27FC236}">
                <a16:creationId xmlns:a16="http://schemas.microsoft.com/office/drawing/2014/main" id="{DCCBEF99-5A63-188A-09AA-AB3A5130586F}"/>
              </a:ext>
            </a:extLst>
          </p:cNvPr>
          <p:cNvSpPr>
            <a:spLocks noGrp="1"/>
          </p:cNvSpPr>
          <p:nvPr>
            <p:ph type="subTitle" idx="1"/>
          </p:nvPr>
        </p:nvSpPr>
        <p:spPr/>
        <p:txBody>
          <a:bodyPr/>
          <a:lstStyle/>
          <a:p>
            <a:r>
              <a:rPr lang="en-US" dirty="0">
                <a:latin typeface="Twinkl Cursive Looped" panose="02000000000000000000" pitchFamily="2" charset="77"/>
              </a:rPr>
              <a:t>Beech class </a:t>
            </a:r>
          </a:p>
          <a:p>
            <a:r>
              <a:rPr lang="en-US" dirty="0" err="1">
                <a:latin typeface="Twinkl Cursive Looped" panose="02000000000000000000" pitchFamily="2" charset="77"/>
              </a:rPr>
              <a:t>Mrs</a:t>
            </a:r>
            <a:r>
              <a:rPr lang="en-US" dirty="0">
                <a:latin typeface="Twinkl Cursive Looped" panose="02000000000000000000" pitchFamily="2" charset="77"/>
              </a:rPr>
              <a:t> O’Brien </a:t>
            </a:r>
          </a:p>
        </p:txBody>
      </p:sp>
    </p:spTree>
    <p:extLst>
      <p:ext uri="{BB962C8B-B14F-4D97-AF65-F5344CB8AC3E}">
        <p14:creationId xmlns:p14="http://schemas.microsoft.com/office/powerpoint/2010/main" val="851771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67905E0-9824-6EAF-E242-511CA9E05C84}"/>
              </a:ext>
            </a:extLst>
          </p:cNvPr>
          <p:cNvSpPr/>
          <p:nvPr/>
        </p:nvSpPr>
        <p:spPr>
          <a:xfrm>
            <a:off x="2013857" y="1626620"/>
            <a:ext cx="8164286" cy="3048000"/>
          </a:xfrm>
          <a:prstGeom prst="rect">
            <a:avLst/>
          </a:prstGeom>
          <a:solidFill>
            <a:srgbClr val="EAF9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2C92965-01B4-E357-D4BA-D4D5AC8E977D}"/>
              </a:ext>
            </a:extLst>
          </p:cNvPr>
          <p:cNvSpPr>
            <a:spLocks noGrp="1"/>
          </p:cNvSpPr>
          <p:nvPr>
            <p:ph type="title"/>
          </p:nvPr>
        </p:nvSpPr>
        <p:spPr>
          <a:xfrm>
            <a:off x="3396343" y="2487839"/>
            <a:ext cx="10515600" cy="1325563"/>
          </a:xfrm>
        </p:spPr>
        <p:txBody>
          <a:bodyPr/>
          <a:lstStyle/>
          <a:p>
            <a:r>
              <a:rPr lang="en-US" u="sng" dirty="0"/>
              <a:t>Beech class curriculum </a:t>
            </a:r>
          </a:p>
        </p:txBody>
      </p:sp>
    </p:spTree>
    <p:extLst>
      <p:ext uri="{BB962C8B-B14F-4D97-AF65-F5344CB8AC3E}">
        <p14:creationId xmlns:p14="http://schemas.microsoft.com/office/powerpoint/2010/main" val="2594767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D19A2-069B-714E-21C7-8559B3439CE6}"/>
              </a:ext>
            </a:extLst>
          </p:cNvPr>
          <p:cNvSpPr>
            <a:spLocks noGrp="1"/>
          </p:cNvSpPr>
          <p:nvPr>
            <p:ph type="title"/>
          </p:nvPr>
        </p:nvSpPr>
        <p:spPr/>
        <p:txBody>
          <a:bodyPr/>
          <a:lstStyle/>
          <a:p>
            <a:r>
              <a:rPr lang="en-US" u="sng" dirty="0" err="1">
                <a:latin typeface="Twinkl Cursive Looped" panose="02000000000000000000" pitchFamily="2" charset="77"/>
              </a:rPr>
              <a:t>Maths</a:t>
            </a:r>
            <a:r>
              <a:rPr lang="en-US" u="sng" dirty="0">
                <a:latin typeface="Twinkl Cursive Looped" panose="02000000000000000000" pitchFamily="2" charset="77"/>
              </a:rPr>
              <a:t> – Place value</a:t>
            </a:r>
          </a:p>
        </p:txBody>
      </p:sp>
      <p:sp>
        <p:nvSpPr>
          <p:cNvPr id="3" name="Content Placeholder 2">
            <a:extLst>
              <a:ext uri="{FF2B5EF4-FFF2-40B4-BE49-F238E27FC236}">
                <a16:creationId xmlns:a16="http://schemas.microsoft.com/office/drawing/2014/main" id="{FBA5D598-96F2-700D-FD48-2A0A3F474A01}"/>
              </a:ext>
            </a:extLst>
          </p:cNvPr>
          <p:cNvSpPr>
            <a:spLocks noGrp="1"/>
          </p:cNvSpPr>
          <p:nvPr>
            <p:ph idx="1"/>
          </p:nvPr>
        </p:nvSpPr>
        <p:spPr>
          <a:xfrm>
            <a:off x="838200" y="2360197"/>
            <a:ext cx="10515600" cy="4351338"/>
          </a:xfrm>
        </p:spPr>
        <p:txBody>
          <a:bodyPr/>
          <a:lstStyle/>
          <a:p>
            <a:r>
              <a:rPr lang="en-US" dirty="0">
                <a:latin typeface="Twinkl Cursive Looped" panose="02000000000000000000" pitchFamily="2" charset="77"/>
              </a:rPr>
              <a:t>Roman numerals to 1000</a:t>
            </a:r>
          </a:p>
          <a:p>
            <a:r>
              <a:rPr lang="en-US" dirty="0">
                <a:latin typeface="Twinkl Cursive Looped" panose="02000000000000000000" pitchFamily="2" charset="77"/>
              </a:rPr>
              <a:t>Learning to read and write numbers to 1,000,000</a:t>
            </a:r>
          </a:p>
          <a:p>
            <a:r>
              <a:rPr lang="en-US" dirty="0">
                <a:latin typeface="Twinkl Cursive Looped" panose="02000000000000000000" pitchFamily="2" charset="77"/>
              </a:rPr>
              <a:t>Partition numbers to 1,000,000</a:t>
            </a:r>
          </a:p>
          <a:p>
            <a:r>
              <a:rPr lang="en-US" dirty="0">
                <a:latin typeface="Twinkl Cursive Looped" panose="02000000000000000000" pitchFamily="2" charset="77"/>
              </a:rPr>
              <a:t>Compare and order numbers to 1,000,000</a:t>
            </a:r>
          </a:p>
          <a:p>
            <a:r>
              <a:rPr lang="en-US" dirty="0">
                <a:latin typeface="Twinkl Cursive Looped" panose="02000000000000000000" pitchFamily="2" charset="77"/>
              </a:rPr>
              <a:t>Be able to round within 1,000,000</a:t>
            </a:r>
          </a:p>
        </p:txBody>
      </p:sp>
    </p:spTree>
    <p:extLst>
      <p:ext uri="{BB962C8B-B14F-4D97-AF65-F5344CB8AC3E}">
        <p14:creationId xmlns:p14="http://schemas.microsoft.com/office/powerpoint/2010/main" val="12086892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99716-46B8-B3BF-4C5A-DB1A113B7E1A}"/>
              </a:ext>
            </a:extLst>
          </p:cNvPr>
          <p:cNvSpPr>
            <a:spLocks noGrp="1"/>
          </p:cNvSpPr>
          <p:nvPr>
            <p:ph type="title"/>
          </p:nvPr>
        </p:nvSpPr>
        <p:spPr>
          <a:xfrm>
            <a:off x="838200" y="615496"/>
            <a:ext cx="10515600" cy="1325563"/>
          </a:xfrm>
        </p:spPr>
        <p:txBody>
          <a:bodyPr>
            <a:normAutofit/>
          </a:bodyPr>
          <a:lstStyle/>
          <a:p>
            <a:r>
              <a:rPr lang="en-US" sz="4000" u="sng" dirty="0">
                <a:latin typeface="Twinkl Cursive Looped" panose="02000000000000000000" pitchFamily="2" charset="77"/>
              </a:rPr>
              <a:t>English – Place value of punctuation and grammar</a:t>
            </a:r>
          </a:p>
        </p:txBody>
      </p:sp>
      <p:sp>
        <p:nvSpPr>
          <p:cNvPr id="3" name="Content Placeholder 2">
            <a:extLst>
              <a:ext uri="{FF2B5EF4-FFF2-40B4-BE49-F238E27FC236}">
                <a16:creationId xmlns:a16="http://schemas.microsoft.com/office/drawing/2014/main" id="{075F5028-1994-1B16-5C10-42713413A2FC}"/>
              </a:ext>
            </a:extLst>
          </p:cNvPr>
          <p:cNvSpPr>
            <a:spLocks noGrp="1"/>
          </p:cNvSpPr>
          <p:nvPr>
            <p:ph idx="1"/>
          </p:nvPr>
        </p:nvSpPr>
        <p:spPr>
          <a:xfrm>
            <a:off x="838200" y="3063582"/>
            <a:ext cx="10515600" cy="4351338"/>
          </a:xfrm>
        </p:spPr>
        <p:txBody>
          <a:bodyPr/>
          <a:lstStyle/>
          <a:p>
            <a:r>
              <a:rPr lang="en-US" dirty="0">
                <a:latin typeface="Twinkl Cursive Looped" panose="02000000000000000000" pitchFamily="2" charset="77"/>
              </a:rPr>
              <a:t>Nouns - Common, proper, collective, partitive and abstract.</a:t>
            </a:r>
          </a:p>
          <a:p>
            <a:endParaRPr lang="en-US" dirty="0">
              <a:latin typeface="Twinkl Cursive Looped" panose="02000000000000000000" pitchFamily="2" charset="77"/>
            </a:endParaRPr>
          </a:p>
          <a:p>
            <a:r>
              <a:rPr lang="en-US" dirty="0">
                <a:latin typeface="Twinkl Cursive Looped" panose="02000000000000000000" pitchFamily="2" charset="77"/>
              </a:rPr>
              <a:t>Verb focus – regular action verbs, irregular action verbs. </a:t>
            </a:r>
          </a:p>
          <a:p>
            <a:endParaRPr lang="en-US" dirty="0"/>
          </a:p>
          <a:p>
            <a:endParaRPr lang="en-US" dirty="0"/>
          </a:p>
        </p:txBody>
      </p:sp>
    </p:spTree>
    <p:extLst>
      <p:ext uri="{BB962C8B-B14F-4D97-AF65-F5344CB8AC3E}">
        <p14:creationId xmlns:p14="http://schemas.microsoft.com/office/powerpoint/2010/main" val="1134699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448C4-976A-625E-7C40-C9B1ACB75636}"/>
              </a:ext>
            </a:extLst>
          </p:cNvPr>
          <p:cNvSpPr>
            <a:spLocks noGrp="1"/>
          </p:cNvSpPr>
          <p:nvPr>
            <p:ph type="title"/>
          </p:nvPr>
        </p:nvSpPr>
        <p:spPr/>
        <p:txBody>
          <a:bodyPr>
            <a:normAutofit/>
          </a:bodyPr>
          <a:lstStyle/>
          <a:p>
            <a:r>
              <a:rPr lang="en-US" sz="3600" u="sng" dirty="0">
                <a:latin typeface="Twinkl Cursive Looped" panose="02000000000000000000" pitchFamily="2" charset="77"/>
              </a:rPr>
              <a:t>Science – Materials and our impact to the planet</a:t>
            </a:r>
          </a:p>
        </p:txBody>
      </p:sp>
      <p:sp>
        <p:nvSpPr>
          <p:cNvPr id="3" name="Content Placeholder 2">
            <a:extLst>
              <a:ext uri="{FF2B5EF4-FFF2-40B4-BE49-F238E27FC236}">
                <a16:creationId xmlns:a16="http://schemas.microsoft.com/office/drawing/2014/main" id="{58DD15A9-642A-78AC-4E6A-051AA7C68D92}"/>
              </a:ext>
            </a:extLst>
          </p:cNvPr>
          <p:cNvSpPr>
            <a:spLocks noGrp="1"/>
          </p:cNvSpPr>
          <p:nvPr>
            <p:ph idx="1"/>
          </p:nvPr>
        </p:nvSpPr>
        <p:spPr>
          <a:xfrm>
            <a:off x="838200" y="2141537"/>
            <a:ext cx="10515600" cy="4351338"/>
          </a:xfrm>
        </p:spPr>
        <p:txBody>
          <a:bodyPr/>
          <a:lstStyle/>
          <a:p>
            <a:pPr>
              <a:lnSpc>
                <a:spcPts val="1800"/>
              </a:lnSpc>
              <a:spcAft>
                <a:spcPts val="850"/>
              </a:spcAft>
              <a:buNone/>
              <a:defRPr/>
            </a:pPr>
            <a:r>
              <a:rPr lang="en-GB" sz="2400" dirty="0">
                <a:solidFill>
                  <a:srgbClr val="1C1C1C"/>
                </a:solidFill>
                <a:latin typeface="Twinkl Cursive Looped" panose="02000000000000000000" pitchFamily="2" charset="77"/>
                <a:ea typeface="Calibri" panose="020F0502020204030204" pitchFamily="34" charset="0"/>
                <a:cs typeface="Twinkl"/>
              </a:rPr>
              <a:t>LO: I can sort materials in a range of ways. </a:t>
            </a:r>
          </a:p>
          <a:p>
            <a:pPr>
              <a:lnSpc>
                <a:spcPts val="1800"/>
              </a:lnSpc>
              <a:spcAft>
                <a:spcPts val="850"/>
              </a:spcAft>
              <a:buNone/>
              <a:defRPr/>
            </a:pPr>
            <a:r>
              <a:rPr lang="en-GB" sz="2400" dirty="0">
                <a:solidFill>
                  <a:srgbClr val="1C1C1C"/>
                </a:solidFill>
                <a:latin typeface="Twinkl Cursive Looped" panose="02000000000000000000" pitchFamily="2" charset="77"/>
                <a:ea typeface="Calibri" panose="020F0502020204030204" pitchFamily="34" charset="0"/>
                <a:cs typeface="Twinkl"/>
              </a:rPr>
              <a:t>LO: I can describe what happens when sugar is added to water. </a:t>
            </a:r>
          </a:p>
          <a:p>
            <a:pPr>
              <a:lnSpc>
                <a:spcPts val="1800"/>
              </a:lnSpc>
              <a:spcAft>
                <a:spcPts val="850"/>
              </a:spcAft>
              <a:buNone/>
              <a:defRPr/>
            </a:pPr>
            <a:r>
              <a:rPr lang="en-GB" sz="2400" dirty="0">
                <a:solidFill>
                  <a:srgbClr val="1C1C1C"/>
                </a:solidFill>
                <a:latin typeface="Twinkl Cursive Looped" panose="02000000000000000000" pitchFamily="2" charset="77"/>
                <a:ea typeface="Calibri" panose="020F0502020204030204" pitchFamily="34" charset="0"/>
                <a:cs typeface="Twinkl"/>
              </a:rPr>
              <a:t>LO: I can observe and record my observations. </a:t>
            </a:r>
          </a:p>
          <a:p>
            <a:pPr>
              <a:lnSpc>
                <a:spcPts val="1800"/>
              </a:lnSpc>
              <a:spcAft>
                <a:spcPts val="850"/>
              </a:spcAft>
              <a:buNone/>
              <a:defRPr/>
            </a:pPr>
            <a:r>
              <a:rPr lang="en-GB" sz="2400" dirty="0">
                <a:solidFill>
                  <a:srgbClr val="1C1C1C"/>
                </a:solidFill>
                <a:latin typeface="Twinkl Cursive Looped" panose="02000000000000000000" pitchFamily="2" charset="77"/>
                <a:ea typeface="Calibri" panose="020F0502020204030204" pitchFamily="34" charset="0"/>
                <a:cs typeface="Twinkl"/>
              </a:rPr>
              <a:t>LO: I can make a prediction and plan an investigation. </a:t>
            </a:r>
          </a:p>
          <a:p>
            <a:pPr>
              <a:lnSpc>
                <a:spcPts val="1800"/>
              </a:lnSpc>
              <a:spcAft>
                <a:spcPts val="850"/>
              </a:spcAft>
              <a:buNone/>
              <a:defRPr/>
            </a:pPr>
            <a:r>
              <a:rPr lang="en-GB" sz="2400" dirty="0">
                <a:solidFill>
                  <a:srgbClr val="1C1C1C"/>
                </a:solidFill>
                <a:latin typeface="Twinkl Cursive Looped" panose="02000000000000000000" pitchFamily="2" charset="77"/>
                <a:ea typeface="Calibri" panose="020F0502020204030204" pitchFamily="34" charset="0"/>
                <a:cs typeface="Twinkl"/>
              </a:rPr>
              <a:t>LO: I can filter a mixture. </a:t>
            </a:r>
          </a:p>
          <a:p>
            <a:pPr>
              <a:lnSpc>
                <a:spcPts val="1800"/>
              </a:lnSpc>
              <a:spcAft>
                <a:spcPts val="850"/>
              </a:spcAft>
              <a:buNone/>
              <a:defRPr/>
            </a:pPr>
            <a:r>
              <a:rPr lang="en-GB" sz="2400" dirty="0">
                <a:solidFill>
                  <a:srgbClr val="1C1C1C"/>
                </a:solidFill>
                <a:latin typeface="Twinkl Cursive Looped" panose="02000000000000000000" pitchFamily="2" charset="77"/>
                <a:ea typeface="Calibri" panose="020F0502020204030204" pitchFamily="34" charset="0"/>
                <a:cs typeface="Twinkl"/>
              </a:rPr>
              <a:t>LO: I can write a method. </a:t>
            </a:r>
          </a:p>
          <a:p>
            <a:pPr>
              <a:lnSpc>
                <a:spcPts val="1800"/>
              </a:lnSpc>
              <a:spcAft>
                <a:spcPts val="850"/>
              </a:spcAft>
              <a:buNone/>
              <a:defRPr/>
            </a:pPr>
            <a:r>
              <a:rPr lang="en-GB" sz="2400" dirty="0">
                <a:solidFill>
                  <a:srgbClr val="1C1C1C"/>
                </a:solidFill>
                <a:latin typeface="Twinkl Cursive Looped" panose="02000000000000000000" pitchFamily="2" charset="77"/>
                <a:ea typeface="Calibri" panose="020F0502020204030204" pitchFamily="34" charset="0"/>
                <a:cs typeface="Twinkl"/>
              </a:rPr>
              <a:t>LO: I can talk about the properties of different materials. </a:t>
            </a:r>
          </a:p>
          <a:p>
            <a:endParaRPr lang="en-US" dirty="0"/>
          </a:p>
        </p:txBody>
      </p:sp>
    </p:spTree>
    <p:extLst>
      <p:ext uri="{BB962C8B-B14F-4D97-AF65-F5344CB8AC3E}">
        <p14:creationId xmlns:p14="http://schemas.microsoft.com/office/powerpoint/2010/main" val="3490218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45A976A-8DE3-4B67-B94B-2044FDD128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EAAA1B9-2DDB-49C9-A037-A523D2F13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a:extLst>
              <a:ext uri="{FF2B5EF4-FFF2-40B4-BE49-F238E27FC236}">
                <a16:creationId xmlns:a16="http://schemas.microsoft.com/office/drawing/2014/main" id="{9F9E9C8D-88AD-8CBD-12D7-3A7941419054}"/>
              </a:ext>
            </a:extLst>
          </p:cNvPr>
          <p:cNvSpPr>
            <a:spLocks noGrp="1"/>
          </p:cNvSpPr>
          <p:nvPr>
            <p:ph type="title"/>
          </p:nvPr>
        </p:nvSpPr>
        <p:spPr>
          <a:xfrm>
            <a:off x="804672" y="457200"/>
            <a:ext cx="10579608" cy="1188720"/>
          </a:xfrm>
        </p:spPr>
        <p:txBody>
          <a:bodyPr>
            <a:normAutofit/>
          </a:bodyPr>
          <a:lstStyle/>
          <a:p>
            <a:r>
              <a:rPr lang="en-US" sz="4000" u="sng" dirty="0">
                <a:solidFill>
                  <a:schemeClr val="tx2"/>
                </a:solidFill>
                <a:latin typeface="Twinkl Cursive Looped" panose="02000000000000000000" pitchFamily="2" charset="77"/>
              </a:rPr>
              <a:t>Art – Tudors  </a:t>
            </a:r>
          </a:p>
        </p:txBody>
      </p:sp>
      <p:grpSp>
        <p:nvGrpSpPr>
          <p:cNvPr id="13" name="Group 12">
            <a:extLst>
              <a:ext uri="{FF2B5EF4-FFF2-40B4-BE49-F238E27FC236}">
                <a16:creationId xmlns:a16="http://schemas.microsoft.com/office/drawing/2014/main" id="{76566969-F813-4CC5-B3E9-363D85B55C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8881264" y="-5116"/>
            <a:ext cx="3318648" cy="2490264"/>
            <a:chOff x="-305" y="-1"/>
            <a:chExt cx="3832880" cy="2876136"/>
          </a:xfrm>
        </p:grpSpPr>
        <p:sp>
          <p:nvSpPr>
            <p:cNvPr id="14" name="Freeform: Shape 13">
              <a:extLst>
                <a:ext uri="{FF2B5EF4-FFF2-40B4-BE49-F238E27FC236}">
                  <a16:creationId xmlns:a16="http://schemas.microsoft.com/office/drawing/2014/main" id="{AF8CF66C-45E2-456B-92B0-9E97A331D1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D65D590E-D70D-4D25-B853-D5208F2AA3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231501E-3F84-4705-A001-13995FA688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552617E4-47FD-4C38-8F70-93BF9B125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0217D733-97B6-4C43-AF0C-5E3CB0EA13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4607887"/>
            <a:ext cx="2605762" cy="2252847"/>
            <a:chOff x="-305" y="-4155"/>
            <a:chExt cx="2514948" cy="2174333"/>
          </a:xfrm>
        </p:grpSpPr>
        <p:sp>
          <p:nvSpPr>
            <p:cNvPr id="20" name="Freeform: Shape 19">
              <a:extLst>
                <a:ext uri="{FF2B5EF4-FFF2-40B4-BE49-F238E27FC236}">
                  <a16:creationId xmlns:a16="http://schemas.microsoft.com/office/drawing/2014/main" id="{FD288266-7E76-4D4A-BAAC-E233FA013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B697F88A-8624-4BA2-AF06-E6C3A52F03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8CA77163-C052-481C-9DCF-68C23ACAB3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3" name="Freeform: Shape 22">
              <a:extLst>
                <a:ext uri="{FF2B5EF4-FFF2-40B4-BE49-F238E27FC236}">
                  <a16:creationId xmlns:a16="http://schemas.microsoft.com/office/drawing/2014/main" id="{02B425B5-0A0E-4B85-B718-E5DA73431A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aphicFrame>
        <p:nvGraphicFramePr>
          <p:cNvPr id="4" name="Content Placeholder 3">
            <a:extLst>
              <a:ext uri="{FF2B5EF4-FFF2-40B4-BE49-F238E27FC236}">
                <a16:creationId xmlns:a16="http://schemas.microsoft.com/office/drawing/2014/main" id="{4D8326FC-F8B2-B85F-E23B-89211E44B45A}"/>
              </a:ext>
            </a:extLst>
          </p:cNvPr>
          <p:cNvGraphicFramePr>
            <a:graphicFrameLocks noGrp="1"/>
          </p:cNvGraphicFramePr>
          <p:nvPr>
            <p:ph idx="1"/>
            <p:extLst>
              <p:ext uri="{D42A27DB-BD31-4B8C-83A1-F6EECF244321}">
                <p14:modId xmlns:p14="http://schemas.microsoft.com/office/powerpoint/2010/main" val="446627070"/>
              </p:ext>
            </p:extLst>
          </p:nvPr>
        </p:nvGraphicFramePr>
        <p:xfrm>
          <a:off x="1036320" y="2852541"/>
          <a:ext cx="10119360" cy="3126756"/>
        </p:xfrm>
        <a:graphic>
          <a:graphicData uri="http://schemas.openxmlformats.org/drawingml/2006/table">
            <a:tbl>
              <a:tblPr firstRow="1" firstCol="1" bandRow="1">
                <a:noFill/>
                <a:tableStyleId>{5C22544A-7EE6-4342-B048-85BDC9FD1C3A}</a:tableStyleId>
              </a:tblPr>
              <a:tblGrid>
                <a:gridCol w="1230885">
                  <a:extLst>
                    <a:ext uri="{9D8B030D-6E8A-4147-A177-3AD203B41FA5}">
                      <a16:colId xmlns:a16="http://schemas.microsoft.com/office/drawing/2014/main" val="1174572834"/>
                    </a:ext>
                  </a:extLst>
                </a:gridCol>
                <a:gridCol w="2962825">
                  <a:extLst>
                    <a:ext uri="{9D8B030D-6E8A-4147-A177-3AD203B41FA5}">
                      <a16:colId xmlns:a16="http://schemas.microsoft.com/office/drawing/2014/main" val="2132236725"/>
                    </a:ext>
                  </a:extLst>
                </a:gridCol>
                <a:gridCol w="2962825">
                  <a:extLst>
                    <a:ext uri="{9D8B030D-6E8A-4147-A177-3AD203B41FA5}">
                      <a16:colId xmlns:a16="http://schemas.microsoft.com/office/drawing/2014/main" val="2708376263"/>
                    </a:ext>
                  </a:extLst>
                </a:gridCol>
                <a:gridCol w="2962825">
                  <a:extLst>
                    <a:ext uri="{9D8B030D-6E8A-4147-A177-3AD203B41FA5}">
                      <a16:colId xmlns:a16="http://schemas.microsoft.com/office/drawing/2014/main" val="2581080543"/>
                    </a:ext>
                  </a:extLst>
                </a:gridCol>
              </a:tblGrid>
              <a:tr h="425960">
                <a:tc>
                  <a:txBody>
                    <a:bodyPr/>
                    <a:lstStyle/>
                    <a:p>
                      <a:pPr algn="ctr">
                        <a:buNone/>
                      </a:pPr>
                      <a:r>
                        <a:rPr lang="en-GB" sz="1600" b="0" kern="0" cap="none" spc="0" dirty="0">
                          <a:solidFill>
                            <a:schemeClr val="tx1"/>
                          </a:solidFill>
                          <a:effectLst/>
                          <a:latin typeface="Twinkl Cursive Looped" panose="02000000000000000000" pitchFamily="2" charset="77"/>
                        </a:rPr>
                        <a:t>Lesson</a:t>
                      </a:r>
                      <a:endParaRPr lang="en-GB" sz="1600" b="0" kern="100" cap="none" spc="0" dirty="0">
                        <a:solidFill>
                          <a:schemeClr val="tx1"/>
                        </a:solidFill>
                        <a:effectLst/>
                        <a:latin typeface="Twinkl Cursive Looped" panose="02000000000000000000" pitchFamily="2" charset="77"/>
                        <a:ea typeface="Aptos" panose="020B0004020202020204" pitchFamily="34" charset="0"/>
                        <a:cs typeface="Times New Roman" panose="02020603050405020304" pitchFamily="18" charset="0"/>
                      </a:endParaRPr>
                    </a:p>
                  </a:txBody>
                  <a:tcPr marL="10735" marR="10735" marT="72138" marB="72138" anchor="ctr">
                    <a:lnL w="12700" cmpd="sng">
                      <a:noFill/>
                    </a:lnL>
                    <a:lnR w="12700" cmpd="sng">
                      <a:noFill/>
                    </a:lnR>
                    <a:lnT w="28575" cap="flat" cmpd="sng" algn="ctr">
                      <a:solidFill>
                        <a:schemeClr val="tx1"/>
                      </a:solidFill>
                      <a:prstDash val="solid"/>
                    </a:lnT>
                    <a:lnB w="38100" cmpd="sng">
                      <a:noFill/>
                    </a:lnB>
                    <a:noFill/>
                  </a:tcPr>
                </a:tc>
                <a:tc>
                  <a:txBody>
                    <a:bodyPr/>
                    <a:lstStyle/>
                    <a:p>
                      <a:pPr algn="ctr">
                        <a:buNone/>
                      </a:pPr>
                      <a:r>
                        <a:rPr lang="en-GB" sz="1600" b="0" kern="0" cap="none" spc="0">
                          <a:solidFill>
                            <a:schemeClr val="tx1"/>
                          </a:solidFill>
                          <a:effectLst/>
                          <a:latin typeface="Twinkl Cursive Looped" panose="02000000000000000000" pitchFamily="2" charset="77"/>
                        </a:rPr>
                        <a:t>Focus</a:t>
                      </a:r>
                      <a:endParaRPr lang="en-GB" sz="1600" b="0" kern="100" cap="none" spc="0">
                        <a:solidFill>
                          <a:schemeClr val="tx1"/>
                        </a:solidFill>
                        <a:effectLst/>
                        <a:latin typeface="Twinkl Cursive Looped" panose="02000000000000000000" pitchFamily="2" charset="77"/>
                        <a:ea typeface="Aptos" panose="020B0004020202020204" pitchFamily="34" charset="0"/>
                        <a:cs typeface="Times New Roman" panose="02020603050405020304" pitchFamily="18" charset="0"/>
                      </a:endParaRPr>
                    </a:p>
                  </a:txBody>
                  <a:tcPr marL="10735" marR="10735" marT="72138" marB="72138" anchor="ctr">
                    <a:lnL w="12700" cmpd="sng">
                      <a:noFill/>
                    </a:lnL>
                    <a:lnR w="12700" cmpd="sng">
                      <a:noFill/>
                    </a:lnR>
                    <a:lnT w="28575" cap="flat" cmpd="sng" algn="ctr">
                      <a:solidFill>
                        <a:schemeClr val="tx1"/>
                      </a:solidFill>
                      <a:prstDash val="solid"/>
                    </a:lnT>
                    <a:lnB w="38100" cmpd="sng">
                      <a:noFill/>
                    </a:lnB>
                    <a:noFill/>
                  </a:tcPr>
                </a:tc>
                <a:tc>
                  <a:txBody>
                    <a:bodyPr/>
                    <a:lstStyle/>
                    <a:p>
                      <a:pPr algn="ctr">
                        <a:buNone/>
                      </a:pPr>
                      <a:r>
                        <a:rPr lang="en-GB" sz="1600" b="0" kern="0" cap="none" spc="0">
                          <a:solidFill>
                            <a:schemeClr val="tx1"/>
                          </a:solidFill>
                          <a:effectLst/>
                          <a:latin typeface="Twinkl Cursive Looped" panose="02000000000000000000" pitchFamily="2" charset="77"/>
                        </a:rPr>
                        <a:t>Main skill</a:t>
                      </a:r>
                      <a:endParaRPr lang="en-GB" sz="1600" b="0" kern="100" cap="none" spc="0">
                        <a:solidFill>
                          <a:schemeClr val="tx1"/>
                        </a:solidFill>
                        <a:effectLst/>
                        <a:latin typeface="Twinkl Cursive Looped" panose="02000000000000000000" pitchFamily="2" charset="77"/>
                        <a:ea typeface="Aptos" panose="020B0004020202020204" pitchFamily="34" charset="0"/>
                        <a:cs typeface="Times New Roman" panose="02020603050405020304" pitchFamily="18" charset="0"/>
                      </a:endParaRPr>
                    </a:p>
                  </a:txBody>
                  <a:tcPr marL="10735" marR="10735" marT="72138" marB="72138" anchor="ctr">
                    <a:lnL w="12700" cmpd="sng">
                      <a:noFill/>
                    </a:lnL>
                    <a:lnR w="12700" cmpd="sng">
                      <a:noFill/>
                    </a:lnR>
                    <a:lnT w="28575" cap="flat" cmpd="sng" algn="ctr">
                      <a:solidFill>
                        <a:schemeClr val="tx1"/>
                      </a:solidFill>
                      <a:prstDash val="solid"/>
                    </a:lnT>
                    <a:lnB w="38100" cmpd="sng">
                      <a:noFill/>
                    </a:lnB>
                    <a:noFill/>
                  </a:tcPr>
                </a:tc>
                <a:tc>
                  <a:txBody>
                    <a:bodyPr/>
                    <a:lstStyle/>
                    <a:p>
                      <a:pPr algn="ctr">
                        <a:buNone/>
                      </a:pPr>
                      <a:r>
                        <a:rPr lang="en-GB" sz="1600" b="0" kern="0" cap="none" spc="0">
                          <a:solidFill>
                            <a:schemeClr val="tx1"/>
                          </a:solidFill>
                          <a:effectLst/>
                          <a:latin typeface="Twinkl Cursive Looped" panose="02000000000000000000" pitchFamily="2" charset="77"/>
                        </a:rPr>
                        <a:t>Outcome</a:t>
                      </a:r>
                      <a:endParaRPr lang="en-GB" sz="1600" b="0" kern="100" cap="none" spc="0">
                        <a:solidFill>
                          <a:schemeClr val="tx1"/>
                        </a:solidFill>
                        <a:effectLst/>
                        <a:latin typeface="Twinkl Cursive Looped" panose="02000000000000000000" pitchFamily="2" charset="77"/>
                        <a:ea typeface="Aptos" panose="020B0004020202020204" pitchFamily="34" charset="0"/>
                        <a:cs typeface="Times New Roman" panose="02020603050405020304" pitchFamily="18" charset="0"/>
                      </a:endParaRPr>
                    </a:p>
                  </a:txBody>
                  <a:tcPr marL="10735" marR="10735" marT="72138" marB="72138" anchor="ctr">
                    <a:lnL w="12700" cmpd="sng">
                      <a:noFill/>
                    </a:lnL>
                    <a:lnR w="12700" cmpd="sng">
                      <a:noFill/>
                    </a:lnR>
                    <a:lnT w="28575" cap="flat" cmpd="sng" algn="ctr">
                      <a:solidFill>
                        <a:schemeClr val="tx1"/>
                      </a:solidFill>
                      <a:prstDash val="solid"/>
                    </a:lnT>
                    <a:lnB w="38100" cmpd="sng">
                      <a:noFill/>
                    </a:lnB>
                    <a:noFill/>
                  </a:tcPr>
                </a:tc>
                <a:extLst>
                  <a:ext uri="{0D108BD9-81ED-4DB2-BD59-A6C34878D82A}">
                    <a16:rowId xmlns:a16="http://schemas.microsoft.com/office/drawing/2014/main" val="3414873784"/>
                  </a:ext>
                </a:extLst>
              </a:tr>
              <a:tr h="425960">
                <a:tc>
                  <a:txBody>
                    <a:bodyPr/>
                    <a:lstStyle/>
                    <a:p>
                      <a:pPr>
                        <a:buNone/>
                      </a:pPr>
                      <a:r>
                        <a:rPr lang="en-GB" sz="1600" b="1" kern="0" cap="none" spc="0">
                          <a:solidFill>
                            <a:schemeClr val="tx1"/>
                          </a:solidFill>
                          <a:effectLst/>
                          <a:latin typeface="Twinkl Cursive Looped" panose="02000000000000000000" pitchFamily="2" charset="77"/>
                        </a:rPr>
                        <a:t>1</a:t>
                      </a:r>
                      <a:endParaRPr lang="en-GB" sz="1600" b="1" kern="100" cap="none" spc="0">
                        <a:solidFill>
                          <a:schemeClr val="tx1"/>
                        </a:solidFill>
                        <a:effectLst/>
                        <a:latin typeface="Twinkl Cursive Looped" panose="02000000000000000000" pitchFamily="2" charset="77"/>
                        <a:ea typeface="Aptos" panose="020B0004020202020204" pitchFamily="34" charset="0"/>
                        <a:cs typeface="Times New Roman" panose="02020603050405020304" pitchFamily="18" charset="0"/>
                      </a:endParaRPr>
                    </a:p>
                  </a:txBody>
                  <a:tcPr marL="10735" marR="10735" marT="72138" marB="72138" anchor="ctr">
                    <a:lnL w="28575" cap="flat" cmpd="sng" algn="ctr">
                      <a:noFill/>
                      <a:prstDash val="solid"/>
                    </a:lnL>
                    <a:lnR w="12700" cmpd="sng">
                      <a:noFill/>
                      <a:prstDash val="solid"/>
                    </a:lnR>
                    <a:lnT w="38100" cmpd="sng">
                      <a:noFill/>
                    </a:lnT>
                    <a:lnB w="12700" cap="flat" cmpd="sng" algn="ctr">
                      <a:noFill/>
                      <a:prstDash val="solid"/>
                    </a:lnB>
                    <a:noFill/>
                  </a:tcPr>
                </a:tc>
                <a:tc>
                  <a:txBody>
                    <a:bodyPr/>
                    <a:lstStyle/>
                    <a:p>
                      <a:pPr>
                        <a:buNone/>
                      </a:pPr>
                      <a:r>
                        <a:rPr lang="en-GB" sz="1600" kern="0" cap="none" spc="0">
                          <a:solidFill>
                            <a:schemeClr val="tx1"/>
                          </a:solidFill>
                          <a:effectLst/>
                          <a:latin typeface="Twinkl Cursive Looped" panose="02000000000000000000" pitchFamily="2" charset="77"/>
                        </a:rPr>
                        <a:t>Tudor Portraits</a:t>
                      </a:r>
                      <a:endParaRPr lang="en-GB" sz="1600" kern="100" cap="none" spc="0">
                        <a:solidFill>
                          <a:schemeClr val="tx1"/>
                        </a:solidFill>
                        <a:effectLst/>
                        <a:latin typeface="Twinkl Cursive Looped" panose="02000000000000000000" pitchFamily="2" charset="77"/>
                        <a:ea typeface="Aptos" panose="020B0004020202020204" pitchFamily="34" charset="0"/>
                        <a:cs typeface="Times New Roman" panose="02020603050405020304" pitchFamily="18" charset="0"/>
                      </a:endParaRPr>
                    </a:p>
                  </a:txBody>
                  <a:tcPr marL="10735" marR="10735" marT="72138" marB="72138" anchor="ctr">
                    <a:lnL w="12700" cmpd="sng">
                      <a:noFill/>
                      <a:prstDash val="solid"/>
                    </a:lnL>
                    <a:lnR w="12700" cmpd="sng">
                      <a:noFill/>
                      <a:prstDash val="solid"/>
                    </a:lnR>
                    <a:lnT w="38100" cmpd="sng">
                      <a:noFill/>
                    </a:lnT>
                    <a:lnB w="12700" cap="flat" cmpd="sng" algn="ctr">
                      <a:noFill/>
                      <a:prstDash val="solid"/>
                    </a:lnB>
                    <a:noFill/>
                  </a:tcPr>
                </a:tc>
                <a:tc>
                  <a:txBody>
                    <a:bodyPr/>
                    <a:lstStyle/>
                    <a:p>
                      <a:pPr>
                        <a:buNone/>
                      </a:pPr>
                      <a:r>
                        <a:rPr lang="en-GB" sz="1600" kern="0" cap="none" spc="0">
                          <a:solidFill>
                            <a:schemeClr val="tx1"/>
                          </a:solidFill>
                          <a:effectLst/>
                          <a:latin typeface="Twinkl Cursive Looped" panose="02000000000000000000" pitchFamily="2" charset="77"/>
                        </a:rPr>
                        <a:t>Drawing &amp; proportion</a:t>
                      </a:r>
                      <a:endParaRPr lang="en-GB" sz="1600" kern="100" cap="none" spc="0">
                        <a:solidFill>
                          <a:schemeClr val="tx1"/>
                        </a:solidFill>
                        <a:effectLst/>
                        <a:latin typeface="Twinkl Cursive Looped" panose="02000000000000000000" pitchFamily="2" charset="77"/>
                        <a:ea typeface="Aptos" panose="020B0004020202020204" pitchFamily="34" charset="0"/>
                        <a:cs typeface="Times New Roman" panose="02020603050405020304" pitchFamily="18" charset="0"/>
                      </a:endParaRPr>
                    </a:p>
                  </a:txBody>
                  <a:tcPr marL="10735" marR="10735" marT="72138" marB="72138" anchor="ctr">
                    <a:lnL w="12700" cmpd="sng">
                      <a:noFill/>
                      <a:prstDash val="solid"/>
                    </a:lnL>
                    <a:lnR w="12700" cmpd="sng">
                      <a:noFill/>
                      <a:prstDash val="solid"/>
                    </a:lnR>
                    <a:lnT w="38100" cmpd="sng">
                      <a:noFill/>
                    </a:lnT>
                    <a:lnB w="12700" cap="flat" cmpd="sng" algn="ctr">
                      <a:noFill/>
                      <a:prstDash val="solid"/>
                    </a:lnB>
                    <a:noFill/>
                  </a:tcPr>
                </a:tc>
                <a:tc>
                  <a:txBody>
                    <a:bodyPr/>
                    <a:lstStyle/>
                    <a:p>
                      <a:pPr>
                        <a:buNone/>
                      </a:pPr>
                      <a:r>
                        <a:rPr lang="en-GB" sz="1600" kern="0" cap="none" spc="0">
                          <a:solidFill>
                            <a:schemeClr val="tx1"/>
                          </a:solidFill>
                          <a:effectLst/>
                          <a:latin typeface="Twinkl Cursive Looped" panose="02000000000000000000" pitchFamily="2" charset="77"/>
                        </a:rPr>
                        <a:t>Tudor portrait</a:t>
                      </a:r>
                      <a:endParaRPr lang="en-GB" sz="1600" kern="100" cap="none" spc="0">
                        <a:solidFill>
                          <a:schemeClr val="tx1"/>
                        </a:solidFill>
                        <a:effectLst/>
                        <a:latin typeface="Twinkl Cursive Looped" panose="02000000000000000000" pitchFamily="2" charset="77"/>
                        <a:ea typeface="Aptos" panose="020B0004020202020204" pitchFamily="34" charset="0"/>
                        <a:cs typeface="Times New Roman" panose="02020603050405020304" pitchFamily="18" charset="0"/>
                      </a:endParaRPr>
                    </a:p>
                  </a:txBody>
                  <a:tcPr marL="10735" marR="10735" marT="72138" marB="72138" anchor="ctr">
                    <a:lnL w="12700" cmpd="sng">
                      <a:noFill/>
                      <a:prstDash val="solid"/>
                    </a:lnL>
                    <a:lnR w="28575" cap="flat" cmpd="sng" algn="ctr">
                      <a:noFill/>
                      <a:prstDash val="solid"/>
                    </a:lnR>
                    <a:lnT w="38100" cmpd="sng">
                      <a:noFill/>
                    </a:lnT>
                    <a:lnB w="12700" cap="flat" cmpd="sng" algn="ctr">
                      <a:noFill/>
                      <a:prstDash val="solid"/>
                    </a:lnB>
                    <a:noFill/>
                  </a:tcPr>
                </a:tc>
                <a:extLst>
                  <a:ext uri="{0D108BD9-81ED-4DB2-BD59-A6C34878D82A}">
                    <a16:rowId xmlns:a16="http://schemas.microsoft.com/office/drawing/2014/main" val="1449782741"/>
                  </a:ext>
                </a:extLst>
              </a:tr>
              <a:tr h="425960">
                <a:tc>
                  <a:txBody>
                    <a:bodyPr/>
                    <a:lstStyle/>
                    <a:p>
                      <a:pPr>
                        <a:buNone/>
                      </a:pPr>
                      <a:r>
                        <a:rPr lang="en-GB" sz="1600" b="1" kern="0" cap="none" spc="0">
                          <a:solidFill>
                            <a:schemeClr val="tx1"/>
                          </a:solidFill>
                          <a:effectLst/>
                          <a:latin typeface="Twinkl Cursive Looped" panose="02000000000000000000" pitchFamily="2" charset="77"/>
                        </a:rPr>
                        <a:t>2</a:t>
                      </a:r>
                      <a:endParaRPr lang="en-GB" sz="1600" b="1" kern="100" cap="none" spc="0">
                        <a:solidFill>
                          <a:schemeClr val="tx1"/>
                        </a:solidFill>
                        <a:effectLst/>
                        <a:latin typeface="Twinkl Cursive Looped" panose="02000000000000000000" pitchFamily="2" charset="77"/>
                        <a:ea typeface="Aptos" panose="020B0004020202020204" pitchFamily="34" charset="0"/>
                        <a:cs typeface="Times New Roman" panose="02020603050405020304" pitchFamily="18" charset="0"/>
                      </a:endParaRPr>
                    </a:p>
                  </a:txBody>
                  <a:tcPr marL="10735" marR="10735" marT="72138" marB="72138"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a:buNone/>
                      </a:pPr>
                      <a:r>
                        <a:rPr lang="en-GB" sz="1400" kern="0" cap="none" spc="0">
                          <a:solidFill>
                            <a:schemeClr val="tx1"/>
                          </a:solidFill>
                          <a:effectLst/>
                          <a:latin typeface="Twinkl Cursive Looped" panose="02000000000000000000" pitchFamily="2" charset="77"/>
                        </a:rPr>
                        <a:t>Tudor Patterns &amp; Textures</a:t>
                      </a:r>
                      <a:endParaRPr lang="en-GB" sz="1400" kern="100" cap="none" spc="0">
                        <a:solidFill>
                          <a:schemeClr val="tx1"/>
                        </a:solidFill>
                        <a:effectLst/>
                        <a:latin typeface="Twinkl Cursive Looped" panose="02000000000000000000" pitchFamily="2" charset="77"/>
                        <a:ea typeface="Aptos" panose="020B0004020202020204" pitchFamily="34" charset="0"/>
                        <a:cs typeface="Times New Roman" panose="02020603050405020304" pitchFamily="18" charset="0"/>
                      </a:endParaRPr>
                    </a:p>
                  </a:txBody>
                  <a:tcPr marL="10735" marR="10735" marT="72138" marB="72138"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a:buNone/>
                      </a:pPr>
                      <a:r>
                        <a:rPr lang="en-GB" sz="1400" kern="0" cap="none" spc="0" dirty="0">
                          <a:solidFill>
                            <a:schemeClr val="tx1"/>
                          </a:solidFill>
                          <a:effectLst/>
                          <a:latin typeface="Twinkl Cursive Looped" panose="02000000000000000000" pitchFamily="2" charset="77"/>
                        </a:rPr>
                        <a:t>Pattern/design printing</a:t>
                      </a:r>
                      <a:endParaRPr lang="en-GB" sz="1400" kern="100" cap="none" spc="0" dirty="0">
                        <a:solidFill>
                          <a:schemeClr val="tx1"/>
                        </a:solidFill>
                        <a:effectLst/>
                        <a:latin typeface="Twinkl Cursive Looped" panose="02000000000000000000" pitchFamily="2" charset="77"/>
                        <a:ea typeface="Aptos" panose="020B0004020202020204" pitchFamily="34" charset="0"/>
                        <a:cs typeface="Times New Roman" panose="02020603050405020304" pitchFamily="18" charset="0"/>
                      </a:endParaRPr>
                    </a:p>
                  </a:txBody>
                  <a:tcPr marL="10735" marR="10735" marT="72138" marB="72138"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a:buNone/>
                      </a:pPr>
                      <a:r>
                        <a:rPr lang="en-GB" sz="1400" kern="0" cap="none" spc="0">
                          <a:solidFill>
                            <a:schemeClr val="tx1"/>
                          </a:solidFill>
                          <a:effectLst/>
                          <a:latin typeface="Twinkl Cursive Looped" panose="02000000000000000000" pitchFamily="2" charset="77"/>
                        </a:rPr>
                        <a:t>Decorative Tudor design</a:t>
                      </a:r>
                      <a:endParaRPr lang="en-GB" sz="1400" kern="100" cap="none" spc="0">
                        <a:solidFill>
                          <a:schemeClr val="tx1"/>
                        </a:solidFill>
                        <a:effectLst/>
                        <a:latin typeface="Twinkl Cursive Looped" panose="02000000000000000000" pitchFamily="2" charset="77"/>
                        <a:ea typeface="Aptos" panose="020B0004020202020204" pitchFamily="34" charset="0"/>
                        <a:cs typeface="Times New Roman" panose="02020603050405020304" pitchFamily="18" charset="0"/>
                      </a:endParaRPr>
                    </a:p>
                  </a:txBody>
                  <a:tcPr marL="10735" marR="10735" marT="72138" marB="72138"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4226654330"/>
                  </a:ext>
                </a:extLst>
              </a:tr>
              <a:tr h="425960">
                <a:tc>
                  <a:txBody>
                    <a:bodyPr/>
                    <a:lstStyle/>
                    <a:p>
                      <a:pPr>
                        <a:buNone/>
                      </a:pPr>
                      <a:r>
                        <a:rPr lang="en-GB" sz="1600" b="1" kern="0" cap="none" spc="0">
                          <a:solidFill>
                            <a:schemeClr val="tx1"/>
                          </a:solidFill>
                          <a:effectLst/>
                          <a:latin typeface="Twinkl Cursive Looped" panose="02000000000000000000" pitchFamily="2" charset="77"/>
                        </a:rPr>
                        <a:t>3</a:t>
                      </a:r>
                      <a:endParaRPr lang="en-GB" sz="1600" b="1" kern="100" cap="none" spc="0">
                        <a:solidFill>
                          <a:schemeClr val="tx1"/>
                        </a:solidFill>
                        <a:effectLst/>
                        <a:latin typeface="Twinkl Cursive Looped" panose="02000000000000000000" pitchFamily="2" charset="77"/>
                        <a:ea typeface="Aptos" panose="020B0004020202020204" pitchFamily="34" charset="0"/>
                        <a:cs typeface="Times New Roman" panose="02020603050405020304" pitchFamily="18" charset="0"/>
                      </a:endParaRPr>
                    </a:p>
                  </a:txBody>
                  <a:tcPr marL="10735" marR="10735" marT="72138" marB="72138" anchor="ctr">
                    <a:lnL w="28575" cap="flat" cmpd="sng" algn="ctr">
                      <a:noFill/>
                      <a:prstDash val="solid"/>
                    </a:lnL>
                    <a:lnR w="12700" cmpd="sng">
                      <a:noFill/>
                      <a:prstDash val="solid"/>
                    </a:lnR>
                    <a:lnT w="12700" cmpd="sng">
                      <a:noFill/>
                      <a:prstDash val="solid"/>
                    </a:lnT>
                    <a:lnB w="12700" cap="flat" cmpd="sng" algn="ctr">
                      <a:noFill/>
                      <a:prstDash val="solid"/>
                    </a:lnB>
                    <a:noFill/>
                  </a:tcPr>
                </a:tc>
                <a:tc>
                  <a:txBody>
                    <a:bodyPr/>
                    <a:lstStyle/>
                    <a:p>
                      <a:pPr>
                        <a:buNone/>
                      </a:pPr>
                      <a:r>
                        <a:rPr lang="en-GB" sz="1600" kern="0" cap="none" spc="0">
                          <a:solidFill>
                            <a:schemeClr val="tx1"/>
                          </a:solidFill>
                          <a:effectLst/>
                          <a:latin typeface="Twinkl Cursive Looped" panose="02000000000000000000" pitchFamily="2" charset="77"/>
                        </a:rPr>
                        <a:t>Tudor Architecture</a:t>
                      </a:r>
                      <a:endParaRPr lang="en-GB" sz="1600" kern="100" cap="none" spc="0">
                        <a:solidFill>
                          <a:schemeClr val="tx1"/>
                        </a:solidFill>
                        <a:effectLst/>
                        <a:latin typeface="Twinkl Cursive Looped" panose="02000000000000000000" pitchFamily="2" charset="77"/>
                        <a:ea typeface="Aptos" panose="020B0004020202020204" pitchFamily="34" charset="0"/>
                        <a:cs typeface="Times New Roman" panose="02020603050405020304" pitchFamily="18" charset="0"/>
                      </a:endParaRPr>
                    </a:p>
                  </a:txBody>
                  <a:tcPr marL="10735" marR="10735" marT="72138" marB="72138" anchor="ctr">
                    <a:lnL w="12700" cmpd="sng">
                      <a:noFill/>
                      <a:prstDash val="solid"/>
                    </a:lnL>
                    <a:lnR w="12700" cmpd="sng">
                      <a:noFill/>
                      <a:prstDash val="solid"/>
                    </a:lnR>
                    <a:lnT w="12700" cmpd="sng">
                      <a:noFill/>
                      <a:prstDash val="solid"/>
                    </a:lnT>
                    <a:lnB w="12700" cap="flat" cmpd="sng" algn="ctr">
                      <a:noFill/>
                      <a:prstDash val="solid"/>
                    </a:lnB>
                    <a:noFill/>
                  </a:tcPr>
                </a:tc>
                <a:tc>
                  <a:txBody>
                    <a:bodyPr/>
                    <a:lstStyle/>
                    <a:p>
                      <a:pPr>
                        <a:buNone/>
                      </a:pPr>
                      <a:r>
                        <a:rPr lang="en-GB" sz="1600" kern="0" cap="none" spc="0" dirty="0">
                          <a:solidFill>
                            <a:schemeClr val="tx1"/>
                          </a:solidFill>
                          <a:effectLst/>
                          <a:latin typeface="Twinkl Cursive Looped" panose="02000000000000000000" pitchFamily="2" charset="77"/>
                        </a:rPr>
                        <a:t>Observation &amp; sketching</a:t>
                      </a:r>
                      <a:endParaRPr lang="en-GB" sz="1600" kern="100" cap="none" spc="0" dirty="0">
                        <a:solidFill>
                          <a:schemeClr val="tx1"/>
                        </a:solidFill>
                        <a:effectLst/>
                        <a:latin typeface="Twinkl Cursive Looped" panose="02000000000000000000" pitchFamily="2" charset="77"/>
                        <a:ea typeface="Aptos" panose="020B0004020202020204" pitchFamily="34" charset="0"/>
                        <a:cs typeface="Times New Roman" panose="02020603050405020304" pitchFamily="18" charset="0"/>
                      </a:endParaRPr>
                    </a:p>
                  </a:txBody>
                  <a:tcPr marL="10735" marR="10735" marT="72138" marB="72138" anchor="ctr">
                    <a:lnL w="12700" cmpd="sng">
                      <a:noFill/>
                      <a:prstDash val="solid"/>
                    </a:lnL>
                    <a:lnR w="12700" cmpd="sng">
                      <a:noFill/>
                      <a:prstDash val="solid"/>
                    </a:lnR>
                    <a:lnT w="12700" cmpd="sng">
                      <a:noFill/>
                      <a:prstDash val="solid"/>
                    </a:lnT>
                    <a:lnB w="12700" cap="flat" cmpd="sng" algn="ctr">
                      <a:noFill/>
                      <a:prstDash val="solid"/>
                    </a:lnB>
                    <a:noFill/>
                  </a:tcPr>
                </a:tc>
                <a:tc>
                  <a:txBody>
                    <a:bodyPr/>
                    <a:lstStyle/>
                    <a:p>
                      <a:pPr>
                        <a:buNone/>
                      </a:pPr>
                      <a:r>
                        <a:rPr lang="en-GB" sz="1600" kern="0" cap="none" spc="0">
                          <a:solidFill>
                            <a:schemeClr val="tx1"/>
                          </a:solidFill>
                          <a:effectLst/>
                          <a:latin typeface="Twinkl Cursive Looped" panose="02000000000000000000" pitchFamily="2" charset="77"/>
                        </a:rPr>
                        <a:t>Tudor house sketches</a:t>
                      </a:r>
                      <a:endParaRPr lang="en-GB" sz="1600" kern="100" cap="none" spc="0">
                        <a:solidFill>
                          <a:schemeClr val="tx1"/>
                        </a:solidFill>
                        <a:effectLst/>
                        <a:latin typeface="Twinkl Cursive Looped" panose="02000000000000000000" pitchFamily="2" charset="77"/>
                        <a:ea typeface="Aptos" panose="020B0004020202020204" pitchFamily="34" charset="0"/>
                        <a:cs typeface="Times New Roman" panose="02020603050405020304" pitchFamily="18" charset="0"/>
                      </a:endParaRPr>
                    </a:p>
                  </a:txBody>
                  <a:tcPr marL="10735" marR="10735" marT="72138" marB="72138" anchor="ctr">
                    <a:lnL w="12700" cmpd="sng">
                      <a:noFill/>
                      <a:prstDash val="solid"/>
                    </a:lnL>
                    <a:lnR w="28575" cap="flat" cmpd="sng" algn="ctr">
                      <a:noFill/>
                      <a:prstDash val="solid"/>
                    </a:lnR>
                    <a:lnT w="12700" cmpd="sng">
                      <a:noFill/>
                      <a:prstDash val="solid"/>
                    </a:lnT>
                    <a:lnB w="12700" cap="flat" cmpd="sng" algn="ctr">
                      <a:noFill/>
                      <a:prstDash val="solid"/>
                    </a:lnB>
                    <a:noFill/>
                  </a:tcPr>
                </a:tc>
                <a:extLst>
                  <a:ext uri="{0D108BD9-81ED-4DB2-BD59-A6C34878D82A}">
                    <a16:rowId xmlns:a16="http://schemas.microsoft.com/office/drawing/2014/main" val="2881470845"/>
                  </a:ext>
                </a:extLst>
              </a:tr>
              <a:tr h="425960">
                <a:tc>
                  <a:txBody>
                    <a:bodyPr/>
                    <a:lstStyle/>
                    <a:p>
                      <a:pPr>
                        <a:buNone/>
                      </a:pPr>
                      <a:r>
                        <a:rPr lang="en-GB" sz="1600" b="1" kern="0" cap="none" spc="0">
                          <a:solidFill>
                            <a:schemeClr val="tx1"/>
                          </a:solidFill>
                          <a:effectLst/>
                          <a:latin typeface="Twinkl Cursive Looped" panose="02000000000000000000" pitchFamily="2" charset="77"/>
                        </a:rPr>
                        <a:t>4</a:t>
                      </a:r>
                      <a:endParaRPr lang="en-GB" sz="1600" b="1" kern="100" cap="none" spc="0">
                        <a:solidFill>
                          <a:schemeClr val="tx1"/>
                        </a:solidFill>
                        <a:effectLst/>
                        <a:latin typeface="Twinkl Cursive Looped" panose="02000000000000000000" pitchFamily="2" charset="77"/>
                        <a:ea typeface="Aptos" panose="020B0004020202020204" pitchFamily="34" charset="0"/>
                        <a:cs typeface="Times New Roman" panose="02020603050405020304" pitchFamily="18" charset="0"/>
                      </a:endParaRPr>
                    </a:p>
                  </a:txBody>
                  <a:tcPr marL="10735" marR="10735" marT="72138" marB="72138"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a:buNone/>
                      </a:pPr>
                      <a:r>
                        <a:rPr lang="en-GB" sz="1400" kern="0" cap="none" spc="0">
                          <a:solidFill>
                            <a:schemeClr val="tx1"/>
                          </a:solidFill>
                          <a:effectLst/>
                          <a:latin typeface="Twinkl Cursive Looped" panose="02000000000000000000" pitchFamily="2" charset="77"/>
                        </a:rPr>
                        <a:t>Designing the Tudor Home</a:t>
                      </a:r>
                      <a:endParaRPr lang="en-GB" sz="1400" kern="100" cap="none" spc="0">
                        <a:solidFill>
                          <a:schemeClr val="tx1"/>
                        </a:solidFill>
                        <a:effectLst/>
                        <a:latin typeface="Twinkl Cursive Looped" panose="02000000000000000000" pitchFamily="2" charset="77"/>
                        <a:ea typeface="Aptos" panose="020B0004020202020204" pitchFamily="34" charset="0"/>
                        <a:cs typeface="Times New Roman" panose="02020603050405020304" pitchFamily="18" charset="0"/>
                      </a:endParaRPr>
                    </a:p>
                  </a:txBody>
                  <a:tcPr marL="10735" marR="10735" marT="72138" marB="72138"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a:buNone/>
                      </a:pPr>
                      <a:r>
                        <a:rPr lang="en-GB" sz="1400" kern="0" cap="none" spc="0" dirty="0">
                          <a:solidFill>
                            <a:schemeClr val="tx1"/>
                          </a:solidFill>
                          <a:effectLst/>
                          <a:latin typeface="Twinkl Cursive Looped" panose="02000000000000000000" pitchFamily="2" charset="77"/>
                        </a:rPr>
                        <a:t>Planning &amp; 3D design</a:t>
                      </a:r>
                      <a:endParaRPr lang="en-GB" sz="1400" kern="100" cap="none" spc="0" dirty="0">
                        <a:solidFill>
                          <a:schemeClr val="tx1"/>
                        </a:solidFill>
                        <a:effectLst/>
                        <a:latin typeface="Twinkl Cursive Looped" panose="02000000000000000000" pitchFamily="2" charset="77"/>
                        <a:ea typeface="Aptos" panose="020B0004020202020204" pitchFamily="34" charset="0"/>
                        <a:cs typeface="Times New Roman" panose="02020603050405020304" pitchFamily="18" charset="0"/>
                      </a:endParaRPr>
                    </a:p>
                  </a:txBody>
                  <a:tcPr marL="10735" marR="10735" marT="72138" marB="72138"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a:buNone/>
                      </a:pPr>
                      <a:r>
                        <a:rPr lang="en-GB" sz="1400" kern="0" cap="none" spc="0">
                          <a:solidFill>
                            <a:schemeClr val="tx1"/>
                          </a:solidFill>
                          <a:effectLst/>
                          <a:latin typeface="Twinkl Cursive Looped" panose="02000000000000000000" pitchFamily="2" charset="77"/>
                        </a:rPr>
                        <a:t>Annotated house design</a:t>
                      </a:r>
                      <a:endParaRPr lang="en-GB" sz="1400" kern="100" cap="none" spc="0">
                        <a:solidFill>
                          <a:schemeClr val="tx1"/>
                        </a:solidFill>
                        <a:effectLst/>
                        <a:latin typeface="Twinkl Cursive Looped" panose="02000000000000000000" pitchFamily="2" charset="77"/>
                        <a:ea typeface="Aptos" panose="020B0004020202020204" pitchFamily="34" charset="0"/>
                        <a:cs typeface="Times New Roman" panose="02020603050405020304" pitchFamily="18" charset="0"/>
                      </a:endParaRPr>
                    </a:p>
                  </a:txBody>
                  <a:tcPr marL="10735" marR="10735" marT="72138" marB="72138"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1214021419"/>
                  </a:ext>
                </a:extLst>
              </a:tr>
              <a:tr h="425960">
                <a:tc>
                  <a:txBody>
                    <a:bodyPr/>
                    <a:lstStyle/>
                    <a:p>
                      <a:pPr>
                        <a:buNone/>
                      </a:pPr>
                      <a:r>
                        <a:rPr lang="en-GB" sz="1600" b="1" kern="0" cap="none" spc="0">
                          <a:solidFill>
                            <a:schemeClr val="tx1"/>
                          </a:solidFill>
                          <a:effectLst/>
                          <a:latin typeface="Twinkl Cursive Looped" panose="02000000000000000000" pitchFamily="2" charset="77"/>
                        </a:rPr>
                        <a:t>5</a:t>
                      </a:r>
                      <a:endParaRPr lang="en-GB" sz="1600" b="1" kern="100" cap="none" spc="0">
                        <a:solidFill>
                          <a:schemeClr val="tx1"/>
                        </a:solidFill>
                        <a:effectLst/>
                        <a:latin typeface="Twinkl Cursive Looped" panose="02000000000000000000" pitchFamily="2" charset="77"/>
                        <a:ea typeface="Aptos" panose="020B0004020202020204" pitchFamily="34" charset="0"/>
                        <a:cs typeface="Times New Roman" panose="02020603050405020304" pitchFamily="18" charset="0"/>
                      </a:endParaRPr>
                    </a:p>
                  </a:txBody>
                  <a:tcPr marL="10735" marR="10735" marT="72138" marB="72138" anchor="ctr">
                    <a:lnL w="28575" cap="flat" cmpd="sng" algn="ctr">
                      <a:noFill/>
                      <a:prstDash val="solid"/>
                    </a:lnL>
                    <a:lnR w="12700" cmpd="sng">
                      <a:noFill/>
                      <a:prstDash val="solid"/>
                    </a:lnR>
                    <a:lnT w="12700" cmpd="sng">
                      <a:noFill/>
                      <a:prstDash val="solid"/>
                    </a:lnT>
                    <a:lnB w="12700" cap="flat" cmpd="sng" algn="ctr">
                      <a:noFill/>
                      <a:prstDash val="solid"/>
                    </a:lnB>
                    <a:noFill/>
                  </a:tcPr>
                </a:tc>
                <a:tc>
                  <a:txBody>
                    <a:bodyPr/>
                    <a:lstStyle/>
                    <a:p>
                      <a:pPr>
                        <a:buNone/>
                      </a:pPr>
                      <a:r>
                        <a:rPr lang="en-GB" sz="1400" kern="0" cap="none" spc="0">
                          <a:solidFill>
                            <a:schemeClr val="tx1"/>
                          </a:solidFill>
                          <a:effectLst/>
                          <a:latin typeface="Twinkl Cursive Looped" panose="02000000000000000000" pitchFamily="2" charset="77"/>
                        </a:rPr>
                        <a:t>Building the Tudor Home</a:t>
                      </a:r>
                      <a:endParaRPr lang="en-GB" sz="1400" kern="100" cap="none" spc="0">
                        <a:solidFill>
                          <a:schemeClr val="tx1"/>
                        </a:solidFill>
                        <a:effectLst/>
                        <a:latin typeface="Twinkl Cursive Looped" panose="02000000000000000000" pitchFamily="2" charset="77"/>
                        <a:ea typeface="Aptos" panose="020B0004020202020204" pitchFamily="34" charset="0"/>
                        <a:cs typeface="Times New Roman" panose="02020603050405020304" pitchFamily="18" charset="0"/>
                      </a:endParaRPr>
                    </a:p>
                  </a:txBody>
                  <a:tcPr marL="10735" marR="10735" marT="72138" marB="72138" anchor="ctr">
                    <a:lnL w="12700" cmpd="sng">
                      <a:noFill/>
                      <a:prstDash val="solid"/>
                    </a:lnL>
                    <a:lnR w="12700" cmpd="sng">
                      <a:noFill/>
                      <a:prstDash val="solid"/>
                    </a:lnR>
                    <a:lnT w="12700" cmpd="sng">
                      <a:noFill/>
                      <a:prstDash val="solid"/>
                    </a:lnT>
                    <a:lnB w="12700" cap="flat" cmpd="sng" algn="ctr">
                      <a:noFill/>
                      <a:prstDash val="solid"/>
                    </a:lnB>
                    <a:noFill/>
                  </a:tcPr>
                </a:tc>
                <a:tc>
                  <a:txBody>
                    <a:bodyPr/>
                    <a:lstStyle/>
                    <a:p>
                      <a:pPr>
                        <a:buNone/>
                      </a:pPr>
                      <a:r>
                        <a:rPr lang="en-GB" sz="1400" kern="0" cap="none" spc="0">
                          <a:solidFill>
                            <a:schemeClr val="tx1"/>
                          </a:solidFill>
                          <a:effectLst/>
                          <a:latin typeface="Twinkl Cursive Looped" panose="02000000000000000000" pitchFamily="2" charset="77"/>
                        </a:rPr>
                        <a:t>Construction</a:t>
                      </a:r>
                      <a:endParaRPr lang="en-GB" sz="1400" kern="100" cap="none" spc="0">
                        <a:solidFill>
                          <a:schemeClr val="tx1"/>
                        </a:solidFill>
                        <a:effectLst/>
                        <a:latin typeface="Twinkl Cursive Looped" panose="02000000000000000000" pitchFamily="2" charset="77"/>
                        <a:ea typeface="Aptos" panose="020B0004020202020204" pitchFamily="34" charset="0"/>
                        <a:cs typeface="Times New Roman" panose="02020603050405020304" pitchFamily="18" charset="0"/>
                      </a:endParaRPr>
                    </a:p>
                  </a:txBody>
                  <a:tcPr marL="10735" marR="10735" marT="72138" marB="72138" anchor="ctr">
                    <a:lnL w="12700" cmpd="sng">
                      <a:noFill/>
                      <a:prstDash val="solid"/>
                    </a:lnL>
                    <a:lnR w="12700" cmpd="sng">
                      <a:noFill/>
                      <a:prstDash val="solid"/>
                    </a:lnR>
                    <a:lnT w="12700" cmpd="sng">
                      <a:noFill/>
                      <a:prstDash val="solid"/>
                    </a:lnT>
                    <a:lnB w="12700" cap="flat" cmpd="sng" algn="ctr">
                      <a:noFill/>
                      <a:prstDash val="solid"/>
                    </a:lnB>
                    <a:noFill/>
                  </a:tcPr>
                </a:tc>
                <a:tc>
                  <a:txBody>
                    <a:bodyPr/>
                    <a:lstStyle/>
                    <a:p>
                      <a:pPr>
                        <a:buNone/>
                      </a:pPr>
                      <a:r>
                        <a:rPr lang="en-GB" sz="1400" kern="0" cap="none" spc="0" dirty="0">
                          <a:solidFill>
                            <a:schemeClr val="tx1"/>
                          </a:solidFill>
                          <a:effectLst/>
                          <a:latin typeface="Twinkl Cursive Looped" panose="02000000000000000000" pitchFamily="2" charset="77"/>
                        </a:rPr>
                        <a:t>3D Tudor house incorporating their drawings and prints</a:t>
                      </a:r>
                      <a:endParaRPr lang="en-GB" sz="1400" kern="100" cap="none" spc="0" dirty="0">
                        <a:solidFill>
                          <a:schemeClr val="tx1"/>
                        </a:solidFill>
                        <a:effectLst/>
                        <a:latin typeface="Twinkl Cursive Looped" panose="02000000000000000000" pitchFamily="2" charset="77"/>
                        <a:ea typeface="Aptos" panose="020B0004020202020204" pitchFamily="34" charset="0"/>
                        <a:cs typeface="Times New Roman" panose="02020603050405020304" pitchFamily="18" charset="0"/>
                      </a:endParaRPr>
                    </a:p>
                  </a:txBody>
                  <a:tcPr marL="10735" marR="10735" marT="72138" marB="72138" anchor="ctr">
                    <a:lnL w="12700" cmpd="sng">
                      <a:noFill/>
                      <a:prstDash val="solid"/>
                    </a:lnL>
                    <a:lnR w="28575" cap="flat" cmpd="sng" algn="ctr">
                      <a:noFill/>
                      <a:prstDash val="solid"/>
                    </a:lnR>
                    <a:lnT w="12700" cmpd="sng">
                      <a:noFill/>
                      <a:prstDash val="solid"/>
                    </a:lnT>
                    <a:lnB w="12700" cap="flat" cmpd="sng" algn="ctr">
                      <a:noFill/>
                      <a:prstDash val="solid"/>
                    </a:lnB>
                    <a:noFill/>
                  </a:tcPr>
                </a:tc>
                <a:extLst>
                  <a:ext uri="{0D108BD9-81ED-4DB2-BD59-A6C34878D82A}">
                    <a16:rowId xmlns:a16="http://schemas.microsoft.com/office/drawing/2014/main" val="3656791847"/>
                  </a:ext>
                </a:extLst>
              </a:tr>
              <a:tr h="425960">
                <a:tc>
                  <a:txBody>
                    <a:bodyPr/>
                    <a:lstStyle/>
                    <a:p>
                      <a:pPr>
                        <a:buNone/>
                      </a:pPr>
                      <a:r>
                        <a:rPr lang="en-GB" sz="1600" b="1" kern="0" cap="none" spc="0" dirty="0">
                          <a:solidFill>
                            <a:schemeClr val="tx1"/>
                          </a:solidFill>
                          <a:effectLst/>
                          <a:latin typeface="Twinkl Cursive Looped" panose="02000000000000000000" pitchFamily="2" charset="77"/>
                        </a:rPr>
                        <a:t>6</a:t>
                      </a:r>
                      <a:endParaRPr lang="en-GB" sz="1600" b="1" kern="100" cap="none" spc="0" dirty="0">
                        <a:solidFill>
                          <a:schemeClr val="tx1"/>
                        </a:solidFill>
                        <a:effectLst/>
                        <a:latin typeface="Twinkl Cursive Looped" panose="02000000000000000000" pitchFamily="2" charset="77"/>
                        <a:ea typeface="Aptos" panose="020B0004020202020204" pitchFamily="34" charset="0"/>
                        <a:cs typeface="Times New Roman" panose="02020603050405020304" pitchFamily="18" charset="0"/>
                      </a:endParaRPr>
                    </a:p>
                  </a:txBody>
                  <a:tcPr marL="10735" marR="10735" marT="72138" marB="72138"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a:buNone/>
                      </a:pPr>
                      <a:r>
                        <a:rPr lang="en-GB" sz="1400" kern="0" cap="none" spc="0" dirty="0">
                          <a:solidFill>
                            <a:schemeClr val="tx1"/>
                          </a:solidFill>
                          <a:effectLst/>
                          <a:latin typeface="Twinkl Cursive Looped" panose="02000000000000000000" pitchFamily="2" charset="77"/>
                        </a:rPr>
                        <a:t>Finishing &amp; Evaluating</a:t>
                      </a:r>
                      <a:endParaRPr lang="en-GB" sz="1400" kern="100" cap="none" spc="0" dirty="0">
                        <a:solidFill>
                          <a:schemeClr val="tx1"/>
                        </a:solidFill>
                        <a:effectLst/>
                        <a:latin typeface="Twinkl Cursive Looped" panose="02000000000000000000" pitchFamily="2" charset="77"/>
                        <a:ea typeface="Aptos" panose="020B0004020202020204" pitchFamily="34" charset="0"/>
                        <a:cs typeface="Times New Roman" panose="02020603050405020304" pitchFamily="18" charset="0"/>
                      </a:endParaRPr>
                    </a:p>
                  </a:txBody>
                  <a:tcPr marL="10735" marR="10735" marT="72138" marB="72138"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a:buNone/>
                      </a:pPr>
                      <a:r>
                        <a:rPr lang="en-GB" sz="1400" kern="0" cap="none" spc="0" dirty="0">
                          <a:solidFill>
                            <a:schemeClr val="tx1"/>
                          </a:solidFill>
                          <a:effectLst/>
                          <a:latin typeface="Twinkl Cursive Looped" panose="02000000000000000000" pitchFamily="2" charset="77"/>
                        </a:rPr>
                        <a:t>Painting, detail &amp; evaluation</a:t>
                      </a:r>
                      <a:endParaRPr lang="en-GB" sz="1400" kern="100" cap="none" spc="0" dirty="0">
                        <a:solidFill>
                          <a:schemeClr val="tx1"/>
                        </a:solidFill>
                        <a:effectLst/>
                        <a:latin typeface="Twinkl Cursive Looped" panose="02000000000000000000" pitchFamily="2" charset="77"/>
                        <a:ea typeface="Aptos" panose="020B0004020202020204" pitchFamily="34" charset="0"/>
                        <a:cs typeface="Times New Roman" panose="02020603050405020304" pitchFamily="18" charset="0"/>
                      </a:endParaRPr>
                    </a:p>
                  </a:txBody>
                  <a:tcPr marL="10735" marR="10735" marT="72138" marB="72138"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a:buNone/>
                      </a:pPr>
                      <a:r>
                        <a:rPr lang="en-GB" sz="1400" kern="0" cap="none" spc="0" dirty="0">
                          <a:solidFill>
                            <a:schemeClr val="tx1"/>
                          </a:solidFill>
                          <a:effectLst/>
                          <a:latin typeface="Twinkl Cursive Looped" panose="02000000000000000000" pitchFamily="2" charset="77"/>
                        </a:rPr>
                        <a:t>Completed Tudor home</a:t>
                      </a:r>
                      <a:endParaRPr lang="en-GB" sz="1400" kern="100" cap="none" spc="0" dirty="0">
                        <a:solidFill>
                          <a:schemeClr val="tx1"/>
                        </a:solidFill>
                        <a:effectLst/>
                        <a:latin typeface="Twinkl Cursive Looped" panose="02000000000000000000" pitchFamily="2" charset="77"/>
                        <a:ea typeface="Aptos" panose="020B0004020202020204" pitchFamily="34" charset="0"/>
                        <a:cs typeface="Times New Roman" panose="02020603050405020304" pitchFamily="18" charset="0"/>
                      </a:endParaRPr>
                    </a:p>
                  </a:txBody>
                  <a:tcPr marL="10735" marR="10735" marT="72138" marB="72138"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392667306"/>
                  </a:ext>
                </a:extLst>
              </a:tr>
            </a:tbl>
          </a:graphicData>
        </a:graphic>
      </p:graphicFrame>
      <p:sp>
        <p:nvSpPr>
          <p:cNvPr id="6" name="TextBox 5">
            <a:extLst>
              <a:ext uri="{FF2B5EF4-FFF2-40B4-BE49-F238E27FC236}">
                <a16:creationId xmlns:a16="http://schemas.microsoft.com/office/drawing/2014/main" id="{61962CA0-C43C-F8A9-1DE1-C4318E6D7AA3}"/>
              </a:ext>
            </a:extLst>
          </p:cNvPr>
          <p:cNvSpPr txBox="1"/>
          <p:nvPr/>
        </p:nvSpPr>
        <p:spPr>
          <a:xfrm>
            <a:off x="839106" y="2107854"/>
            <a:ext cx="2446504" cy="369332"/>
          </a:xfrm>
          <a:prstGeom prst="rect">
            <a:avLst/>
          </a:prstGeom>
          <a:noFill/>
        </p:spPr>
        <p:txBody>
          <a:bodyPr wrap="none" rtlCol="0">
            <a:spAutoFit/>
          </a:bodyPr>
          <a:lstStyle/>
          <a:p>
            <a:r>
              <a:rPr lang="en-US" u="sng" dirty="0">
                <a:latin typeface="Twinkl Cursive Looped" panose="02000000000000000000" pitchFamily="2" charset="77"/>
              </a:rPr>
              <a:t>Drawing and printing </a:t>
            </a:r>
          </a:p>
        </p:txBody>
      </p:sp>
    </p:spTree>
    <p:extLst>
      <p:ext uri="{BB962C8B-B14F-4D97-AF65-F5344CB8AC3E}">
        <p14:creationId xmlns:p14="http://schemas.microsoft.com/office/powerpoint/2010/main" val="2038394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45A976A-8DE3-4B67-B94B-2044FDD128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EAAA1B9-2DDB-49C9-A037-A523D2F13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a:extLst>
              <a:ext uri="{FF2B5EF4-FFF2-40B4-BE49-F238E27FC236}">
                <a16:creationId xmlns:a16="http://schemas.microsoft.com/office/drawing/2014/main" id="{8FE02D61-F10D-534D-4BF9-2C81DBA452FE}"/>
              </a:ext>
            </a:extLst>
          </p:cNvPr>
          <p:cNvSpPr>
            <a:spLocks noGrp="1"/>
          </p:cNvSpPr>
          <p:nvPr>
            <p:ph type="title"/>
          </p:nvPr>
        </p:nvSpPr>
        <p:spPr>
          <a:xfrm>
            <a:off x="804672" y="457200"/>
            <a:ext cx="10579608" cy="1188720"/>
          </a:xfrm>
        </p:spPr>
        <p:txBody>
          <a:bodyPr>
            <a:normAutofit/>
          </a:bodyPr>
          <a:lstStyle/>
          <a:p>
            <a:r>
              <a:rPr lang="en-US" sz="4000" dirty="0">
                <a:solidFill>
                  <a:schemeClr val="tx2"/>
                </a:solidFill>
                <a:latin typeface="Twinkl Cursive Looped" panose="02000000000000000000" pitchFamily="2" charset="77"/>
              </a:rPr>
              <a:t>History – Little Moreton Hall</a:t>
            </a:r>
          </a:p>
        </p:txBody>
      </p:sp>
      <p:grpSp>
        <p:nvGrpSpPr>
          <p:cNvPr id="13" name="Group 12">
            <a:extLst>
              <a:ext uri="{FF2B5EF4-FFF2-40B4-BE49-F238E27FC236}">
                <a16:creationId xmlns:a16="http://schemas.microsoft.com/office/drawing/2014/main" id="{76566969-F813-4CC5-B3E9-363D85B55C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8881264" y="-5116"/>
            <a:ext cx="3318648" cy="2490264"/>
            <a:chOff x="-305" y="-1"/>
            <a:chExt cx="3832880" cy="2876136"/>
          </a:xfrm>
        </p:grpSpPr>
        <p:sp>
          <p:nvSpPr>
            <p:cNvPr id="14" name="Freeform: Shape 13">
              <a:extLst>
                <a:ext uri="{FF2B5EF4-FFF2-40B4-BE49-F238E27FC236}">
                  <a16:creationId xmlns:a16="http://schemas.microsoft.com/office/drawing/2014/main" id="{AF8CF66C-45E2-456B-92B0-9E97A331D1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D65D590E-D70D-4D25-B853-D5208F2AA3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231501E-3F84-4705-A001-13995FA688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552617E4-47FD-4C38-8F70-93BF9B125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0217D733-97B6-4C43-AF0C-5E3CB0EA13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4607887"/>
            <a:ext cx="2605762" cy="2252847"/>
            <a:chOff x="-305" y="-4155"/>
            <a:chExt cx="2514948" cy="2174333"/>
          </a:xfrm>
        </p:grpSpPr>
        <p:sp>
          <p:nvSpPr>
            <p:cNvPr id="20" name="Freeform: Shape 19">
              <a:extLst>
                <a:ext uri="{FF2B5EF4-FFF2-40B4-BE49-F238E27FC236}">
                  <a16:creationId xmlns:a16="http://schemas.microsoft.com/office/drawing/2014/main" id="{FD288266-7E76-4D4A-BAAC-E233FA013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B697F88A-8624-4BA2-AF06-E6C3A52F03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8CA77163-C052-481C-9DCF-68C23ACAB3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3" name="Freeform: Shape 22">
              <a:extLst>
                <a:ext uri="{FF2B5EF4-FFF2-40B4-BE49-F238E27FC236}">
                  <a16:creationId xmlns:a16="http://schemas.microsoft.com/office/drawing/2014/main" id="{02B425B5-0A0E-4B85-B718-E5DA73431A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aphicFrame>
        <p:nvGraphicFramePr>
          <p:cNvPr id="4" name="Content Placeholder 3">
            <a:extLst>
              <a:ext uri="{FF2B5EF4-FFF2-40B4-BE49-F238E27FC236}">
                <a16:creationId xmlns:a16="http://schemas.microsoft.com/office/drawing/2014/main" id="{9782AF61-0E76-720E-E3CC-E89A194EC10D}"/>
              </a:ext>
            </a:extLst>
          </p:cNvPr>
          <p:cNvGraphicFramePr>
            <a:graphicFrameLocks noGrp="1"/>
          </p:cNvGraphicFramePr>
          <p:nvPr>
            <p:ph idx="1"/>
            <p:extLst>
              <p:ext uri="{D42A27DB-BD31-4B8C-83A1-F6EECF244321}">
                <p14:modId xmlns:p14="http://schemas.microsoft.com/office/powerpoint/2010/main" val="2427142385"/>
              </p:ext>
            </p:extLst>
          </p:nvPr>
        </p:nvGraphicFramePr>
        <p:xfrm>
          <a:off x="912505" y="2165994"/>
          <a:ext cx="9953335" cy="3566164"/>
        </p:xfrm>
        <a:graphic>
          <a:graphicData uri="http://schemas.openxmlformats.org/drawingml/2006/table">
            <a:tbl>
              <a:tblPr firstRow="1" firstCol="1" bandRow="1"/>
              <a:tblGrid>
                <a:gridCol w="1263863">
                  <a:extLst>
                    <a:ext uri="{9D8B030D-6E8A-4147-A177-3AD203B41FA5}">
                      <a16:colId xmlns:a16="http://schemas.microsoft.com/office/drawing/2014/main" val="2994698967"/>
                    </a:ext>
                  </a:extLst>
                </a:gridCol>
                <a:gridCol w="4760458">
                  <a:extLst>
                    <a:ext uri="{9D8B030D-6E8A-4147-A177-3AD203B41FA5}">
                      <a16:colId xmlns:a16="http://schemas.microsoft.com/office/drawing/2014/main" val="2059870950"/>
                    </a:ext>
                  </a:extLst>
                </a:gridCol>
                <a:gridCol w="3929014">
                  <a:extLst>
                    <a:ext uri="{9D8B030D-6E8A-4147-A177-3AD203B41FA5}">
                      <a16:colId xmlns:a16="http://schemas.microsoft.com/office/drawing/2014/main" val="3585381924"/>
                    </a:ext>
                  </a:extLst>
                </a:gridCol>
              </a:tblGrid>
              <a:tr h="322231">
                <a:tc>
                  <a:txBody>
                    <a:bodyPr/>
                    <a:lstStyle/>
                    <a:p>
                      <a:pPr algn="ctr" fontAlgn="ctr">
                        <a:buNone/>
                      </a:pPr>
                      <a:r>
                        <a:rPr lang="en-GB" sz="1600" b="1" i="0" u="none" strike="noStrike">
                          <a:effectLst/>
                          <a:latin typeface="Twinkl Cursive Looped" panose="02000000000000000000" pitchFamily="2" charset="77"/>
                          <a:ea typeface="Times New Roman" panose="02020603050405020304" pitchFamily="18" charset="0"/>
                          <a:cs typeface="Times New Roman" panose="02020603050405020304" pitchFamily="18" charset="0"/>
                        </a:rPr>
                        <a:t>Lesson</a:t>
                      </a:r>
                      <a:endParaRPr lang="en-GB" sz="2400" b="0" i="0" u="none" strike="noStrike">
                        <a:effectLst/>
                        <a:latin typeface="Twinkl Cursive Looped" panose="02000000000000000000" pitchFamily="2" charset="77"/>
                      </a:endParaRPr>
                    </a:p>
                  </a:txBody>
                  <a:tcPr marL="12869" marR="12869" marT="12869" marB="12869" anchor="ctr">
                    <a:lnL>
                      <a:noFill/>
                    </a:lnL>
                    <a:lnR>
                      <a:noFill/>
                    </a:lnR>
                    <a:lnT>
                      <a:noFill/>
                    </a:lnT>
                    <a:lnB>
                      <a:noFill/>
                    </a:lnB>
                    <a:noFill/>
                  </a:tcPr>
                </a:tc>
                <a:tc>
                  <a:txBody>
                    <a:bodyPr/>
                    <a:lstStyle/>
                    <a:p>
                      <a:pPr algn="ctr" fontAlgn="ctr">
                        <a:buNone/>
                      </a:pPr>
                      <a:r>
                        <a:rPr lang="en-GB" sz="1600" b="1" i="0" u="none" strike="noStrike">
                          <a:effectLst/>
                          <a:latin typeface="Twinkl Cursive Looped" panose="02000000000000000000" pitchFamily="2" charset="77"/>
                          <a:ea typeface="Times New Roman" panose="02020603050405020304" pitchFamily="18" charset="0"/>
                          <a:cs typeface="Times New Roman" panose="02020603050405020304" pitchFamily="18" charset="0"/>
                        </a:rPr>
                        <a:t>Enquiry question</a:t>
                      </a:r>
                      <a:endParaRPr lang="en-GB" sz="2400" b="0" i="0" u="none" strike="noStrike">
                        <a:effectLst/>
                        <a:latin typeface="Twinkl Cursive Looped" panose="02000000000000000000" pitchFamily="2" charset="77"/>
                      </a:endParaRPr>
                    </a:p>
                  </a:txBody>
                  <a:tcPr marL="12869" marR="12869" marT="12869" marB="12869" anchor="ctr">
                    <a:lnL>
                      <a:noFill/>
                    </a:lnL>
                    <a:lnR>
                      <a:noFill/>
                    </a:lnR>
                    <a:lnT>
                      <a:noFill/>
                    </a:lnT>
                    <a:lnB>
                      <a:noFill/>
                    </a:lnB>
                    <a:noFill/>
                  </a:tcPr>
                </a:tc>
                <a:tc>
                  <a:txBody>
                    <a:bodyPr/>
                    <a:lstStyle/>
                    <a:p>
                      <a:pPr algn="ctr" fontAlgn="ctr">
                        <a:buNone/>
                      </a:pPr>
                      <a:r>
                        <a:rPr lang="en-GB" sz="1600" b="1" i="0" u="none" strike="noStrike">
                          <a:effectLst/>
                          <a:latin typeface="Twinkl Cursive Looped" panose="02000000000000000000" pitchFamily="2" charset="77"/>
                          <a:ea typeface="Times New Roman" panose="02020603050405020304" pitchFamily="18" charset="0"/>
                          <a:cs typeface="Times New Roman" panose="02020603050405020304" pitchFamily="18" charset="0"/>
                        </a:rPr>
                        <a:t>Main historical concept</a:t>
                      </a:r>
                      <a:endParaRPr lang="en-GB" sz="2400" b="0" i="0" u="none" strike="noStrike">
                        <a:effectLst/>
                        <a:latin typeface="Twinkl Cursive Looped" panose="02000000000000000000" pitchFamily="2" charset="77"/>
                      </a:endParaRPr>
                    </a:p>
                  </a:txBody>
                  <a:tcPr marL="12869" marR="12869" marT="12869" marB="12869" anchor="ctr">
                    <a:lnL>
                      <a:noFill/>
                    </a:lnL>
                    <a:lnR>
                      <a:noFill/>
                    </a:lnR>
                    <a:lnT>
                      <a:noFill/>
                    </a:lnT>
                    <a:lnB>
                      <a:noFill/>
                    </a:lnB>
                    <a:noFill/>
                  </a:tcPr>
                </a:tc>
                <a:extLst>
                  <a:ext uri="{0D108BD9-81ED-4DB2-BD59-A6C34878D82A}">
                    <a16:rowId xmlns:a16="http://schemas.microsoft.com/office/drawing/2014/main" val="3022923796"/>
                  </a:ext>
                </a:extLst>
              </a:tr>
              <a:tr h="569310">
                <a:tc>
                  <a:txBody>
                    <a:bodyPr/>
                    <a:lstStyle/>
                    <a:p>
                      <a:pPr algn="l" fontAlgn="ctr">
                        <a:buNone/>
                      </a:pPr>
                      <a:r>
                        <a:rPr lang="en-GB" sz="1600" b="1" i="0" u="none" strike="noStrike" dirty="0">
                          <a:effectLst/>
                          <a:latin typeface="Twinkl Cursive Looped" panose="02000000000000000000" pitchFamily="2" charset="77"/>
                          <a:ea typeface="Times New Roman" panose="02020603050405020304" pitchFamily="18" charset="0"/>
                          <a:cs typeface="Times New Roman" panose="02020603050405020304" pitchFamily="18" charset="0"/>
                        </a:rPr>
                        <a:t>1</a:t>
                      </a:r>
                      <a:endParaRPr lang="en-GB" sz="2400" b="0" i="0" u="none" strike="noStrike" dirty="0">
                        <a:effectLst/>
                        <a:latin typeface="Twinkl Cursive Looped" panose="02000000000000000000" pitchFamily="2" charset="77"/>
                      </a:endParaRPr>
                    </a:p>
                  </a:txBody>
                  <a:tcPr marL="12869" marR="12869" marT="12869" marB="12869" anchor="ctr">
                    <a:lnL>
                      <a:noFill/>
                    </a:lnL>
                    <a:lnR>
                      <a:noFill/>
                    </a:lnR>
                    <a:lnT>
                      <a:noFill/>
                    </a:lnT>
                    <a:lnB>
                      <a:noFill/>
                    </a:lnB>
                    <a:noFill/>
                  </a:tcPr>
                </a:tc>
                <a:tc>
                  <a:txBody>
                    <a:bodyPr/>
                    <a:lstStyle/>
                    <a:p>
                      <a:pPr algn="l" fontAlgn="ctr">
                        <a:buNone/>
                      </a:pPr>
                      <a:r>
                        <a:rPr lang="en-GB" sz="1600" b="0" i="0" u="none" strike="noStrike">
                          <a:effectLst/>
                          <a:latin typeface="Twinkl Cursive Looped" panose="02000000000000000000" pitchFamily="2" charset="77"/>
                          <a:ea typeface="Times New Roman" panose="02020603050405020304" pitchFamily="18" charset="0"/>
                          <a:cs typeface="Times New Roman" panose="02020603050405020304" pitchFamily="18" charset="0"/>
                        </a:rPr>
                        <a:t>What can we learn from Little Moreton Hall before we even go inside?</a:t>
                      </a:r>
                      <a:endParaRPr lang="en-GB" sz="2400" b="0" i="0" u="none" strike="noStrike">
                        <a:effectLst/>
                        <a:latin typeface="Twinkl Cursive Looped" panose="02000000000000000000" pitchFamily="2" charset="77"/>
                      </a:endParaRPr>
                    </a:p>
                  </a:txBody>
                  <a:tcPr marL="12869" marR="12869" marT="12869" marB="12869" anchor="ctr">
                    <a:lnL>
                      <a:noFill/>
                    </a:lnL>
                    <a:lnR>
                      <a:noFill/>
                    </a:lnR>
                    <a:lnT>
                      <a:noFill/>
                    </a:lnT>
                    <a:lnB>
                      <a:noFill/>
                    </a:lnB>
                    <a:noFill/>
                  </a:tcPr>
                </a:tc>
                <a:tc>
                  <a:txBody>
                    <a:bodyPr/>
                    <a:lstStyle/>
                    <a:p>
                      <a:pPr algn="l" fontAlgn="ctr">
                        <a:buNone/>
                      </a:pPr>
                      <a:r>
                        <a:rPr lang="en-GB" sz="1600" b="0" i="0" u="none" strike="noStrike">
                          <a:effectLst/>
                          <a:latin typeface="Twinkl Cursive Looped" panose="02000000000000000000" pitchFamily="2" charset="77"/>
                          <a:ea typeface="Times New Roman" panose="02020603050405020304" pitchFamily="18" charset="0"/>
                          <a:cs typeface="Times New Roman" panose="02020603050405020304" pitchFamily="18" charset="0"/>
                        </a:rPr>
                        <a:t>Evidence &amp; inference</a:t>
                      </a:r>
                      <a:endParaRPr lang="en-GB" sz="2400" b="0" i="0" u="none" strike="noStrike">
                        <a:effectLst/>
                        <a:latin typeface="Twinkl Cursive Looped" panose="02000000000000000000" pitchFamily="2" charset="77"/>
                      </a:endParaRPr>
                    </a:p>
                  </a:txBody>
                  <a:tcPr marL="12869" marR="12869" marT="12869" marB="12869" anchor="ctr">
                    <a:lnL>
                      <a:noFill/>
                    </a:lnL>
                    <a:lnR>
                      <a:noFill/>
                    </a:lnR>
                    <a:lnT>
                      <a:noFill/>
                    </a:lnT>
                    <a:lnB>
                      <a:noFill/>
                    </a:lnB>
                    <a:noFill/>
                  </a:tcPr>
                </a:tc>
                <a:extLst>
                  <a:ext uri="{0D108BD9-81ED-4DB2-BD59-A6C34878D82A}">
                    <a16:rowId xmlns:a16="http://schemas.microsoft.com/office/drawing/2014/main" val="2396966956"/>
                  </a:ext>
                </a:extLst>
              </a:tr>
              <a:tr h="569310">
                <a:tc>
                  <a:txBody>
                    <a:bodyPr/>
                    <a:lstStyle/>
                    <a:p>
                      <a:pPr algn="l" fontAlgn="ctr">
                        <a:buNone/>
                      </a:pPr>
                      <a:r>
                        <a:rPr lang="en-GB" sz="1600" b="1" i="0" u="none" strike="noStrike">
                          <a:effectLst/>
                          <a:latin typeface="Twinkl Cursive Looped" panose="02000000000000000000" pitchFamily="2" charset="77"/>
                          <a:ea typeface="Times New Roman" panose="02020603050405020304" pitchFamily="18" charset="0"/>
                          <a:cs typeface="Times New Roman" panose="02020603050405020304" pitchFamily="18" charset="0"/>
                        </a:rPr>
                        <a:t>2</a:t>
                      </a:r>
                      <a:endParaRPr lang="en-GB" sz="2400" b="0" i="0" u="none" strike="noStrike">
                        <a:effectLst/>
                        <a:latin typeface="Twinkl Cursive Looped" panose="02000000000000000000" pitchFamily="2" charset="77"/>
                      </a:endParaRPr>
                    </a:p>
                  </a:txBody>
                  <a:tcPr marL="12869" marR="12869" marT="12869" marB="12869" anchor="ctr">
                    <a:lnL>
                      <a:noFill/>
                    </a:lnL>
                    <a:lnR>
                      <a:noFill/>
                    </a:lnR>
                    <a:lnT>
                      <a:noFill/>
                    </a:lnT>
                    <a:lnB>
                      <a:noFill/>
                    </a:lnB>
                    <a:noFill/>
                  </a:tcPr>
                </a:tc>
                <a:tc>
                  <a:txBody>
                    <a:bodyPr/>
                    <a:lstStyle/>
                    <a:p>
                      <a:pPr algn="l" fontAlgn="ctr">
                        <a:buNone/>
                      </a:pPr>
                      <a:r>
                        <a:rPr lang="en-GB" sz="1600" b="0" i="0" u="none" strike="noStrike">
                          <a:effectLst/>
                          <a:latin typeface="Twinkl Cursive Looped" panose="02000000000000000000" pitchFamily="2" charset="77"/>
                          <a:ea typeface="Times New Roman" panose="02020603050405020304" pitchFamily="18" charset="0"/>
                          <a:cs typeface="Times New Roman" panose="02020603050405020304" pitchFamily="18" charset="0"/>
                        </a:rPr>
                        <a:t>What does Little Moreton Hall tell us about wealth and status?</a:t>
                      </a:r>
                      <a:endParaRPr lang="en-GB" sz="2400" b="0" i="0" u="none" strike="noStrike">
                        <a:effectLst/>
                        <a:latin typeface="Twinkl Cursive Looped" panose="02000000000000000000" pitchFamily="2" charset="77"/>
                      </a:endParaRPr>
                    </a:p>
                  </a:txBody>
                  <a:tcPr marL="12869" marR="12869" marT="12869" marB="12869" anchor="ctr">
                    <a:lnL>
                      <a:noFill/>
                    </a:lnL>
                    <a:lnR>
                      <a:noFill/>
                    </a:lnR>
                    <a:lnT>
                      <a:noFill/>
                    </a:lnT>
                    <a:lnB>
                      <a:noFill/>
                    </a:lnB>
                    <a:noFill/>
                  </a:tcPr>
                </a:tc>
                <a:tc>
                  <a:txBody>
                    <a:bodyPr/>
                    <a:lstStyle/>
                    <a:p>
                      <a:pPr algn="l" fontAlgn="ctr">
                        <a:buNone/>
                      </a:pPr>
                      <a:r>
                        <a:rPr lang="en-GB" sz="1600" b="0" i="0" u="none" strike="noStrike">
                          <a:effectLst/>
                          <a:latin typeface="Twinkl Cursive Looped" panose="02000000000000000000" pitchFamily="2" charset="77"/>
                          <a:ea typeface="Times New Roman" panose="02020603050405020304" pitchFamily="18" charset="0"/>
                          <a:cs typeface="Times New Roman" panose="02020603050405020304" pitchFamily="18" charset="0"/>
                        </a:rPr>
                        <a:t>Social hierarchy</a:t>
                      </a:r>
                      <a:endParaRPr lang="en-GB" sz="2400" b="0" i="0" u="none" strike="noStrike">
                        <a:effectLst/>
                        <a:latin typeface="Twinkl Cursive Looped" panose="02000000000000000000" pitchFamily="2" charset="77"/>
                      </a:endParaRPr>
                    </a:p>
                  </a:txBody>
                  <a:tcPr marL="12869" marR="12869" marT="12869" marB="12869" anchor="ctr">
                    <a:lnL>
                      <a:noFill/>
                    </a:lnL>
                    <a:lnR>
                      <a:noFill/>
                    </a:lnR>
                    <a:lnT>
                      <a:noFill/>
                    </a:lnT>
                    <a:lnB>
                      <a:noFill/>
                    </a:lnB>
                    <a:noFill/>
                  </a:tcPr>
                </a:tc>
                <a:extLst>
                  <a:ext uri="{0D108BD9-81ED-4DB2-BD59-A6C34878D82A}">
                    <a16:rowId xmlns:a16="http://schemas.microsoft.com/office/drawing/2014/main" val="2951333189"/>
                  </a:ext>
                </a:extLst>
              </a:tr>
              <a:tr h="322231">
                <a:tc>
                  <a:txBody>
                    <a:bodyPr/>
                    <a:lstStyle/>
                    <a:p>
                      <a:pPr algn="l" fontAlgn="ctr">
                        <a:buNone/>
                      </a:pPr>
                      <a:r>
                        <a:rPr lang="en-GB" sz="1600" b="1" i="0" u="none" strike="noStrike">
                          <a:effectLst/>
                          <a:latin typeface="Twinkl Cursive Looped" panose="02000000000000000000" pitchFamily="2" charset="77"/>
                          <a:ea typeface="Times New Roman" panose="02020603050405020304" pitchFamily="18" charset="0"/>
                          <a:cs typeface="Times New Roman" panose="02020603050405020304" pitchFamily="18" charset="0"/>
                        </a:rPr>
                        <a:t>3</a:t>
                      </a:r>
                      <a:endParaRPr lang="en-GB" sz="2400" b="0" i="0" u="none" strike="noStrike">
                        <a:effectLst/>
                        <a:latin typeface="Twinkl Cursive Looped" panose="02000000000000000000" pitchFamily="2" charset="77"/>
                      </a:endParaRPr>
                    </a:p>
                  </a:txBody>
                  <a:tcPr marL="12869" marR="12869" marT="12869" marB="12869" anchor="ctr">
                    <a:lnL>
                      <a:noFill/>
                    </a:lnL>
                    <a:lnR>
                      <a:noFill/>
                    </a:lnR>
                    <a:lnT>
                      <a:noFill/>
                    </a:lnT>
                    <a:lnB>
                      <a:noFill/>
                    </a:lnB>
                    <a:noFill/>
                  </a:tcPr>
                </a:tc>
                <a:tc>
                  <a:txBody>
                    <a:bodyPr/>
                    <a:lstStyle/>
                    <a:p>
                      <a:pPr algn="l" fontAlgn="ctr">
                        <a:buNone/>
                      </a:pPr>
                      <a:r>
                        <a:rPr lang="en-GB" sz="1600" b="0" i="0" u="none" strike="noStrike">
                          <a:effectLst/>
                          <a:latin typeface="Twinkl Cursive Looped" panose="02000000000000000000" pitchFamily="2" charset="77"/>
                          <a:ea typeface="Times New Roman" panose="02020603050405020304" pitchFamily="18" charset="0"/>
                          <a:cs typeface="Times New Roman" panose="02020603050405020304" pitchFamily="18" charset="0"/>
                        </a:rPr>
                        <a:t>What was everyday life like inside the Hall?</a:t>
                      </a:r>
                      <a:endParaRPr lang="en-GB" sz="2400" b="0" i="0" u="none" strike="noStrike">
                        <a:effectLst/>
                        <a:latin typeface="Twinkl Cursive Looped" panose="02000000000000000000" pitchFamily="2" charset="77"/>
                      </a:endParaRPr>
                    </a:p>
                  </a:txBody>
                  <a:tcPr marL="12869" marR="12869" marT="12869" marB="12869" anchor="ctr">
                    <a:lnL>
                      <a:noFill/>
                    </a:lnL>
                    <a:lnR>
                      <a:noFill/>
                    </a:lnR>
                    <a:lnT>
                      <a:noFill/>
                    </a:lnT>
                    <a:lnB>
                      <a:noFill/>
                    </a:lnB>
                    <a:noFill/>
                  </a:tcPr>
                </a:tc>
                <a:tc>
                  <a:txBody>
                    <a:bodyPr/>
                    <a:lstStyle/>
                    <a:p>
                      <a:pPr algn="l" fontAlgn="ctr">
                        <a:buNone/>
                      </a:pPr>
                      <a:r>
                        <a:rPr lang="en-GB" sz="1600" b="0" i="0" u="none" strike="noStrike">
                          <a:effectLst/>
                          <a:latin typeface="Twinkl Cursive Looped" panose="02000000000000000000" pitchFamily="2" charset="77"/>
                          <a:ea typeface="Times New Roman" panose="02020603050405020304" pitchFamily="18" charset="0"/>
                          <a:cs typeface="Times New Roman" panose="02020603050405020304" pitchFamily="18" charset="0"/>
                        </a:rPr>
                        <a:t>Everyday life</a:t>
                      </a:r>
                      <a:endParaRPr lang="en-GB" sz="2400" b="0" i="0" u="none" strike="noStrike">
                        <a:effectLst/>
                        <a:latin typeface="Twinkl Cursive Looped" panose="02000000000000000000" pitchFamily="2" charset="77"/>
                      </a:endParaRPr>
                    </a:p>
                  </a:txBody>
                  <a:tcPr marL="12869" marR="12869" marT="12869" marB="12869" anchor="ctr">
                    <a:lnL>
                      <a:noFill/>
                    </a:lnL>
                    <a:lnR>
                      <a:noFill/>
                    </a:lnR>
                    <a:lnT>
                      <a:noFill/>
                    </a:lnT>
                    <a:lnB>
                      <a:noFill/>
                    </a:lnB>
                    <a:noFill/>
                  </a:tcPr>
                </a:tc>
                <a:extLst>
                  <a:ext uri="{0D108BD9-81ED-4DB2-BD59-A6C34878D82A}">
                    <a16:rowId xmlns:a16="http://schemas.microsoft.com/office/drawing/2014/main" val="3505222096"/>
                  </a:ext>
                </a:extLst>
              </a:tr>
              <a:tr h="322231">
                <a:tc>
                  <a:txBody>
                    <a:bodyPr/>
                    <a:lstStyle/>
                    <a:p>
                      <a:pPr algn="l" fontAlgn="ctr">
                        <a:buNone/>
                      </a:pPr>
                      <a:r>
                        <a:rPr lang="en-GB" sz="1600" b="1" i="0" u="none" strike="noStrike">
                          <a:effectLst/>
                          <a:latin typeface="Twinkl Cursive Looped" panose="02000000000000000000" pitchFamily="2" charset="77"/>
                          <a:ea typeface="Times New Roman" panose="02020603050405020304" pitchFamily="18" charset="0"/>
                          <a:cs typeface="Times New Roman" panose="02020603050405020304" pitchFamily="18" charset="0"/>
                        </a:rPr>
                        <a:t>4</a:t>
                      </a:r>
                      <a:endParaRPr lang="en-GB" sz="2400" b="0" i="0" u="none" strike="noStrike">
                        <a:effectLst/>
                        <a:latin typeface="Twinkl Cursive Looped" panose="02000000000000000000" pitchFamily="2" charset="77"/>
                      </a:endParaRPr>
                    </a:p>
                  </a:txBody>
                  <a:tcPr marL="12869" marR="12869" marT="12869" marB="12869" anchor="ctr">
                    <a:lnL>
                      <a:noFill/>
                    </a:lnL>
                    <a:lnR>
                      <a:noFill/>
                    </a:lnR>
                    <a:lnT>
                      <a:noFill/>
                    </a:lnT>
                    <a:lnB>
                      <a:noFill/>
                    </a:lnB>
                    <a:noFill/>
                  </a:tcPr>
                </a:tc>
                <a:tc>
                  <a:txBody>
                    <a:bodyPr/>
                    <a:lstStyle/>
                    <a:p>
                      <a:pPr algn="l" fontAlgn="ctr">
                        <a:buNone/>
                      </a:pPr>
                      <a:r>
                        <a:rPr lang="en-GB" sz="1600" b="0" i="0" u="none" strike="noStrike">
                          <a:effectLst/>
                          <a:latin typeface="Twinkl Cursive Looped" panose="02000000000000000000" pitchFamily="2" charset="77"/>
                          <a:ea typeface="Times New Roman" panose="02020603050405020304" pitchFamily="18" charset="0"/>
                          <a:cs typeface="Times New Roman" panose="02020603050405020304" pitchFamily="18" charset="0"/>
                        </a:rPr>
                        <a:t>What did Tudor people believe and fear?</a:t>
                      </a:r>
                      <a:endParaRPr lang="en-GB" sz="2400" b="0" i="0" u="none" strike="noStrike">
                        <a:effectLst/>
                        <a:latin typeface="Twinkl Cursive Looped" panose="02000000000000000000" pitchFamily="2" charset="77"/>
                      </a:endParaRPr>
                    </a:p>
                  </a:txBody>
                  <a:tcPr marL="12869" marR="12869" marT="12869" marB="12869" anchor="ctr">
                    <a:lnL>
                      <a:noFill/>
                    </a:lnL>
                    <a:lnR>
                      <a:noFill/>
                    </a:lnR>
                    <a:lnT>
                      <a:noFill/>
                    </a:lnT>
                    <a:lnB>
                      <a:noFill/>
                    </a:lnB>
                    <a:noFill/>
                  </a:tcPr>
                </a:tc>
                <a:tc>
                  <a:txBody>
                    <a:bodyPr/>
                    <a:lstStyle/>
                    <a:p>
                      <a:pPr algn="l" fontAlgn="ctr">
                        <a:buNone/>
                      </a:pPr>
                      <a:r>
                        <a:rPr lang="en-GB" sz="1600" b="0" i="0" u="none" strike="noStrike">
                          <a:effectLst/>
                          <a:latin typeface="Twinkl Cursive Looped" panose="02000000000000000000" pitchFamily="2" charset="77"/>
                          <a:ea typeface="Times New Roman" panose="02020603050405020304" pitchFamily="18" charset="0"/>
                          <a:cs typeface="Times New Roman" panose="02020603050405020304" pitchFamily="18" charset="0"/>
                        </a:rPr>
                        <a:t>Religion &amp; belief</a:t>
                      </a:r>
                      <a:endParaRPr lang="en-GB" sz="2400" b="0" i="0" u="none" strike="noStrike">
                        <a:effectLst/>
                        <a:latin typeface="Twinkl Cursive Looped" panose="02000000000000000000" pitchFamily="2" charset="77"/>
                      </a:endParaRPr>
                    </a:p>
                  </a:txBody>
                  <a:tcPr marL="12869" marR="12869" marT="12869" marB="12869" anchor="ctr">
                    <a:lnL>
                      <a:noFill/>
                    </a:lnL>
                    <a:lnR>
                      <a:noFill/>
                    </a:lnR>
                    <a:lnT>
                      <a:noFill/>
                    </a:lnT>
                    <a:lnB>
                      <a:noFill/>
                    </a:lnB>
                    <a:noFill/>
                  </a:tcPr>
                </a:tc>
                <a:extLst>
                  <a:ext uri="{0D108BD9-81ED-4DB2-BD59-A6C34878D82A}">
                    <a16:rowId xmlns:a16="http://schemas.microsoft.com/office/drawing/2014/main" val="3807609503"/>
                  </a:ext>
                </a:extLst>
              </a:tr>
              <a:tr h="569310">
                <a:tc>
                  <a:txBody>
                    <a:bodyPr/>
                    <a:lstStyle/>
                    <a:p>
                      <a:pPr algn="l" fontAlgn="ctr">
                        <a:buNone/>
                      </a:pPr>
                      <a:r>
                        <a:rPr lang="en-GB" sz="1600" b="1" i="0" u="none" strike="noStrike">
                          <a:effectLst/>
                          <a:latin typeface="Twinkl Cursive Looped" panose="02000000000000000000" pitchFamily="2" charset="77"/>
                          <a:ea typeface="Times New Roman" panose="02020603050405020304" pitchFamily="18" charset="0"/>
                          <a:cs typeface="Times New Roman" panose="02020603050405020304" pitchFamily="18" charset="0"/>
                        </a:rPr>
                        <a:t>5</a:t>
                      </a:r>
                      <a:endParaRPr lang="en-GB" sz="2400" b="0" i="0" u="none" strike="noStrike">
                        <a:effectLst/>
                        <a:latin typeface="Twinkl Cursive Looped" panose="02000000000000000000" pitchFamily="2" charset="77"/>
                      </a:endParaRPr>
                    </a:p>
                  </a:txBody>
                  <a:tcPr marL="12869" marR="12869" marT="12869" marB="12869" anchor="ctr">
                    <a:lnL>
                      <a:noFill/>
                    </a:lnL>
                    <a:lnR>
                      <a:noFill/>
                    </a:lnR>
                    <a:lnT>
                      <a:noFill/>
                    </a:lnT>
                    <a:lnB>
                      <a:noFill/>
                    </a:lnB>
                    <a:noFill/>
                  </a:tcPr>
                </a:tc>
                <a:tc>
                  <a:txBody>
                    <a:bodyPr/>
                    <a:lstStyle/>
                    <a:p>
                      <a:pPr algn="l" fontAlgn="ctr">
                        <a:buNone/>
                      </a:pPr>
                      <a:r>
                        <a:rPr lang="en-GB" sz="1600" b="0" i="0" u="none" strike="noStrike">
                          <a:effectLst/>
                          <a:latin typeface="Twinkl Cursive Looped" panose="02000000000000000000" pitchFamily="2" charset="77"/>
                          <a:ea typeface="Times New Roman" panose="02020603050405020304" pitchFamily="18" charset="0"/>
                          <a:cs typeface="Times New Roman" panose="02020603050405020304" pitchFamily="18" charset="0"/>
                        </a:rPr>
                        <a:t>What can the Hall tell us about Tudor entertainment, food and health?</a:t>
                      </a:r>
                      <a:endParaRPr lang="en-GB" sz="2400" b="0" i="0" u="none" strike="noStrike">
                        <a:effectLst/>
                        <a:latin typeface="Twinkl Cursive Looped" panose="02000000000000000000" pitchFamily="2" charset="77"/>
                      </a:endParaRPr>
                    </a:p>
                  </a:txBody>
                  <a:tcPr marL="12869" marR="12869" marT="12869" marB="12869" anchor="ctr">
                    <a:lnL>
                      <a:noFill/>
                    </a:lnL>
                    <a:lnR>
                      <a:noFill/>
                    </a:lnR>
                    <a:lnT>
                      <a:noFill/>
                    </a:lnT>
                    <a:lnB>
                      <a:noFill/>
                    </a:lnB>
                    <a:noFill/>
                  </a:tcPr>
                </a:tc>
                <a:tc>
                  <a:txBody>
                    <a:bodyPr/>
                    <a:lstStyle/>
                    <a:p>
                      <a:pPr algn="l" fontAlgn="ctr">
                        <a:buNone/>
                      </a:pPr>
                      <a:r>
                        <a:rPr lang="en-GB" sz="1600" b="0" i="0" u="none" strike="noStrike">
                          <a:effectLst/>
                          <a:latin typeface="Twinkl Cursive Looped" panose="02000000000000000000" pitchFamily="2" charset="77"/>
                          <a:ea typeface="Times New Roman" panose="02020603050405020304" pitchFamily="18" charset="0"/>
                          <a:cs typeface="Times New Roman" panose="02020603050405020304" pitchFamily="18" charset="0"/>
                        </a:rPr>
                        <a:t>Similarity &amp; difference</a:t>
                      </a:r>
                      <a:endParaRPr lang="en-GB" sz="2400" b="0" i="0" u="none" strike="noStrike">
                        <a:effectLst/>
                        <a:latin typeface="Twinkl Cursive Looped" panose="02000000000000000000" pitchFamily="2" charset="77"/>
                      </a:endParaRPr>
                    </a:p>
                  </a:txBody>
                  <a:tcPr marL="12869" marR="12869" marT="12869" marB="12869" anchor="ctr">
                    <a:lnL>
                      <a:noFill/>
                    </a:lnL>
                    <a:lnR>
                      <a:noFill/>
                    </a:lnR>
                    <a:lnT>
                      <a:noFill/>
                    </a:lnT>
                    <a:lnB>
                      <a:noFill/>
                    </a:lnB>
                    <a:noFill/>
                  </a:tcPr>
                </a:tc>
                <a:extLst>
                  <a:ext uri="{0D108BD9-81ED-4DB2-BD59-A6C34878D82A}">
                    <a16:rowId xmlns:a16="http://schemas.microsoft.com/office/drawing/2014/main" val="496676253"/>
                  </a:ext>
                </a:extLst>
              </a:tr>
              <a:tr h="322231">
                <a:tc>
                  <a:txBody>
                    <a:bodyPr/>
                    <a:lstStyle/>
                    <a:p>
                      <a:pPr algn="l" fontAlgn="ctr">
                        <a:buNone/>
                      </a:pPr>
                      <a:r>
                        <a:rPr lang="en-GB" sz="1600" b="1" i="0" u="none" strike="noStrike">
                          <a:effectLst/>
                          <a:latin typeface="Twinkl Cursive Looped" panose="02000000000000000000" pitchFamily="2" charset="77"/>
                          <a:ea typeface="Times New Roman" panose="02020603050405020304" pitchFamily="18" charset="0"/>
                          <a:cs typeface="Times New Roman" panose="02020603050405020304" pitchFamily="18" charset="0"/>
                        </a:rPr>
                        <a:t>6</a:t>
                      </a:r>
                      <a:endParaRPr lang="en-GB" sz="2400" b="0" i="0" u="none" strike="noStrike">
                        <a:effectLst/>
                        <a:latin typeface="Twinkl Cursive Looped" panose="02000000000000000000" pitchFamily="2" charset="77"/>
                      </a:endParaRPr>
                    </a:p>
                  </a:txBody>
                  <a:tcPr marL="12869" marR="12869" marT="12869" marB="12869" anchor="ctr">
                    <a:lnL>
                      <a:noFill/>
                    </a:lnL>
                    <a:lnR>
                      <a:noFill/>
                    </a:lnR>
                    <a:lnT>
                      <a:noFill/>
                    </a:lnT>
                    <a:lnB>
                      <a:noFill/>
                    </a:lnB>
                    <a:noFill/>
                  </a:tcPr>
                </a:tc>
                <a:tc>
                  <a:txBody>
                    <a:bodyPr/>
                    <a:lstStyle/>
                    <a:p>
                      <a:pPr algn="l" fontAlgn="ctr">
                        <a:buNone/>
                      </a:pPr>
                      <a:r>
                        <a:rPr lang="en-GB" sz="1600" b="0" i="0" u="none" strike="noStrike">
                          <a:effectLst/>
                          <a:latin typeface="Twinkl Cursive Looped" panose="02000000000000000000" pitchFamily="2" charset="77"/>
                          <a:ea typeface="Times New Roman" panose="02020603050405020304" pitchFamily="18" charset="0"/>
                          <a:cs typeface="Times New Roman" panose="02020603050405020304" pitchFamily="18" charset="0"/>
                        </a:rPr>
                        <a:t>Why is Little Moreton Hall so wonky?</a:t>
                      </a:r>
                      <a:endParaRPr lang="en-GB" sz="2400" b="0" i="0" u="none" strike="noStrike">
                        <a:effectLst/>
                        <a:latin typeface="Twinkl Cursive Looped" panose="02000000000000000000" pitchFamily="2" charset="77"/>
                      </a:endParaRPr>
                    </a:p>
                  </a:txBody>
                  <a:tcPr marL="12869" marR="12869" marT="12869" marB="12869" anchor="ctr">
                    <a:lnL>
                      <a:noFill/>
                    </a:lnL>
                    <a:lnR>
                      <a:noFill/>
                    </a:lnR>
                    <a:lnT>
                      <a:noFill/>
                    </a:lnT>
                    <a:lnB>
                      <a:noFill/>
                    </a:lnB>
                    <a:noFill/>
                  </a:tcPr>
                </a:tc>
                <a:tc>
                  <a:txBody>
                    <a:bodyPr/>
                    <a:lstStyle/>
                    <a:p>
                      <a:pPr algn="l" fontAlgn="ctr">
                        <a:buNone/>
                      </a:pPr>
                      <a:r>
                        <a:rPr lang="en-GB" sz="1600" b="0" i="0" u="none" strike="noStrike">
                          <a:effectLst/>
                          <a:latin typeface="Twinkl Cursive Looped" panose="02000000000000000000" pitchFamily="2" charset="77"/>
                          <a:ea typeface="Times New Roman" panose="02020603050405020304" pitchFamily="18" charset="0"/>
                          <a:cs typeface="Times New Roman" panose="02020603050405020304" pitchFamily="18" charset="0"/>
                        </a:rPr>
                        <a:t>Cause &amp; consequence</a:t>
                      </a:r>
                      <a:endParaRPr lang="en-GB" sz="2400" b="0" i="0" u="none" strike="noStrike">
                        <a:effectLst/>
                        <a:latin typeface="Twinkl Cursive Looped" panose="02000000000000000000" pitchFamily="2" charset="77"/>
                      </a:endParaRPr>
                    </a:p>
                  </a:txBody>
                  <a:tcPr marL="12869" marR="12869" marT="12869" marB="12869" anchor="ctr">
                    <a:lnL>
                      <a:noFill/>
                    </a:lnL>
                    <a:lnR>
                      <a:noFill/>
                    </a:lnR>
                    <a:lnT>
                      <a:noFill/>
                    </a:lnT>
                    <a:lnB>
                      <a:noFill/>
                    </a:lnB>
                    <a:noFill/>
                  </a:tcPr>
                </a:tc>
                <a:extLst>
                  <a:ext uri="{0D108BD9-81ED-4DB2-BD59-A6C34878D82A}">
                    <a16:rowId xmlns:a16="http://schemas.microsoft.com/office/drawing/2014/main" val="2115662761"/>
                  </a:ext>
                </a:extLst>
              </a:tr>
              <a:tr h="569310">
                <a:tc>
                  <a:txBody>
                    <a:bodyPr/>
                    <a:lstStyle/>
                    <a:p>
                      <a:pPr algn="l" fontAlgn="ctr">
                        <a:buNone/>
                      </a:pPr>
                      <a:r>
                        <a:rPr lang="en-GB" sz="1600" b="1" i="0" u="none" strike="noStrike">
                          <a:effectLst/>
                          <a:latin typeface="Twinkl Cursive Looped" panose="02000000000000000000" pitchFamily="2" charset="77"/>
                          <a:ea typeface="Times New Roman" panose="02020603050405020304" pitchFamily="18" charset="0"/>
                          <a:cs typeface="Times New Roman" panose="02020603050405020304" pitchFamily="18" charset="0"/>
                        </a:rPr>
                        <a:t>7</a:t>
                      </a:r>
                      <a:endParaRPr lang="en-GB" sz="2400" b="0" i="0" u="none" strike="noStrike">
                        <a:effectLst/>
                        <a:latin typeface="Twinkl Cursive Looped" panose="02000000000000000000" pitchFamily="2" charset="77"/>
                      </a:endParaRPr>
                    </a:p>
                  </a:txBody>
                  <a:tcPr marL="12869" marR="12869" marT="12869" marB="12869" anchor="ctr">
                    <a:lnL>
                      <a:noFill/>
                    </a:lnL>
                    <a:lnR>
                      <a:noFill/>
                    </a:lnR>
                    <a:lnT>
                      <a:noFill/>
                    </a:lnT>
                    <a:lnB>
                      <a:noFill/>
                    </a:lnB>
                    <a:noFill/>
                  </a:tcPr>
                </a:tc>
                <a:tc>
                  <a:txBody>
                    <a:bodyPr/>
                    <a:lstStyle/>
                    <a:p>
                      <a:pPr algn="l" fontAlgn="ctr">
                        <a:buNone/>
                      </a:pPr>
                      <a:r>
                        <a:rPr lang="en-GB" sz="1600" b="0" i="0" u="none" strike="noStrike">
                          <a:effectLst/>
                          <a:latin typeface="Twinkl Cursive Looped" panose="02000000000000000000" pitchFamily="2" charset="77"/>
                          <a:ea typeface="Times New Roman" panose="02020603050405020304" pitchFamily="18" charset="0"/>
                          <a:cs typeface="Times New Roman" panose="02020603050405020304" pitchFamily="18" charset="0"/>
                        </a:rPr>
                        <a:t>What can Little Moreton Hall </a:t>
                      </a:r>
                      <a:r>
                        <a:rPr lang="en-GB" sz="1600" b="0" i="1" u="none" strike="noStrike">
                          <a:effectLst/>
                          <a:latin typeface="Twinkl Cursive Looped" panose="02000000000000000000" pitchFamily="2" charset="77"/>
                          <a:ea typeface="Times New Roman" panose="02020603050405020304" pitchFamily="18" charset="0"/>
                          <a:cs typeface="Times New Roman" panose="02020603050405020304" pitchFamily="18" charset="0"/>
                        </a:rPr>
                        <a:t>really</a:t>
                      </a:r>
                      <a:r>
                        <a:rPr lang="en-GB" sz="1600" b="0" i="0" u="none" strike="noStrike">
                          <a:effectLst/>
                          <a:latin typeface="Twinkl Cursive Looped" panose="02000000000000000000" pitchFamily="2" charset="77"/>
                          <a:ea typeface="Times New Roman" panose="02020603050405020304" pitchFamily="18" charset="0"/>
                          <a:cs typeface="Times New Roman" panose="02020603050405020304" pitchFamily="18" charset="0"/>
                        </a:rPr>
                        <a:t> tell us about Tudor life?</a:t>
                      </a:r>
                      <a:endParaRPr lang="en-GB" sz="2400" b="0" i="0" u="none" strike="noStrike">
                        <a:effectLst/>
                        <a:latin typeface="Twinkl Cursive Looped" panose="02000000000000000000" pitchFamily="2" charset="77"/>
                      </a:endParaRPr>
                    </a:p>
                  </a:txBody>
                  <a:tcPr marL="12869" marR="12869" marT="12869" marB="12869" anchor="ctr">
                    <a:lnL>
                      <a:noFill/>
                    </a:lnL>
                    <a:lnR>
                      <a:noFill/>
                    </a:lnR>
                    <a:lnT>
                      <a:noFill/>
                    </a:lnT>
                    <a:lnB>
                      <a:noFill/>
                    </a:lnB>
                    <a:noFill/>
                  </a:tcPr>
                </a:tc>
                <a:tc>
                  <a:txBody>
                    <a:bodyPr/>
                    <a:lstStyle/>
                    <a:p>
                      <a:pPr algn="l" fontAlgn="ctr">
                        <a:buNone/>
                      </a:pPr>
                      <a:r>
                        <a:rPr lang="en-GB" sz="1600" b="0" i="0" u="none" strike="noStrike" dirty="0">
                          <a:effectLst/>
                          <a:latin typeface="Twinkl Cursive Looped" panose="02000000000000000000" pitchFamily="2" charset="77"/>
                          <a:ea typeface="Times New Roman" panose="02020603050405020304" pitchFamily="18" charset="0"/>
                          <a:cs typeface="Times New Roman" panose="02020603050405020304" pitchFamily="18" charset="0"/>
                        </a:rPr>
                        <a:t>Interpretation &amp; evaluation</a:t>
                      </a:r>
                      <a:endParaRPr lang="en-GB" sz="2400" b="0" i="0" u="none" strike="noStrike" dirty="0">
                        <a:effectLst/>
                        <a:latin typeface="Twinkl Cursive Looped" panose="02000000000000000000" pitchFamily="2" charset="77"/>
                      </a:endParaRPr>
                    </a:p>
                  </a:txBody>
                  <a:tcPr marL="12869" marR="12869" marT="12869" marB="12869" anchor="ctr">
                    <a:lnL>
                      <a:noFill/>
                    </a:lnL>
                    <a:lnR>
                      <a:noFill/>
                    </a:lnR>
                    <a:lnT>
                      <a:noFill/>
                    </a:lnT>
                    <a:lnB>
                      <a:noFill/>
                    </a:lnB>
                    <a:noFill/>
                  </a:tcPr>
                </a:tc>
                <a:extLst>
                  <a:ext uri="{0D108BD9-81ED-4DB2-BD59-A6C34878D82A}">
                    <a16:rowId xmlns:a16="http://schemas.microsoft.com/office/drawing/2014/main" val="3011658207"/>
                  </a:ext>
                </a:extLst>
              </a:tr>
            </a:tbl>
          </a:graphicData>
        </a:graphic>
      </p:graphicFrame>
    </p:spTree>
    <p:extLst>
      <p:ext uri="{BB962C8B-B14F-4D97-AF65-F5344CB8AC3E}">
        <p14:creationId xmlns:p14="http://schemas.microsoft.com/office/powerpoint/2010/main" val="32465549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55292-694F-1C1F-3663-5B3BF96C9D5D}"/>
              </a:ext>
            </a:extLst>
          </p:cNvPr>
          <p:cNvSpPr>
            <a:spLocks noGrp="1"/>
          </p:cNvSpPr>
          <p:nvPr>
            <p:ph type="title"/>
          </p:nvPr>
        </p:nvSpPr>
        <p:spPr>
          <a:xfrm>
            <a:off x="838200" y="184150"/>
            <a:ext cx="10515600" cy="1325563"/>
          </a:xfrm>
        </p:spPr>
        <p:txBody>
          <a:bodyPr/>
          <a:lstStyle/>
          <a:p>
            <a:r>
              <a:rPr lang="en-US" u="sng" dirty="0">
                <a:latin typeface="Twinkl Cursive Looped" panose="02000000000000000000" pitchFamily="2" charset="77"/>
              </a:rPr>
              <a:t>Music</a:t>
            </a:r>
          </a:p>
        </p:txBody>
      </p:sp>
      <p:sp>
        <p:nvSpPr>
          <p:cNvPr id="3" name="Content Placeholder 2">
            <a:extLst>
              <a:ext uri="{FF2B5EF4-FFF2-40B4-BE49-F238E27FC236}">
                <a16:creationId xmlns:a16="http://schemas.microsoft.com/office/drawing/2014/main" id="{1F38ED12-E578-9951-CA0B-91FB319C672D}"/>
              </a:ext>
            </a:extLst>
          </p:cNvPr>
          <p:cNvSpPr>
            <a:spLocks noGrp="1"/>
          </p:cNvSpPr>
          <p:nvPr>
            <p:ph idx="1"/>
          </p:nvPr>
        </p:nvSpPr>
        <p:spPr>
          <a:xfrm>
            <a:off x="838200" y="1509713"/>
            <a:ext cx="10515600" cy="4351338"/>
          </a:xfrm>
        </p:spPr>
        <p:txBody>
          <a:bodyPr>
            <a:normAutofit/>
          </a:bodyPr>
          <a:lstStyle/>
          <a:p>
            <a:pPr marL="0" indent="0">
              <a:buNone/>
            </a:pPr>
            <a:r>
              <a:rPr lang="en-GB" sz="2400" dirty="0">
                <a:latin typeface="Twinkl Cursive Looped" panose="02000000000000000000" pitchFamily="2" charset="77"/>
              </a:rPr>
              <a:t>-Composing melodies on tuned percussion</a:t>
            </a:r>
          </a:p>
          <a:p>
            <a:pPr marL="0" indent="0">
              <a:buNone/>
            </a:pPr>
            <a:r>
              <a:rPr lang="en-GB" sz="2400" dirty="0">
                <a:latin typeface="Twinkl Cursive Looped" panose="02000000000000000000" pitchFamily="2" charset="77"/>
              </a:rPr>
              <a:t>-Composing a short, structured piece of music</a:t>
            </a:r>
          </a:p>
          <a:p>
            <a:pPr marL="0" indent="0">
              <a:buNone/>
            </a:pPr>
            <a:r>
              <a:rPr lang="en-GB" sz="2400" dirty="0">
                <a:latin typeface="Twinkl Cursive Looped" panose="02000000000000000000" pitchFamily="2" charset="77"/>
              </a:rPr>
              <a:t>-Musical chords</a:t>
            </a:r>
            <a:r>
              <a:rPr lang="en-GB" sz="2400" dirty="0">
                <a:effectLst/>
                <a:latin typeface="Twinkl Cursive Looped" panose="02000000000000000000" pitchFamily="2" charset="77"/>
              </a:rPr>
              <a:t> </a:t>
            </a:r>
            <a:endParaRPr lang="en-US" sz="2400" dirty="0">
              <a:latin typeface="Twinkl Cursive Looped" panose="02000000000000000000" pitchFamily="2" charset="77"/>
            </a:endParaRPr>
          </a:p>
        </p:txBody>
      </p:sp>
      <p:sp>
        <p:nvSpPr>
          <p:cNvPr id="4" name="Title 1">
            <a:extLst>
              <a:ext uri="{FF2B5EF4-FFF2-40B4-BE49-F238E27FC236}">
                <a16:creationId xmlns:a16="http://schemas.microsoft.com/office/drawing/2014/main" id="{01B5DE33-AD42-E8B3-FEF0-C58676C1E761}"/>
              </a:ext>
            </a:extLst>
          </p:cNvPr>
          <p:cNvSpPr txBox="1">
            <a:spLocks/>
          </p:cNvSpPr>
          <p:nvPr/>
        </p:nvSpPr>
        <p:spPr>
          <a:xfrm>
            <a:off x="838200" y="334373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u="sng" dirty="0">
                <a:latin typeface="Twinkl Cursive Looped" panose="02000000000000000000" pitchFamily="2" charset="77"/>
              </a:rPr>
              <a:t>RE -  </a:t>
            </a:r>
            <a:r>
              <a:rPr lang="en-GB" sz="3600" u="sng" dirty="0">
                <a:latin typeface="Twinkl Cursive Looped" panose="02000000000000000000" pitchFamily="2" charset="77"/>
              </a:rPr>
              <a:t>Hinduism</a:t>
            </a:r>
            <a:br>
              <a:rPr lang="en-GB" dirty="0"/>
            </a:br>
            <a:endParaRPr lang="en-US" dirty="0">
              <a:latin typeface="Twinkl Cursive Looped" panose="02000000000000000000" pitchFamily="2" charset="77"/>
            </a:endParaRPr>
          </a:p>
        </p:txBody>
      </p:sp>
      <p:sp>
        <p:nvSpPr>
          <p:cNvPr id="6" name="TextBox 5">
            <a:extLst>
              <a:ext uri="{FF2B5EF4-FFF2-40B4-BE49-F238E27FC236}">
                <a16:creationId xmlns:a16="http://schemas.microsoft.com/office/drawing/2014/main" id="{1D406320-2C1C-0225-0484-D656345018CF}"/>
              </a:ext>
            </a:extLst>
          </p:cNvPr>
          <p:cNvSpPr txBox="1"/>
          <p:nvPr/>
        </p:nvSpPr>
        <p:spPr>
          <a:xfrm>
            <a:off x="838200" y="4246106"/>
            <a:ext cx="6096000" cy="2015936"/>
          </a:xfrm>
          <a:prstGeom prst="rect">
            <a:avLst/>
          </a:prstGeom>
          <a:noFill/>
        </p:spPr>
        <p:txBody>
          <a:bodyPr wrap="square">
            <a:spAutoFit/>
          </a:bodyPr>
          <a:lstStyle/>
          <a:p>
            <a:r>
              <a:rPr lang="en-GB" sz="2500" b="1" dirty="0">
                <a:latin typeface="Twinkl Cursive Looped" panose="02000000000000000000" pitchFamily="2" charset="77"/>
              </a:rPr>
              <a:t>Hinduism: Sanatana &amp; Dharma</a:t>
            </a:r>
            <a:endParaRPr lang="en-GB" sz="2500" dirty="0">
              <a:latin typeface="Twinkl Cursive Looped" panose="02000000000000000000" pitchFamily="2" charset="77"/>
            </a:endParaRPr>
          </a:p>
          <a:p>
            <a:r>
              <a:rPr lang="en-GB" sz="2500" dirty="0">
                <a:latin typeface="Twinkl Cursive Looped" panose="02000000000000000000" pitchFamily="2" charset="77"/>
              </a:rPr>
              <a:t>-Gods</a:t>
            </a:r>
          </a:p>
          <a:p>
            <a:r>
              <a:rPr lang="en-GB" sz="2500" dirty="0">
                <a:latin typeface="Twinkl Cursive Looped" panose="02000000000000000000" pitchFamily="2" charset="77"/>
              </a:rPr>
              <a:t>-Symbols</a:t>
            </a:r>
          </a:p>
          <a:p>
            <a:r>
              <a:rPr lang="en-GB" sz="2500" dirty="0">
                <a:latin typeface="Twinkl Cursive Looped" panose="02000000000000000000" pitchFamily="2" charset="77"/>
              </a:rPr>
              <a:t>-</a:t>
            </a:r>
            <a:r>
              <a:rPr lang="en-GB" sz="2500" dirty="0" err="1">
                <a:latin typeface="Twinkl Cursive Looped" panose="02000000000000000000" pitchFamily="2" charset="77"/>
              </a:rPr>
              <a:t>Divali</a:t>
            </a:r>
            <a:endParaRPr lang="en-GB" sz="2500" dirty="0">
              <a:latin typeface="Twinkl Cursive Looped" panose="02000000000000000000" pitchFamily="2" charset="77"/>
            </a:endParaRPr>
          </a:p>
          <a:p>
            <a:r>
              <a:rPr lang="en-GB" sz="2500" dirty="0">
                <a:latin typeface="Twinkl Cursive Looped" panose="02000000000000000000" pitchFamily="2" charset="77"/>
              </a:rPr>
              <a:t>-Stories of Vishnu, Rama, Sita</a:t>
            </a:r>
            <a:r>
              <a:rPr lang="en-GB" sz="2500" dirty="0">
                <a:effectLst/>
                <a:latin typeface="Twinkl Cursive Looped" panose="02000000000000000000" pitchFamily="2" charset="77"/>
              </a:rPr>
              <a:t> </a:t>
            </a:r>
            <a:endParaRPr lang="en-US" sz="2500" dirty="0">
              <a:latin typeface="Twinkl Cursive Looped" panose="02000000000000000000" pitchFamily="2" charset="77"/>
            </a:endParaRPr>
          </a:p>
        </p:txBody>
      </p:sp>
    </p:spTree>
    <p:extLst>
      <p:ext uri="{BB962C8B-B14F-4D97-AF65-F5344CB8AC3E}">
        <p14:creationId xmlns:p14="http://schemas.microsoft.com/office/powerpoint/2010/main" val="794933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A877B-19E4-51A0-4E5F-1B30DD1B0C92}"/>
              </a:ext>
            </a:extLst>
          </p:cNvPr>
          <p:cNvSpPr>
            <a:spLocks noGrp="1"/>
          </p:cNvSpPr>
          <p:nvPr>
            <p:ph type="title"/>
          </p:nvPr>
        </p:nvSpPr>
        <p:spPr/>
        <p:txBody>
          <a:bodyPr/>
          <a:lstStyle/>
          <a:p>
            <a:r>
              <a:rPr lang="en-US" u="sng" dirty="0">
                <a:latin typeface="Twinkl Cursive Looped" panose="02000000000000000000" pitchFamily="2" charset="77"/>
              </a:rPr>
              <a:t>Forest school and French</a:t>
            </a:r>
          </a:p>
        </p:txBody>
      </p:sp>
      <p:sp>
        <p:nvSpPr>
          <p:cNvPr id="3" name="Content Placeholder 2">
            <a:extLst>
              <a:ext uri="{FF2B5EF4-FFF2-40B4-BE49-F238E27FC236}">
                <a16:creationId xmlns:a16="http://schemas.microsoft.com/office/drawing/2014/main" id="{C01D45C5-6A47-42BE-4E55-0328BDEFD55E}"/>
              </a:ext>
            </a:extLst>
          </p:cNvPr>
          <p:cNvSpPr>
            <a:spLocks noGrp="1"/>
          </p:cNvSpPr>
          <p:nvPr>
            <p:ph idx="1"/>
          </p:nvPr>
        </p:nvSpPr>
        <p:spPr>
          <a:xfrm>
            <a:off x="838200" y="1923822"/>
            <a:ext cx="10515600" cy="4351338"/>
          </a:xfrm>
        </p:spPr>
        <p:txBody>
          <a:bodyPr>
            <a:normAutofit fontScale="92500" lnSpcReduction="20000"/>
          </a:bodyPr>
          <a:lstStyle/>
          <a:p>
            <a:pPr marL="0" indent="0">
              <a:buNone/>
            </a:pPr>
            <a:r>
              <a:rPr lang="en-US" dirty="0">
                <a:latin typeface="Twinkl Cursive Looped" panose="02000000000000000000" pitchFamily="2" charset="77"/>
              </a:rPr>
              <a:t>Taught alternating weeks.</a:t>
            </a:r>
          </a:p>
          <a:p>
            <a:endParaRPr lang="en-US" dirty="0">
              <a:latin typeface="Twinkl Cursive Looped" panose="02000000000000000000" pitchFamily="2" charset="77"/>
            </a:endParaRPr>
          </a:p>
          <a:p>
            <a:r>
              <a:rPr lang="en-US" dirty="0">
                <a:latin typeface="Twinkl Cursive Looped" panose="02000000000000000000" pitchFamily="2" charset="77"/>
              </a:rPr>
              <a:t>Week 1 – Forest school</a:t>
            </a:r>
          </a:p>
          <a:p>
            <a:r>
              <a:rPr lang="en-US" dirty="0">
                <a:latin typeface="Twinkl Cursive Looped" panose="02000000000000000000" pitchFamily="2" charset="77"/>
              </a:rPr>
              <a:t>Assisted fire lighting</a:t>
            </a:r>
          </a:p>
          <a:p>
            <a:r>
              <a:rPr lang="en-US" dirty="0">
                <a:latin typeface="Twinkl Cursive Looped" panose="02000000000000000000" pitchFamily="2" charset="77"/>
              </a:rPr>
              <a:t>Den building</a:t>
            </a:r>
          </a:p>
          <a:p>
            <a:r>
              <a:rPr lang="en-US" dirty="0">
                <a:latin typeface="Twinkl Cursive Looped" panose="02000000000000000000" pitchFamily="2" charset="77"/>
              </a:rPr>
              <a:t>Welly walk </a:t>
            </a:r>
          </a:p>
          <a:p>
            <a:endParaRPr lang="en-US" dirty="0">
              <a:latin typeface="Twinkl Cursive Looped" panose="02000000000000000000" pitchFamily="2" charset="77"/>
            </a:endParaRPr>
          </a:p>
          <a:p>
            <a:r>
              <a:rPr lang="en-US" dirty="0">
                <a:latin typeface="Twinkl Cursive Looped" panose="02000000000000000000" pitchFamily="2" charset="77"/>
              </a:rPr>
              <a:t>Week 2 – French</a:t>
            </a:r>
          </a:p>
          <a:p>
            <a:pPr marL="0" indent="0">
              <a:buNone/>
            </a:pPr>
            <a:r>
              <a:rPr lang="en-GB" dirty="0">
                <a:latin typeface="Twinkl Cursive Looped" panose="02000000000000000000" pitchFamily="2" charset="77"/>
              </a:rPr>
              <a:t>-At home</a:t>
            </a:r>
          </a:p>
          <a:p>
            <a:pPr marL="0" indent="0">
              <a:buNone/>
            </a:pPr>
            <a:r>
              <a:rPr lang="en-GB" dirty="0">
                <a:latin typeface="Twinkl Cursive Looped" panose="02000000000000000000" pitchFamily="2" charset="77"/>
              </a:rPr>
              <a:t>-Numbers 0-80</a:t>
            </a:r>
          </a:p>
          <a:p>
            <a:pPr marL="0" indent="0">
              <a:buNone/>
            </a:pPr>
            <a:endParaRPr lang="en-US" dirty="0">
              <a:latin typeface="Twinkl Cursive Looped" panose="02000000000000000000" pitchFamily="2" charset="77"/>
            </a:endParaRPr>
          </a:p>
          <a:p>
            <a:endParaRPr lang="en-US" dirty="0"/>
          </a:p>
        </p:txBody>
      </p:sp>
    </p:spTree>
    <p:extLst>
      <p:ext uri="{BB962C8B-B14F-4D97-AF65-F5344CB8AC3E}">
        <p14:creationId xmlns:p14="http://schemas.microsoft.com/office/powerpoint/2010/main" val="2238494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26489-FFFB-EAEB-61FE-9F2EEF3D081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7435093-FF00-32F7-B7E8-E4C7852D50F0}"/>
              </a:ext>
            </a:extLst>
          </p:cNvPr>
          <p:cNvSpPr/>
          <p:nvPr/>
        </p:nvSpPr>
        <p:spPr>
          <a:xfrm>
            <a:off x="2013857" y="1905000"/>
            <a:ext cx="8164286" cy="3048000"/>
          </a:xfrm>
          <a:prstGeom prst="rect">
            <a:avLst/>
          </a:prstGeom>
          <a:solidFill>
            <a:srgbClr val="EAF9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Marking, dojo and what to expects</a:t>
            </a:r>
          </a:p>
        </p:txBody>
      </p:sp>
      <p:sp>
        <p:nvSpPr>
          <p:cNvPr id="2" name="Title 1">
            <a:extLst>
              <a:ext uri="{FF2B5EF4-FFF2-40B4-BE49-F238E27FC236}">
                <a16:creationId xmlns:a16="http://schemas.microsoft.com/office/drawing/2014/main" id="{0820C611-A751-C211-21B2-DDFDB928AE89}"/>
              </a:ext>
            </a:extLst>
          </p:cNvPr>
          <p:cNvSpPr>
            <a:spLocks noGrp="1"/>
          </p:cNvSpPr>
          <p:nvPr>
            <p:ph type="title"/>
          </p:nvPr>
        </p:nvSpPr>
        <p:spPr>
          <a:xfrm>
            <a:off x="4419600" y="2487838"/>
            <a:ext cx="10515600" cy="1325563"/>
          </a:xfrm>
        </p:spPr>
        <p:txBody>
          <a:bodyPr/>
          <a:lstStyle/>
          <a:p>
            <a:r>
              <a:rPr lang="en-US" u="sng" dirty="0">
                <a:latin typeface="Twinkl Cursive Looped" panose="02000000000000000000" pitchFamily="2" charset="77"/>
              </a:rPr>
              <a:t>Beech class</a:t>
            </a:r>
          </a:p>
        </p:txBody>
      </p:sp>
      <p:sp>
        <p:nvSpPr>
          <p:cNvPr id="3" name="TextBox 2">
            <a:extLst>
              <a:ext uri="{FF2B5EF4-FFF2-40B4-BE49-F238E27FC236}">
                <a16:creationId xmlns:a16="http://schemas.microsoft.com/office/drawing/2014/main" id="{9DEB9E1F-20C0-9764-55C9-147DD3991E29}"/>
              </a:ext>
            </a:extLst>
          </p:cNvPr>
          <p:cNvSpPr txBox="1"/>
          <p:nvPr/>
        </p:nvSpPr>
        <p:spPr>
          <a:xfrm>
            <a:off x="3937428" y="3813401"/>
            <a:ext cx="4464684" cy="369332"/>
          </a:xfrm>
          <a:prstGeom prst="rect">
            <a:avLst/>
          </a:prstGeom>
          <a:noFill/>
        </p:spPr>
        <p:txBody>
          <a:bodyPr wrap="none" rtlCol="0">
            <a:spAutoFit/>
          </a:bodyPr>
          <a:lstStyle/>
          <a:p>
            <a:r>
              <a:rPr lang="en-US" dirty="0">
                <a:latin typeface="Twinkl Cursive Looped" panose="02000000000000000000" pitchFamily="2" charset="77"/>
              </a:rPr>
              <a:t>Dojo, </a:t>
            </a:r>
            <a:r>
              <a:rPr lang="en-US" dirty="0" err="1">
                <a:latin typeface="Twinkl Cursive Looped" panose="02000000000000000000" pitchFamily="2" charset="77"/>
              </a:rPr>
              <a:t>behaviour</a:t>
            </a:r>
            <a:r>
              <a:rPr lang="en-US" dirty="0">
                <a:latin typeface="Twinkl Cursive Looped" panose="02000000000000000000" pitchFamily="2" charset="77"/>
              </a:rPr>
              <a:t> policy and what to expect</a:t>
            </a:r>
          </a:p>
        </p:txBody>
      </p:sp>
    </p:spTree>
    <p:extLst>
      <p:ext uri="{BB962C8B-B14F-4D97-AF65-F5344CB8AC3E}">
        <p14:creationId xmlns:p14="http://schemas.microsoft.com/office/powerpoint/2010/main" val="33538541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708DD-CA41-2AEE-FA0D-86FA4AEE2442}"/>
              </a:ext>
            </a:extLst>
          </p:cNvPr>
          <p:cNvSpPr>
            <a:spLocks noGrp="1"/>
          </p:cNvSpPr>
          <p:nvPr>
            <p:ph type="title"/>
          </p:nvPr>
        </p:nvSpPr>
        <p:spPr>
          <a:xfrm>
            <a:off x="838200" y="186267"/>
            <a:ext cx="10515600" cy="1325563"/>
          </a:xfrm>
        </p:spPr>
        <p:txBody>
          <a:bodyPr/>
          <a:lstStyle/>
          <a:p>
            <a:r>
              <a:rPr lang="en-US" u="sng" dirty="0">
                <a:latin typeface="Twinkl Cursive Looped" panose="02000000000000000000" pitchFamily="2" charset="77"/>
              </a:rPr>
              <a:t>Dojo and expectations</a:t>
            </a:r>
          </a:p>
        </p:txBody>
      </p:sp>
      <p:sp>
        <p:nvSpPr>
          <p:cNvPr id="3" name="Content Placeholder 2">
            <a:extLst>
              <a:ext uri="{FF2B5EF4-FFF2-40B4-BE49-F238E27FC236}">
                <a16:creationId xmlns:a16="http://schemas.microsoft.com/office/drawing/2014/main" id="{636ADD17-EF9F-40F5-3190-6D6D698EA21D}"/>
              </a:ext>
            </a:extLst>
          </p:cNvPr>
          <p:cNvSpPr>
            <a:spLocks noGrp="1"/>
          </p:cNvSpPr>
          <p:nvPr>
            <p:ph idx="1"/>
          </p:nvPr>
        </p:nvSpPr>
        <p:spPr>
          <a:xfrm>
            <a:off x="838200" y="1490133"/>
            <a:ext cx="10515600" cy="5181600"/>
          </a:xfrm>
        </p:spPr>
        <p:txBody>
          <a:bodyPr>
            <a:normAutofit fontScale="40000" lnSpcReduction="20000"/>
          </a:bodyPr>
          <a:lstStyle/>
          <a:p>
            <a:pPr marL="0" indent="0">
              <a:buNone/>
            </a:pPr>
            <a:r>
              <a:rPr lang="en-US" b="1" u="sng" dirty="0">
                <a:latin typeface="Twinkl Cursive Looped" panose="02000000000000000000" pitchFamily="2" charset="77"/>
              </a:rPr>
              <a:t>Dojo</a:t>
            </a:r>
          </a:p>
          <a:p>
            <a:pPr marL="0" indent="0">
              <a:buNone/>
            </a:pPr>
            <a:r>
              <a:rPr lang="en-US" dirty="0">
                <a:latin typeface="Twinkl Cursive Looped" panose="02000000000000000000" pitchFamily="2" charset="77"/>
              </a:rPr>
              <a:t>Dojo points can be earned for a variety of reasons including being kind, ready, respectful and safe. </a:t>
            </a:r>
          </a:p>
          <a:p>
            <a:pPr>
              <a:buFontTx/>
              <a:buChar char="-"/>
            </a:pPr>
            <a:r>
              <a:rPr lang="en-US" dirty="0">
                <a:latin typeface="Twinkl Cursive Looped" panose="02000000000000000000" pitchFamily="2" charset="77"/>
              </a:rPr>
              <a:t>Top table </a:t>
            </a:r>
          </a:p>
          <a:p>
            <a:pPr>
              <a:buFontTx/>
              <a:buChar char="-"/>
            </a:pPr>
            <a:r>
              <a:rPr lang="en-US" dirty="0">
                <a:latin typeface="Twinkl Cursive Looped" panose="02000000000000000000" pitchFamily="2" charset="77"/>
              </a:rPr>
              <a:t>Shine awards weekly</a:t>
            </a:r>
          </a:p>
          <a:p>
            <a:pPr>
              <a:buFontTx/>
              <a:buChar char="-"/>
            </a:pPr>
            <a:r>
              <a:rPr lang="en-US" dirty="0">
                <a:latin typeface="Twinkl Cursive Looped" panose="02000000000000000000" pitchFamily="2" charset="77"/>
              </a:rPr>
              <a:t>25 dojo’s – sticker and can change avatar</a:t>
            </a:r>
          </a:p>
          <a:p>
            <a:pPr>
              <a:buFontTx/>
              <a:buChar char="-"/>
            </a:pPr>
            <a:r>
              <a:rPr lang="en-US" dirty="0">
                <a:latin typeface="Twinkl Cursive Looped" panose="02000000000000000000" pitchFamily="2" charset="77"/>
              </a:rPr>
              <a:t>75 dojo’s – sticker in celebration worship and raffle ticket into half termly prize pot</a:t>
            </a:r>
          </a:p>
          <a:p>
            <a:pPr>
              <a:buFontTx/>
              <a:buChar char="-"/>
            </a:pPr>
            <a:r>
              <a:rPr lang="en-US" dirty="0">
                <a:latin typeface="Twinkl Cursive Looped" panose="02000000000000000000" pitchFamily="2" charset="77"/>
              </a:rPr>
              <a:t>150 dojo’s – treat with head or deputy and 5 tickets into the half termly prize pot</a:t>
            </a:r>
          </a:p>
          <a:p>
            <a:pPr>
              <a:buFontTx/>
              <a:buChar char="-"/>
            </a:pPr>
            <a:endParaRPr lang="en-US" dirty="0">
              <a:latin typeface="Twinkl Cursive Looped" panose="02000000000000000000" pitchFamily="2" charset="77"/>
            </a:endParaRPr>
          </a:p>
          <a:p>
            <a:pPr marL="0" indent="0">
              <a:buNone/>
            </a:pPr>
            <a:r>
              <a:rPr lang="en-US" u="sng" dirty="0">
                <a:latin typeface="Twinkl Cursive Looped" panose="02000000000000000000" pitchFamily="2" charset="77"/>
              </a:rPr>
              <a:t>Homework</a:t>
            </a:r>
          </a:p>
          <a:p>
            <a:pPr marL="0" indent="0">
              <a:buNone/>
            </a:pPr>
            <a:r>
              <a:rPr lang="en-US" dirty="0">
                <a:latin typeface="Twinkl Cursive Looped" panose="02000000000000000000" pitchFamily="2" charset="77"/>
              </a:rPr>
              <a:t> 4 x weekly reading signatures</a:t>
            </a:r>
          </a:p>
          <a:p>
            <a:pPr marL="0" indent="0">
              <a:buNone/>
            </a:pPr>
            <a:r>
              <a:rPr lang="en-US" dirty="0">
                <a:latin typeface="Twinkl Cursive Looped" panose="02000000000000000000" pitchFamily="2" charset="77"/>
              </a:rPr>
              <a:t>Spellings handed out on a Friday to be tested on the following Friday</a:t>
            </a:r>
          </a:p>
          <a:p>
            <a:pPr marL="0" indent="0">
              <a:buNone/>
            </a:pPr>
            <a:r>
              <a:rPr lang="en-US" dirty="0">
                <a:latin typeface="Twinkl Cursive Looped" panose="02000000000000000000" pitchFamily="2" charset="77"/>
              </a:rPr>
              <a:t>TT rockstars (weekly times tables test in class)</a:t>
            </a:r>
          </a:p>
          <a:p>
            <a:pPr marL="0" indent="0">
              <a:buNone/>
            </a:pPr>
            <a:r>
              <a:rPr lang="en-US" dirty="0">
                <a:latin typeface="Twinkl Cursive Looped" panose="02000000000000000000" pitchFamily="2" charset="77"/>
              </a:rPr>
              <a:t>1x fortnightly arithmetic worksheet</a:t>
            </a:r>
          </a:p>
          <a:p>
            <a:pPr marL="0" indent="0">
              <a:buNone/>
            </a:pPr>
            <a:r>
              <a:rPr lang="en-US" dirty="0">
                <a:latin typeface="Twinkl Cursive Looped" panose="02000000000000000000" pitchFamily="2" charset="77"/>
              </a:rPr>
              <a:t>1 x fortnightly SPAG worksheet</a:t>
            </a:r>
          </a:p>
          <a:p>
            <a:pPr marL="0" indent="0">
              <a:buNone/>
            </a:pPr>
            <a:endParaRPr lang="en-US" dirty="0">
              <a:latin typeface="Twinkl Cursive Looped" panose="02000000000000000000" pitchFamily="2" charset="77"/>
            </a:endParaRPr>
          </a:p>
          <a:p>
            <a:pPr marL="0" indent="0">
              <a:buNone/>
            </a:pPr>
            <a:r>
              <a:rPr lang="en-US" b="1" u="sng" dirty="0">
                <a:latin typeface="Twinkl Cursive Looped" panose="02000000000000000000" pitchFamily="2" charset="77"/>
              </a:rPr>
              <a:t>Behavior pathway</a:t>
            </a:r>
          </a:p>
          <a:p>
            <a:pPr marL="0" indent="0">
              <a:buNone/>
            </a:pPr>
            <a:r>
              <a:rPr lang="en-US" dirty="0">
                <a:latin typeface="Twinkl Cursive Looped" panose="02000000000000000000" pitchFamily="2" charset="77"/>
              </a:rPr>
              <a:t>Kind, ready, respectful, safe</a:t>
            </a:r>
          </a:p>
          <a:p>
            <a:pPr>
              <a:buFontTx/>
              <a:buChar char="-"/>
            </a:pPr>
            <a:r>
              <a:rPr lang="en-US" dirty="0">
                <a:latin typeface="Twinkl Cursive Looped" panose="02000000000000000000" pitchFamily="2" charset="77"/>
              </a:rPr>
              <a:t>Reminder</a:t>
            </a:r>
          </a:p>
          <a:p>
            <a:pPr>
              <a:buFontTx/>
              <a:buChar char="-"/>
            </a:pPr>
            <a:r>
              <a:rPr lang="en-US" dirty="0">
                <a:latin typeface="Twinkl Cursive Looped" panose="02000000000000000000" pitchFamily="2" charset="77"/>
              </a:rPr>
              <a:t>Yellow</a:t>
            </a:r>
          </a:p>
          <a:p>
            <a:pPr>
              <a:buFontTx/>
              <a:buChar char="-"/>
            </a:pPr>
            <a:r>
              <a:rPr lang="en-US" dirty="0">
                <a:latin typeface="Twinkl Cursive Looped" panose="02000000000000000000" pitchFamily="2" charset="77"/>
              </a:rPr>
              <a:t>Red </a:t>
            </a:r>
          </a:p>
          <a:p>
            <a:endParaRPr lang="en-US" dirty="0"/>
          </a:p>
        </p:txBody>
      </p:sp>
    </p:spTree>
    <p:extLst>
      <p:ext uri="{BB962C8B-B14F-4D97-AF65-F5344CB8AC3E}">
        <p14:creationId xmlns:p14="http://schemas.microsoft.com/office/powerpoint/2010/main" val="20053083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F22B0-CFC3-3D2D-D87A-3E24517BEEAC}"/>
              </a:ext>
            </a:extLst>
          </p:cNvPr>
          <p:cNvSpPr>
            <a:spLocks noGrp="1"/>
          </p:cNvSpPr>
          <p:nvPr>
            <p:ph type="title"/>
          </p:nvPr>
        </p:nvSpPr>
        <p:spPr/>
        <p:txBody>
          <a:bodyPr/>
          <a:lstStyle/>
          <a:p>
            <a:r>
              <a:rPr lang="en-US" u="sng" dirty="0">
                <a:latin typeface="Twinkl Cursive Looped" panose="02000000000000000000" pitchFamily="2" charset="77"/>
              </a:rPr>
              <a:t>What to expect – marking and feedback </a:t>
            </a:r>
          </a:p>
        </p:txBody>
      </p:sp>
      <p:sp>
        <p:nvSpPr>
          <p:cNvPr id="3" name="Content Placeholder 2">
            <a:extLst>
              <a:ext uri="{FF2B5EF4-FFF2-40B4-BE49-F238E27FC236}">
                <a16:creationId xmlns:a16="http://schemas.microsoft.com/office/drawing/2014/main" id="{1C826265-CDB5-9DD8-D995-49E9F56EEE8F}"/>
              </a:ext>
            </a:extLst>
          </p:cNvPr>
          <p:cNvSpPr>
            <a:spLocks noGrp="1"/>
          </p:cNvSpPr>
          <p:nvPr>
            <p:ph idx="1"/>
          </p:nvPr>
        </p:nvSpPr>
        <p:spPr/>
        <p:txBody>
          <a:bodyPr/>
          <a:lstStyle/>
          <a:p>
            <a:r>
              <a:rPr lang="en-GB" dirty="0">
                <a:latin typeface="Twinkl Cursive Looped" panose="02000000000000000000" pitchFamily="2" charset="77"/>
              </a:rPr>
              <a:t>Feedback should be </a:t>
            </a:r>
            <a:r>
              <a:rPr lang="en-GB" b="1" dirty="0">
                <a:latin typeface="Twinkl Cursive Looped" panose="02000000000000000000" pitchFamily="2" charset="77"/>
              </a:rPr>
              <a:t>purposeful, proportionate and manageable. </a:t>
            </a:r>
            <a:r>
              <a:rPr lang="en-GB" dirty="0">
                <a:latin typeface="Twinkl Cursive Looped" panose="02000000000000000000" pitchFamily="2" charset="77"/>
              </a:rPr>
              <a:t>It should focus on improving learning rather than simply producing evidence that work has been marked.</a:t>
            </a:r>
          </a:p>
          <a:p>
            <a:r>
              <a:rPr lang="en-GB" dirty="0">
                <a:latin typeface="Twinkl Cursive Looped" panose="02000000000000000000" pitchFamily="2" charset="77"/>
              </a:rPr>
              <a:t>Marking is just one possible form of feedback. Feedback can be verbal, written, visual or provided through questioning, modelling, live marking, discussion, peer feedback or subsequent teaching. The most appropriate form of feedback will depend on the age, needs and learning of the pupil. </a:t>
            </a:r>
          </a:p>
          <a:p>
            <a:endParaRPr lang="en-US" dirty="0"/>
          </a:p>
        </p:txBody>
      </p:sp>
    </p:spTree>
    <p:extLst>
      <p:ext uri="{BB962C8B-B14F-4D97-AF65-F5344CB8AC3E}">
        <p14:creationId xmlns:p14="http://schemas.microsoft.com/office/powerpoint/2010/main" val="5942085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9C5CB-8EE3-7EA6-169B-F0FAB498EB07}"/>
              </a:ext>
            </a:extLst>
          </p:cNvPr>
          <p:cNvSpPr>
            <a:spLocks noGrp="1"/>
          </p:cNvSpPr>
          <p:nvPr>
            <p:ph type="title"/>
          </p:nvPr>
        </p:nvSpPr>
        <p:spPr/>
        <p:txBody>
          <a:bodyPr/>
          <a:lstStyle/>
          <a:p>
            <a:r>
              <a:rPr lang="en-US" dirty="0">
                <a:latin typeface="Twinkl Cursive Looped" panose="02000000000000000000" pitchFamily="2" charset="77"/>
              </a:rPr>
              <a:t>Weekly overview </a:t>
            </a:r>
          </a:p>
        </p:txBody>
      </p:sp>
      <p:sp>
        <p:nvSpPr>
          <p:cNvPr id="3" name="Content Placeholder 2">
            <a:extLst>
              <a:ext uri="{FF2B5EF4-FFF2-40B4-BE49-F238E27FC236}">
                <a16:creationId xmlns:a16="http://schemas.microsoft.com/office/drawing/2014/main" id="{3637C288-EB1B-7B70-2C06-FCB961B1372A}"/>
              </a:ext>
            </a:extLst>
          </p:cNvPr>
          <p:cNvSpPr>
            <a:spLocks noGrp="1"/>
          </p:cNvSpPr>
          <p:nvPr>
            <p:ph idx="1"/>
          </p:nvPr>
        </p:nvSpPr>
        <p:spPr/>
        <p:txBody>
          <a:bodyPr/>
          <a:lstStyle/>
          <a:p>
            <a:r>
              <a:rPr lang="en-US" dirty="0">
                <a:latin typeface="Twinkl Cursive Looped" panose="02000000000000000000" pitchFamily="2" charset="77"/>
              </a:rPr>
              <a:t>Tuesday PM – </a:t>
            </a:r>
            <a:r>
              <a:rPr lang="en-US" dirty="0" err="1">
                <a:latin typeface="Twinkl Cursive Looped" panose="02000000000000000000" pitchFamily="2" charset="77"/>
              </a:rPr>
              <a:t>Mr</a:t>
            </a:r>
            <a:r>
              <a:rPr lang="en-US" dirty="0">
                <a:latin typeface="Twinkl Cursive Looped" panose="02000000000000000000" pitchFamily="2" charset="77"/>
              </a:rPr>
              <a:t> Lewis – RE/PSHE</a:t>
            </a:r>
          </a:p>
          <a:p>
            <a:endParaRPr lang="en-US" dirty="0">
              <a:latin typeface="Twinkl Cursive Looped" panose="02000000000000000000" pitchFamily="2" charset="77"/>
            </a:endParaRPr>
          </a:p>
          <a:p>
            <a:r>
              <a:rPr lang="en-US" dirty="0">
                <a:latin typeface="Twinkl Cursive Looped" panose="02000000000000000000" pitchFamily="2" charset="77"/>
              </a:rPr>
              <a:t>Thursday PM – </a:t>
            </a:r>
            <a:r>
              <a:rPr lang="en-US" dirty="0" err="1">
                <a:latin typeface="Twinkl Cursive Looped" panose="02000000000000000000" pitchFamily="2" charset="77"/>
              </a:rPr>
              <a:t>Mrs</a:t>
            </a:r>
            <a:r>
              <a:rPr lang="en-US" dirty="0">
                <a:latin typeface="Twinkl Cursive Looped" panose="02000000000000000000" pitchFamily="2" charset="77"/>
              </a:rPr>
              <a:t> Darlington – Forest school (week 1) French and Music (week 2)</a:t>
            </a:r>
          </a:p>
          <a:p>
            <a:endParaRPr lang="en-US" dirty="0">
              <a:latin typeface="Twinkl Cursive Looped" panose="02000000000000000000" pitchFamily="2" charset="77"/>
            </a:endParaRPr>
          </a:p>
          <a:p>
            <a:r>
              <a:rPr lang="en-US" dirty="0">
                <a:latin typeface="Twinkl Cursive Looped" panose="02000000000000000000" pitchFamily="2" charset="77"/>
              </a:rPr>
              <a:t>PE Friday morning</a:t>
            </a:r>
          </a:p>
          <a:p>
            <a:pPr marL="0" indent="0">
              <a:buNone/>
            </a:pPr>
            <a:endParaRPr lang="en-US" dirty="0">
              <a:latin typeface="Twinkl Cursive Looped" panose="02000000000000000000" pitchFamily="2" charset="77"/>
            </a:endParaRPr>
          </a:p>
          <a:p>
            <a:r>
              <a:rPr lang="en-US" dirty="0">
                <a:latin typeface="Twinkl Cursive Looped" panose="02000000000000000000" pitchFamily="2" charset="77"/>
              </a:rPr>
              <a:t>Supported by </a:t>
            </a:r>
            <a:r>
              <a:rPr lang="en-US" dirty="0" err="1">
                <a:latin typeface="Twinkl Cursive Looped" panose="02000000000000000000" pitchFamily="2" charset="77"/>
              </a:rPr>
              <a:t>Mrs</a:t>
            </a:r>
            <a:r>
              <a:rPr lang="en-US" dirty="0">
                <a:latin typeface="Twinkl Cursive Looped" panose="02000000000000000000" pitchFamily="2" charset="77"/>
              </a:rPr>
              <a:t> Moss</a:t>
            </a:r>
          </a:p>
        </p:txBody>
      </p:sp>
    </p:spTree>
    <p:extLst>
      <p:ext uri="{BB962C8B-B14F-4D97-AF65-F5344CB8AC3E}">
        <p14:creationId xmlns:p14="http://schemas.microsoft.com/office/powerpoint/2010/main" val="24878792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1167</TotalTime>
  <Words>683</Words>
  <Application>Microsoft Macintosh PowerPoint</Application>
  <PresentationFormat>Widescreen</PresentationFormat>
  <Paragraphs>133</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Aptos</vt:lpstr>
      <vt:lpstr>Aptos Display</vt:lpstr>
      <vt:lpstr>Arial</vt:lpstr>
      <vt:lpstr>Twinkl Cursive Looped</vt:lpstr>
      <vt:lpstr>Office Theme</vt:lpstr>
      <vt:lpstr>Meet the teacher</vt:lpstr>
      <vt:lpstr>Beech class curriculum </vt:lpstr>
      <vt:lpstr>Maths – Place value</vt:lpstr>
      <vt:lpstr>English – Place value of punctuation and grammar</vt:lpstr>
      <vt:lpstr>Science – Materials and our impact to the planet</vt:lpstr>
      <vt:lpstr>Art – Tudors  </vt:lpstr>
      <vt:lpstr>History – Little Moreton Hall</vt:lpstr>
      <vt:lpstr>Music</vt:lpstr>
      <vt:lpstr>Forest school and French</vt:lpstr>
      <vt:lpstr>Beech class</vt:lpstr>
      <vt:lpstr>Dojo and expectations</vt:lpstr>
      <vt:lpstr>What to expect – marking and feedback </vt:lpstr>
      <vt:lpstr>Weekly overview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Natalie O'Brien</dc:creator>
  <cp:lastModifiedBy>Natalie O'Brien</cp:lastModifiedBy>
  <cp:revision>3</cp:revision>
  <dcterms:created xsi:type="dcterms:W3CDTF">2026-09-09T18:40:08Z</dcterms:created>
  <dcterms:modified xsi:type="dcterms:W3CDTF">2026-09-10T14:07:48Z</dcterms:modified>
</cp:coreProperties>
</file>