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76" r:id="rId7"/>
    <p:sldId id="277" r:id="rId8"/>
    <p:sldId id="278" r:id="rId9"/>
    <p:sldId id="279" r:id="rId10"/>
    <p:sldId id="275" r:id="rId11"/>
  </p:sldIdLst>
  <p:sldSz cx="12192000" cy="6858000"/>
  <p:notesSz cx="6858000" cy="9144000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9" autoAdjust="0"/>
    <p:restoredTop sz="94718"/>
  </p:normalViewPr>
  <p:slideViewPr>
    <p:cSldViewPr snapToGrid="0">
      <p:cViewPr varScale="1">
        <p:scale>
          <a:sx n="105" d="100"/>
          <a:sy n="105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355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B129C17-9205-4554-BF5C-070656C216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41E939-D5BE-4B7F-BCD2-05DCC4E5E8C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B1389FC-84BB-41A0-BC92-057C08DC342F}" type="datetime1">
              <a:rPr lang="en-GB" smtClean="0"/>
              <a:t>04/09/2025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1800B1-1D76-46D4-ADAF-FD5EA7AFBE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BFA674-DC58-422B-8963-09FD1B05ED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A42FE58-2C2A-433E-A3EF-B39ACF9731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5657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9B039-1C6C-4DB3-861A-76F1FF2AC578}" type="datetime1">
              <a:rPr lang="en-GB" noProof="0" smtClean="0"/>
              <a:pPr/>
              <a:t>04/09/2025</a:t>
            </a:fld>
            <a:endParaRPr lang="en-GB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97DC217-DF71-1A49-B3EA-559F1F43B0FF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F97DC217-DF71-1A49-B3EA-559F1F43B0F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724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809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32DA67-A474-301D-3C69-512029F966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B9FB52C-3D7B-32C4-EC26-11E76156F9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BAF54DC-139E-6B5C-1866-3E2ABA56BD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2E3222-01E1-F5FB-4C4D-B55B886C8B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228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54C39C-22DF-8EEA-B70C-6EFB43FDDB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EC122A7-484C-4CFE-95D7-C6DFF4F8A3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BD5BF7B-F2D4-63CE-15CE-59F3AC1548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E4285A-48D8-ED87-A88D-3AAFC787B8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006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0F9A1-C5DE-79C1-FD7C-720CDFB62F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7AEA26A-5CD4-B99A-93FD-79987FD1C8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0D04303-3014-9C03-5E1A-16BE31DBE7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9CBE09-9A89-454D-05F9-8CEDD3003D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274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9C97CE-F428-897D-FFB6-F67D72AAD8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5068E9-A538-C98A-2F63-53D112B952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2BBB816-B19F-94B7-AE5D-F594829EE0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31161B-BD91-1768-571F-EAC66C3A3B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282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717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rtlCol="0"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 rtlCol="0"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n-GB" noProof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n-GB" noProof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 rtlCol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n-GB" noProof="0"/>
              <a:t>10/9/2021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n-GB" noProof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n-GB" noProof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n-GB" noProof="0"/>
              <a:t>10/9/2021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n-GB" noProof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n-GB" noProof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r>
              <a:rPr lang="en-GB" noProof="0"/>
              <a:t>10/9/2021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rtlCol="0"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 rtlCol="0"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n-GB" noProof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n-GB" noProof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n-GB" noProof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n-GB" noProof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n-GB" noProof="0"/>
              <a:t>10/9/2021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 rtlCol="0"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r>
              <a:rPr lang="en-GB" noProof="0"/>
              <a:t>10/9/2021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rtlCol="0"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 rtlCol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US" noProof="0"/>
              <a:t>Click to edit Master subtitle style</a:t>
            </a:r>
            <a:endParaRPr lang="en-GB" noProof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n-GB" noProof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n-GB" noProof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r>
              <a:rPr lang="en-GB" noProof="0"/>
              <a:t>10/9/2021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n-GB" noProof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n-GB" noProof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n-GB" noProof="0"/>
              <a:t>10/9/2021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 rtlCol="0"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 rtlCol="0"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 rtl="0"/>
            <a:r>
              <a:rPr lang="en-GB" noProof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 rtlCol="0"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 rtlCol="0"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 rtl="0"/>
            <a:r>
              <a:rPr lang="en-GB" noProof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r>
              <a:rPr lang="en-GB" noProof="0"/>
              <a:t>10/9/2021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n-GB" noProof="0"/>
              <a:t>10/9/2021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en-GB" noProof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n-GB" noProof="0"/>
              <a:t>10/9/2021</a:t>
            </a:r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 rtl="0"/>
            <a:r>
              <a:rPr lang="en-GB" noProof="0"/>
              <a:t>10/9/2021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1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281705"/>
            <a:ext cx="7096933" cy="2387600"/>
          </a:xfrm>
        </p:spPr>
        <p:txBody>
          <a:bodyPr rtlCol="0"/>
          <a:lstStyle/>
          <a:p>
            <a:pPr rtl="0"/>
            <a:r>
              <a:rPr lang="en-GB" dirty="0"/>
              <a:t>Meet the teacher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025662"/>
            <a:ext cx="9500507" cy="806675"/>
          </a:xfrm>
        </p:spPr>
        <p:txBody>
          <a:bodyPr rtlCol="0"/>
          <a:lstStyle/>
          <a:p>
            <a:pPr rtl="0"/>
            <a:r>
              <a:rPr lang="en-GB" dirty="0"/>
              <a:t>Beech Class 2025 - 26</a:t>
            </a:r>
          </a:p>
        </p:txBody>
      </p:sp>
      <p:pic>
        <p:nvPicPr>
          <p:cNvPr id="4" name="Picture 2" descr="Smallwood CE Primary Academy | Sandbach">
            <a:extLst>
              <a:ext uri="{FF2B5EF4-FFF2-40B4-BE49-F238E27FC236}">
                <a16:creationId xmlns:a16="http://schemas.microsoft.com/office/drawing/2014/main" id="{6B21996E-F0DE-F9D5-E4F3-98ABA94E5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036" b="90625" l="9375" r="91518">
                        <a14:foregroundMark x1="44643" y1="8036" x2="44643" y2="8036"/>
                        <a14:foregroundMark x1="12946" y1="62946" x2="12946" y2="62946"/>
                        <a14:foregroundMark x1="29464" y1="85714" x2="29464" y2="85714"/>
                        <a14:foregroundMark x1="47321" y1="90625" x2="47321" y2="90625"/>
                        <a14:foregroundMark x1="62054" y1="88393" x2="62054" y2="88393"/>
                        <a14:foregroundMark x1="79018" y1="78125" x2="79018" y2="78125"/>
                        <a14:foregroundMark x1="91518" y1="48214" x2="91518" y2="482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87" y="4724400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/>
          <a:lstStyle/>
          <a:p>
            <a:pPr rtl="0"/>
            <a:r>
              <a:rPr lang="en-GB" dirty="0"/>
              <a:t>School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461" y="2273499"/>
            <a:ext cx="9779182" cy="33668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 rtl="0"/>
            <a:r>
              <a:rPr lang="en-GB" sz="4000" dirty="0"/>
              <a:t>“Let your light shine” </a:t>
            </a:r>
          </a:p>
          <a:p>
            <a:pPr algn="ctr" rtl="0"/>
            <a:endParaRPr lang="en-GB" sz="3200" b="1" dirty="0"/>
          </a:p>
          <a:p>
            <a:pPr algn="ctr" rtl="0"/>
            <a:r>
              <a:rPr lang="en-GB" sz="3200" b="1" dirty="0"/>
              <a:t>Ready               Respect             Kind           Safe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rtlCol="0"/>
          <a:lstStyle/>
          <a:p>
            <a:pPr rtl="0"/>
            <a:fld id="{294A09A9-5501-47C1-A89A-A340965A2BE2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4098" name="Picture 2" descr="Smallwood CE Primary Academy | Sandbach">
            <a:extLst>
              <a:ext uri="{FF2B5EF4-FFF2-40B4-BE49-F238E27FC236}">
                <a16:creationId xmlns:a16="http://schemas.microsoft.com/office/drawing/2014/main" id="{092754C5-D77C-C944-2F4C-8B15050E4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036" b="90625" l="9375" r="91518">
                        <a14:foregroundMark x1="44643" y1="8036" x2="44643" y2="8036"/>
                        <a14:foregroundMark x1="12946" y1="62946" x2="12946" y2="62946"/>
                        <a14:foregroundMark x1="29464" y1="85714" x2="29464" y2="85714"/>
                        <a14:foregroundMark x1="47321" y1="90625" x2="47321" y2="90625"/>
                        <a14:foregroundMark x1="62054" y1="88393" x2="62054" y2="88393"/>
                        <a14:foregroundMark x1="79018" y1="78125" x2="79018" y2="78125"/>
                        <a14:foregroundMark x1="91518" y1="48214" x2="91518" y2="482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043" y="4405312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613FF0-07FC-5F45-E37F-046006D2F1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49465-D0FB-3CDE-287F-C2AB3F4D5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/>
          <a:lstStyle/>
          <a:p>
            <a:pPr rtl="0"/>
            <a:r>
              <a:rPr lang="en-GB" dirty="0"/>
              <a:t>Behaviour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00E79-7567-6C2A-E044-6A5FF7FF9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42278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n-GB" dirty="0"/>
              <a:t>Positive reinforcement first  </a:t>
            </a:r>
          </a:p>
          <a:p>
            <a:pPr rtl="0"/>
            <a:r>
              <a:rPr lang="en-GB" dirty="0"/>
              <a:t>- Praise</a:t>
            </a:r>
          </a:p>
          <a:p>
            <a:pPr marL="457200" indent="-457200" rtl="0">
              <a:buFontTx/>
              <a:buChar char="-"/>
            </a:pPr>
            <a:r>
              <a:rPr lang="en-GB" dirty="0"/>
              <a:t>Class marbles </a:t>
            </a:r>
          </a:p>
          <a:p>
            <a:pPr marL="457200" indent="-457200" rtl="0">
              <a:buFontTx/>
              <a:buChar char="-"/>
            </a:pPr>
            <a:r>
              <a:rPr lang="en-GB" dirty="0"/>
              <a:t>Dojos </a:t>
            </a:r>
          </a:p>
          <a:p>
            <a:pPr marL="457200" indent="-457200" rtl="0">
              <a:buFontTx/>
              <a:buChar char="-"/>
            </a:pPr>
            <a:r>
              <a:rPr lang="en-GB" dirty="0"/>
              <a:t>Special chair!  </a:t>
            </a:r>
          </a:p>
          <a:p>
            <a:pPr rtl="0"/>
            <a:endParaRPr lang="en-GB" dirty="0"/>
          </a:p>
          <a:p>
            <a:pPr rtl="0"/>
            <a:r>
              <a:rPr lang="en-GB" dirty="0"/>
              <a:t>Consequences </a:t>
            </a:r>
          </a:p>
          <a:p>
            <a:pPr rtl="0"/>
            <a:r>
              <a:rPr lang="en-GB" dirty="0"/>
              <a:t>- Reflection time </a:t>
            </a:r>
          </a:p>
          <a:p>
            <a:pPr rtl="0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B61AA-E794-DF80-6D0A-8118762933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rtlCol="0"/>
          <a:lstStyle/>
          <a:p>
            <a:pPr rtl="0"/>
            <a:fld id="{294A09A9-5501-47C1-A89A-A340965A2BE2}" type="slidenum">
              <a:rPr lang="en-GB" smtClean="0"/>
              <a:pPr rtl="0"/>
              <a:t>3</a:t>
            </a:fld>
            <a:endParaRPr lang="en-GB"/>
          </a:p>
        </p:txBody>
      </p:sp>
      <p:pic>
        <p:nvPicPr>
          <p:cNvPr id="1026" name="Picture 2" descr="Class Dojo - Beverley St Nicholas Primary School">
            <a:extLst>
              <a:ext uri="{FF2B5EF4-FFF2-40B4-BE49-F238E27FC236}">
                <a16:creationId xmlns:a16="http://schemas.microsoft.com/office/drawing/2014/main" id="{12D2AF5A-8D1C-F6B2-FD20-348F332244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7092" y="1835849"/>
            <a:ext cx="2533907" cy="199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he Marble Jar: Cultivating a Love of Learning &amp; Leadership | by McGraw  Hill | Inspired Ideas | Medium">
            <a:extLst>
              <a:ext uri="{FF2B5EF4-FFF2-40B4-BE49-F238E27FC236}">
                <a16:creationId xmlns:a16="http://schemas.microsoft.com/office/drawing/2014/main" id="{72A05AB3-C68D-D4A5-19E9-16E2F8502F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62372">
            <a:off x="6745224" y="526232"/>
            <a:ext cx="2322576" cy="232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4,000+ Cartoon Praise Stock Photos ...">
            <a:extLst>
              <a:ext uri="{FF2B5EF4-FFF2-40B4-BE49-F238E27FC236}">
                <a16:creationId xmlns:a16="http://schemas.microsoft.com/office/drawing/2014/main" id="{99BC1988-16CB-514D-669D-EB4CB6C92D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76266">
            <a:off x="5563553" y="374816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Smallwood CE Primary Academy | Sandbach">
            <a:extLst>
              <a:ext uri="{FF2B5EF4-FFF2-40B4-BE49-F238E27FC236}">
                <a16:creationId xmlns:a16="http://schemas.microsoft.com/office/drawing/2014/main" id="{48B72655-8F09-A462-779B-CA38E3A63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036" b="90625" l="9375" r="91518">
                        <a14:foregroundMark x1="44643" y1="8036" x2="44643" y2="8036"/>
                        <a14:foregroundMark x1="12946" y1="62946" x2="12946" y2="62946"/>
                        <a14:foregroundMark x1="29464" y1="85714" x2="29464" y2="85714"/>
                        <a14:foregroundMark x1="47321" y1="90625" x2="47321" y2="90625"/>
                        <a14:foregroundMark x1="62054" y1="88393" x2="62054" y2="88393"/>
                        <a14:foregroundMark x1="79018" y1="78125" x2="79018" y2="78125"/>
                        <a14:foregroundMark x1="91518" y1="48214" x2="91518" y2="482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87" y="4724400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7377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B7275E-A0F6-4B0E-636F-C5E1B26CB2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95307-E5EE-8577-AD2A-BA6682FFD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/>
          <a:lstStyle/>
          <a:p>
            <a:pPr rtl="0"/>
            <a:r>
              <a:rPr lang="en-GB" dirty="0"/>
              <a:t>PE and Forest School days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863BA-A414-5B69-8F47-7689BFCD7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n-GB" dirty="0"/>
              <a:t>Pe – Each Tuesday afternoon </a:t>
            </a:r>
          </a:p>
          <a:p>
            <a:pPr rtl="0"/>
            <a:endParaRPr lang="en-GB" dirty="0"/>
          </a:p>
          <a:p>
            <a:pPr rtl="0"/>
            <a:r>
              <a:rPr lang="en-GB" dirty="0"/>
              <a:t>Forest schools – alternating Thursdays starting from the 18</a:t>
            </a:r>
            <a:r>
              <a:rPr lang="en-GB" baseline="30000" dirty="0"/>
              <a:t>th</a:t>
            </a:r>
            <a:r>
              <a:rPr lang="en-GB" dirty="0"/>
              <a:t>. Children to come in wearing their forest school clothes.</a:t>
            </a:r>
          </a:p>
          <a:p>
            <a:pPr rtl="0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EE9E2-EA41-B8E0-44E4-D9EA6E89E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rtlCol="0"/>
          <a:lstStyle/>
          <a:p>
            <a:pPr rtl="0"/>
            <a:fld id="{294A09A9-5501-47C1-A89A-A340965A2BE2}" type="slidenum">
              <a:rPr lang="en-GB" smtClean="0"/>
              <a:pPr rtl="0"/>
              <a:t>4</a:t>
            </a:fld>
            <a:endParaRPr lang="en-GB"/>
          </a:p>
        </p:txBody>
      </p:sp>
      <p:pic>
        <p:nvPicPr>
          <p:cNvPr id="3074" name="Picture 2" descr="Charlton C E Primary School Uniform">
            <a:extLst>
              <a:ext uri="{FF2B5EF4-FFF2-40B4-BE49-F238E27FC236}">
                <a16:creationId xmlns:a16="http://schemas.microsoft.com/office/drawing/2014/main" id="{583CE3B0-65B1-AB11-2791-C1BE19D6B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4148">
            <a:off x="723900" y="4102354"/>
            <a:ext cx="2253996" cy="2253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Forest School Sessions | Hampshire and Isle of Wight Wildlife Trust">
            <a:extLst>
              <a:ext uri="{FF2B5EF4-FFF2-40B4-BE49-F238E27FC236}">
                <a16:creationId xmlns:a16="http://schemas.microsoft.com/office/drawing/2014/main" id="{6A84D8CA-4ABB-4F8C-7833-2E65057D05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0811">
            <a:off x="4531602" y="4384394"/>
            <a:ext cx="3050961" cy="2224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Smallwood CE Primary Academy | Sandbach">
            <a:extLst>
              <a:ext uri="{FF2B5EF4-FFF2-40B4-BE49-F238E27FC236}">
                <a16:creationId xmlns:a16="http://schemas.microsoft.com/office/drawing/2014/main" id="{2CF18C6A-62D2-0158-0FAD-03B6F0D9D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8036" b="90625" l="9375" r="91518">
                        <a14:foregroundMark x1="44643" y1="8036" x2="44643" y2="8036"/>
                        <a14:foregroundMark x1="12946" y1="62946" x2="12946" y2="62946"/>
                        <a14:foregroundMark x1="29464" y1="85714" x2="29464" y2="85714"/>
                        <a14:foregroundMark x1="47321" y1="90625" x2="47321" y2="90625"/>
                        <a14:foregroundMark x1="62054" y1="88393" x2="62054" y2="88393"/>
                        <a14:foregroundMark x1="79018" y1="78125" x2="79018" y2="78125"/>
                        <a14:foregroundMark x1="91518" y1="48214" x2="91518" y2="482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87" y="4724400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7441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89FF3B-EE66-6AA0-6262-AADA7AD292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2C137-8E9C-C7BB-809A-9D178C520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015" y="136525"/>
            <a:ext cx="9779183" cy="916858"/>
          </a:xfrm>
        </p:spPr>
        <p:txBody>
          <a:bodyPr rtlCol="0"/>
          <a:lstStyle/>
          <a:p>
            <a:pPr rtl="0"/>
            <a:r>
              <a:rPr lang="en-GB" dirty="0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4FC6A-1437-342E-9B64-A617EA4AE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05" y="1063296"/>
            <a:ext cx="5130068" cy="5474664"/>
          </a:xfr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n-GB" b="1" dirty="0"/>
              <a:t>Compulsory</a:t>
            </a:r>
            <a:r>
              <a:rPr lang="en-GB" dirty="0"/>
              <a:t> </a:t>
            </a:r>
          </a:p>
          <a:p>
            <a:pPr marL="457200" indent="-457200" rtl="0">
              <a:buFontTx/>
              <a:buChar char="-"/>
            </a:pPr>
            <a:r>
              <a:rPr lang="en-GB" dirty="0"/>
              <a:t>Reading 4x a week (ideally more!) </a:t>
            </a:r>
          </a:p>
          <a:p>
            <a:pPr marL="457200" indent="-457200" rtl="0">
              <a:buFontTx/>
              <a:buChar char="-"/>
            </a:pPr>
            <a:r>
              <a:rPr lang="en-GB" dirty="0"/>
              <a:t>Spelling practice </a:t>
            </a:r>
          </a:p>
          <a:p>
            <a:pPr marL="457200" indent="-457200" rtl="0">
              <a:buFontTx/>
              <a:buChar char="-"/>
            </a:pPr>
            <a:r>
              <a:rPr lang="en-GB" dirty="0"/>
              <a:t>Times Tables Rock Stars </a:t>
            </a:r>
          </a:p>
          <a:p>
            <a:pPr marL="457200" indent="-457200" rtl="0">
              <a:buFontTx/>
              <a:buChar char="-"/>
            </a:pPr>
            <a:endParaRPr lang="en-GB" dirty="0"/>
          </a:p>
          <a:p>
            <a:pPr rtl="0"/>
            <a:r>
              <a:rPr lang="en-GB" dirty="0"/>
              <a:t>Reading records, spelling and times table tests are each Friday. </a:t>
            </a:r>
          </a:p>
          <a:p>
            <a:pPr rtl="0"/>
            <a:r>
              <a:rPr lang="en-GB" dirty="0"/>
              <a:t>Please let me know if there are any issues!</a:t>
            </a:r>
          </a:p>
          <a:p>
            <a:pPr rtl="0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DB029-0EB5-8443-2E45-D4D0CC99B6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rtlCol="0"/>
          <a:lstStyle/>
          <a:p>
            <a:pPr rtl="0"/>
            <a:fld id="{294A09A9-5501-47C1-A89A-A340965A2BE2}" type="slidenum">
              <a:rPr lang="en-GB" smtClean="0"/>
              <a:pPr rtl="0"/>
              <a:t>5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8EFB69A-4800-2D31-9F9B-F59C5FADFA89}"/>
              </a:ext>
            </a:extLst>
          </p:cNvPr>
          <p:cNvSpPr txBox="1">
            <a:spLocks/>
          </p:cNvSpPr>
          <p:nvPr/>
        </p:nvSpPr>
        <p:spPr>
          <a:xfrm>
            <a:off x="5972054" y="1063296"/>
            <a:ext cx="5130068" cy="26910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Optional</a:t>
            </a:r>
            <a:r>
              <a:rPr lang="en-GB" dirty="0"/>
              <a:t> </a:t>
            </a:r>
          </a:p>
          <a:p>
            <a:pPr marL="457200" indent="-457200">
              <a:buFontTx/>
              <a:buChar char="-"/>
            </a:pPr>
            <a:r>
              <a:rPr lang="en-GB" dirty="0"/>
              <a:t>Homework Grids</a:t>
            </a:r>
          </a:p>
          <a:p>
            <a:r>
              <a:rPr lang="en-GB" dirty="0"/>
              <a:t>On the grids is a collection of activities related to the current topic and well being .</a:t>
            </a:r>
          </a:p>
          <a:p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B5008A7-3B48-0733-7242-3560240198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93878">
            <a:off x="9357608" y="3130378"/>
            <a:ext cx="2697180" cy="3849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678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C31025-C71A-1374-DA94-69A3693025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2BE42-A5CA-CA27-91B3-4675A480F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015" y="136525"/>
            <a:ext cx="9779183" cy="916858"/>
          </a:xfrm>
        </p:spPr>
        <p:txBody>
          <a:bodyPr rtlCol="0"/>
          <a:lstStyle/>
          <a:p>
            <a:pPr rtl="0"/>
            <a:r>
              <a:rPr lang="en-GB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BDAD0-32BF-5C56-7D50-EF1D0DD10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60" y="1403447"/>
            <a:ext cx="8909195" cy="5474664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n-GB" b="1" dirty="0"/>
              <a:t>Save Our Planet! </a:t>
            </a:r>
          </a:p>
          <a:p>
            <a:pPr marL="457200" indent="-457200" rtl="0">
              <a:buFont typeface="Arial" panose="020B0604020202020204" pitchFamily="34" charset="0"/>
              <a:buChar char="•"/>
            </a:pPr>
            <a:r>
              <a:rPr lang="en-GB" dirty="0"/>
              <a:t>English – Greta and the Giants </a:t>
            </a:r>
          </a:p>
          <a:p>
            <a:pPr marL="457200" indent="-457200" rtl="0">
              <a:buFont typeface="Arial" panose="020B0604020202020204" pitchFamily="34" charset="0"/>
              <a:buChar char="•"/>
            </a:pPr>
            <a:r>
              <a:rPr lang="en-GB" dirty="0"/>
              <a:t>Maths – Roman Numerals and Place Value </a:t>
            </a:r>
          </a:p>
          <a:p>
            <a:pPr marL="457200" indent="-457200" rtl="0">
              <a:buFont typeface="Arial" panose="020B0604020202020204" pitchFamily="34" charset="0"/>
              <a:buChar char="•"/>
            </a:pPr>
            <a:r>
              <a:rPr lang="en-GB" dirty="0"/>
              <a:t>Science – Materials and their properties</a:t>
            </a:r>
          </a:p>
          <a:p>
            <a:pPr marL="457200" indent="-457200" rtl="0">
              <a:buFont typeface="Arial" panose="020B0604020202020204" pitchFamily="34" charset="0"/>
              <a:buChar char="•"/>
            </a:pPr>
            <a:r>
              <a:rPr lang="en-GB" dirty="0"/>
              <a:t>Geography – Save our Planet! </a:t>
            </a:r>
          </a:p>
          <a:p>
            <a:pPr marL="457200" indent="-457200" rtl="0">
              <a:buFont typeface="Arial" panose="020B0604020202020204" pitchFamily="34" charset="0"/>
              <a:buChar char="•"/>
            </a:pPr>
            <a:r>
              <a:rPr lang="en-GB" dirty="0"/>
              <a:t>PE – Dance</a:t>
            </a:r>
          </a:p>
          <a:p>
            <a:pPr marL="457200" indent="-457200" rtl="0">
              <a:buFont typeface="Arial" panose="020B0604020202020204" pitchFamily="34" charset="0"/>
              <a:buChar char="•"/>
            </a:pPr>
            <a:r>
              <a:rPr lang="en-GB" dirty="0"/>
              <a:t>Design and Technology – Solar Powered Light</a:t>
            </a:r>
          </a:p>
          <a:p>
            <a:pPr rtl="0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6BC78-C278-A60B-9889-077C8E9D0E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rtlCol="0"/>
          <a:lstStyle/>
          <a:p>
            <a:pPr rtl="0"/>
            <a:fld id="{294A09A9-5501-47C1-A89A-A340965A2BE2}" type="slidenum">
              <a:rPr lang="en-GB" smtClean="0"/>
              <a:pPr rtl="0"/>
              <a:t>6</a:t>
            </a:fld>
            <a:endParaRPr lang="en-GB"/>
          </a:p>
        </p:txBody>
      </p:sp>
      <p:pic>
        <p:nvPicPr>
          <p:cNvPr id="4" name="Picture 2" descr="Smallwood CE Primary Academy | Sandbach">
            <a:extLst>
              <a:ext uri="{FF2B5EF4-FFF2-40B4-BE49-F238E27FC236}">
                <a16:creationId xmlns:a16="http://schemas.microsoft.com/office/drawing/2014/main" id="{24E63C5C-A35D-440A-F312-DC11CD262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036" b="90625" l="9375" r="91518">
                        <a14:foregroundMark x1="44643" y1="8036" x2="44643" y2="8036"/>
                        <a14:foregroundMark x1="12946" y1="62946" x2="12946" y2="62946"/>
                        <a14:foregroundMark x1="29464" y1="85714" x2="29464" y2="85714"/>
                        <a14:foregroundMark x1="47321" y1="90625" x2="47321" y2="90625"/>
                        <a14:foregroundMark x1="62054" y1="88393" x2="62054" y2="88393"/>
                        <a14:foregroundMark x1="79018" y1="78125" x2="79018" y2="78125"/>
                        <a14:foregroundMark x1="91518" y1="48214" x2="91518" y2="482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87" y="4724400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77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910" y="1008743"/>
            <a:ext cx="6220278" cy="885635"/>
          </a:xfrm>
        </p:spPr>
        <p:txBody>
          <a:bodyPr rtlCol="0"/>
          <a:lstStyle/>
          <a:p>
            <a:pPr rtl="0"/>
            <a:r>
              <a:rPr lang="en-GB" dirty="0"/>
              <a:t>Any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C2CE0-8806-4B2A-A10A-32984D3174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589" y="4040950"/>
            <a:ext cx="6220277" cy="2247219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rtl="0"/>
            <a:r>
              <a:rPr lang="en-GB" dirty="0"/>
              <a:t>Contact </a:t>
            </a:r>
          </a:p>
          <a:p>
            <a:pPr rtl="0"/>
            <a:r>
              <a:rPr lang="en-GB" dirty="0"/>
              <a:t>- Face to face before or after school </a:t>
            </a:r>
          </a:p>
          <a:p>
            <a:pPr rtl="0"/>
            <a:r>
              <a:rPr lang="en-GB" dirty="0"/>
              <a:t>- Class Dojo </a:t>
            </a:r>
          </a:p>
          <a:p>
            <a:pPr rtl="0"/>
            <a:r>
              <a:rPr lang="en-GB" dirty="0"/>
              <a:t>- Call </a:t>
            </a:r>
          </a:p>
        </p:txBody>
      </p:sp>
      <p:pic>
        <p:nvPicPr>
          <p:cNvPr id="2050" name="Picture 2" descr="Class Dojo - Beverley St Nicholas Primary School">
            <a:extLst>
              <a:ext uri="{FF2B5EF4-FFF2-40B4-BE49-F238E27FC236}">
                <a16:creationId xmlns:a16="http://schemas.microsoft.com/office/drawing/2014/main" id="{049C800C-DA71-6E8A-E343-860332515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2543" y="5312664"/>
            <a:ext cx="1744645" cy="137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Smallwood CE Primary Academy | Sandbach">
            <a:extLst>
              <a:ext uri="{FF2B5EF4-FFF2-40B4-BE49-F238E27FC236}">
                <a16:creationId xmlns:a16="http://schemas.microsoft.com/office/drawing/2014/main" id="{C8883D62-704F-796E-D161-63C4DEBDEB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036" b="90625" l="9375" r="91518">
                        <a14:foregroundMark x1="44643" y1="8036" x2="44643" y2="8036"/>
                        <a14:foregroundMark x1="12946" y1="62946" x2="12946" y2="62946"/>
                        <a14:foregroundMark x1="29464" y1="85714" x2="29464" y2="85714"/>
                        <a14:foregroundMark x1="47321" y1="90625" x2="47321" y2="90625"/>
                        <a14:foregroundMark x1="62054" y1="88393" x2="62054" y2="88393"/>
                        <a14:foregroundMark x1="79018" y1="78125" x2="79018" y2="78125"/>
                        <a14:foregroundMark x1="91518" y1="48214" x2="91518" y2="482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87" y="4724400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184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9457595_TF45331398_Win32" id="{5659B9E0-3971-467D-9BA2-B20B39D641FE}" vid="{E6DA4EDB-46C2-4D45-9E99-6BB2FEEE47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615295-94F6-4CE2-A1B1-6B7E1DAA5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5BAB77-79E1-4739-AA51-10C9079186D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{304E32B8-3D1B-4371-92BF-228E9AD2F9BB}tf45331398_win32</Template>
  <TotalTime>540</TotalTime>
  <Words>194</Words>
  <Application>Microsoft Office PowerPoint</Application>
  <PresentationFormat>Widescreen</PresentationFormat>
  <Paragraphs>55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Tenorite</vt:lpstr>
      <vt:lpstr>Office Theme</vt:lpstr>
      <vt:lpstr>Meet the teacher</vt:lpstr>
      <vt:lpstr>School Values</vt:lpstr>
      <vt:lpstr>Behaviour Policy</vt:lpstr>
      <vt:lpstr>PE and Forest School days</vt:lpstr>
      <vt:lpstr>Homework</vt:lpstr>
      <vt:lpstr>Topics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Alex Hallatt</dc:creator>
  <cp:lastModifiedBy>Alex Hallatt</cp:lastModifiedBy>
  <cp:revision>2</cp:revision>
  <dcterms:created xsi:type="dcterms:W3CDTF">2025-09-04T06:36:35Z</dcterms:created>
  <dcterms:modified xsi:type="dcterms:W3CDTF">2025-09-04T15:36:52Z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